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1" r:id="rId5"/>
    <p:sldId id="262" r:id="rId6"/>
    <p:sldId id="263" r:id="rId7"/>
    <p:sldId id="341" r:id="rId8"/>
    <p:sldId id="317" r:id="rId9"/>
    <p:sldId id="319" r:id="rId10"/>
    <p:sldId id="322" r:id="rId11"/>
    <p:sldId id="324" r:id="rId12"/>
    <p:sldId id="330" r:id="rId13"/>
    <p:sldId id="331" r:id="rId14"/>
    <p:sldId id="329" r:id="rId15"/>
    <p:sldId id="333" r:id="rId16"/>
    <p:sldId id="340" r:id="rId17"/>
    <p:sldId id="339" r:id="rId18"/>
    <p:sldId id="294" r:id="rId19"/>
    <p:sldId id="312" r:id="rId20"/>
    <p:sldId id="314" r:id="rId21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46" autoAdjust="0"/>
    <p:restoredTop sz="94675" autoAdjust="0"/>
  </p:normalViewPr>
  <p:slideViewPr>
    <p:cSldViewPr>
      <p:cViewPr>
        <p:scale>
          <a:sx n="100" d="100"/>
          <a:sy n="100" d="100"/>
        </p:scale>
        <p:origin x="-1476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1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94CEFD1-9E33-41D5-BCE5-41761193151F}" type="datetime1">
              <a:rPr lang="fr-FR"/>
              <a:pPr>
                <a:defRPr/>
              </a:pPr>
              <a:t>02/10/2014</a:t>
            </a:fld>
            <a:endParaRPr lang="fr-FR"/>
          </a:p>
        </p:txBody>
      </p:sp>
      <p:sp>
        <p:nvSpPr>
          <p:cNvPr id="14340" name="Placeholder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CB56953-48AB-4CEB-9791-838CFA9ACC7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91694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84" charset="0"/>
        <a:ea typeface="ＭＳ Ｐゴシック" pitchFamily="84" charset="-128"/>
        <a:cs typeface="ＭＳ Ｐゴシック" pitchFamily="8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84" charset="0"/>
        <a:ea typeface="ＭＳ Ｐゴシック" pitchFamily="8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84" charset="0"/>
        <a:ea typeface="ＭＳ Ｐゴシック" pitchFamily="8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84" charset="0"/>
        <a:ea typeface="ＭＳ Ｐゴシック" pitchFamily="8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84" charset="0"/>
        <a:ea typeface="ＭＳ Ｐゴシック" pitchFamily="8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70F62-E1C7-48AE-8F07-E54672E269C8}" type="datetimeFigureOut">
              <a:rPr lang="fr-FR"/>
              <a:pPr>
                <a:defRPr/>
              </a:pPr>
              <a:t>02/10/2014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CAB75-9BF4-4C82-95B2-D740BD835FE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65AC1-7009-4AAE-ACAA-9353706CB462}" type="datetimeFigureOut">
              <a:rPr lang="fr-FR"/>
              <a:pPr>
                <a:defRPr/>
              </a:pPr>
              <a:t>02/10/2014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28C3C-A841-4706-A5EE-176F634A49A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71B80-8222-4204-8C6E-AC92B235D6A7}" type="datetimeFigureOut">
              <a:rPr lang="fr-FR"/>
              <a:pPr>
                <a:defRPr/>
              </a:pPr>
              <a:t>02/10/2014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3DA4B-F70E-4CB5-AFBF-79C497CB42D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2F684-F1FA-4C7E-9665-F5EBA3A45A46}" type="datetimeFigureOut">
              <a:rPr lang="fr-FR"/>
              <a:pPr>
                <a:defRPr/>
              </a:pPr>
              <a:t>02/10/2014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0F325-EC7E-4429-91D8-A6602453EE7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CF442-B9C3-4833-A60C-5250B210F152}" type="datetimeFigureOut">
              <a:rPr lang="fr-FR"/>
              <a:pPr>
                <a:defRPr/>
              </a:pPr>
              <a:t>02/10/2014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E6771-3C12-4FC4-AFBD-463BDEE2D52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F3350-68F4-44AF-9CEA-C212B346AF28}" type="datetimeFigureOut">
              <a:rPr lang="fr-FR"/>
              <a:pPr>
                <a:defRPr/>
              </a:pPr>
              <a:t>02/10/2014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D682E-491C-47A0-9CA8-B93FAE396EE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65BF4-A640-4AF3-A57A-22259CF40A7C}" type="datetimeFigureOut">
              <a:rPr lang="fr-FR"/>
              <a:pPr>
                <a:defRPr/>
              </a:pPr>
              <a:t>02/10/2014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87DFD-79B6-4A34-98CE-8B6DEA824A5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F548E-F9B1-4C52-8B7D-2A54F561CBCE}" type="datetimeFigureOut">
              <a:rPr lang="fr-FR"/>
              <a:pPr>
                <a:defRPr/>
              </a:pPr>
              <a:t>02/10/2014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573D1-BF04-4F56-A649-D931F634F81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1B2D5-43A2-4F9E-A542-27C74C83EA21}" type="datetimeFigureOut">
              <a:rPr lang="fr-FR"/>
              <a:pPr>
                <a:defRPr/>
              </a:pPr>
              <a:t>02/10/2014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EF82F-EC15-4F30-B8AD-F0D67491665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49784-8959-4BD1-962C-E1CBA6D5CF13}" type="datetimeFigureOut">
              <a:rPr lang="fr-FR"/>
              <a:pPr>
                <a:defRPr/>
              </a:pPr>
              <a:t>02/10/2014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7BB97-6FAC-49D9-B292-3DE4EBAFB3A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4617E-13A5-4210-8E53-23CEDC3F871A}" type="datetimeFigureOut">
              <a:rPr lang="fr-FR"/>
              <a:pPr>
                <a:defRPr/>
              </a:pPr>
              <a:t>02/10/2014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DE265-5926-48A3-90D8-139DD7C1A90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BA2CF-070C-450D-8BDA-8EA93678EC2B}" type="datetimeFigureOut">
              <a:rPr lang="fr-FR"/>
              <a:pPr>
                <a:defRPr/>
              </a:pPr>
              <a:t>02/10/2014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C3D7E-4E2F-4DF0-BA6D-DECBED24569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C2212DA-519E-4444-A621-CDB2F745BC9F}" type="datetimeFigureOut">
              <a:rPr lang="fr-FR"/>
              <a:pPr>
                <a:defRPr/>
              </a:pPr>
              <a:t>02/10/2014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6EAE267-693C-46A0-B77B-A3630BB108D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84" charset="-128"/>
          <a:cs typeface="ＭＳ Ｐゴシック" pitchFamily="8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84" charset="0"/>
        <a:buChar char="•"/>
        <a:defRPr sz="3200" kern="1200">
          <a:solidFill>
            <a:schemeClr val="tx1"/>
          </a:solidFill>
          <a:latin typeface="+mn-lt"/>
          <a:ea typeface="ＭＳ Ｐゴシック" pitchFamily="84" charset="-128"/>
          <a:cs typeface="ＭＳ Ｐゴシック" pitchFamily="8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84" charset="0"/>
        <a:buChar char="–"/>
        <a:defRPr sz="2800"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84" charset="0"/>
        <a:buChar char="•"/>
        <a:defRPr sz="2400"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84" charset="0"/>
        <a:buChar char="–"/>
        <a:defRPr sz="2000"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84" charset="0"/>
        <a:buChar char="»"/>
        <a:defRPr sz="2000"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27155" y="2060575"/>
            <a:ext cx="6530993" cy="1470025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fr-FR" dirty="0" smtClean="0">
                <a:ea typeface="+mj-ea"/>
                <a:cs typeface="+mj-cs"/>
              </a:rPr>
              <a:t>Devenir du patient obèse  en réanimation</a:t>
            </a:r>
            <a:endParaRPr lang="fr-FR" dirty="0">
              <a:ea typeface="+mj-ea"/>
              <a:cs typeface="+mj-cs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49251" y="4857760"/>
            <a:ext cx="2408237" cy="841373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1600" i="1" dirty="0" smtClean="0">
                <a:solidFill>
                  <a:schemeClr val="tx1"/>
                </a:solidFill>
                <a:ea typeface="+mn-ea"/>
                <a:cs typeface="+mn-cs"/>
              </a:rPr>
              <a:t>FRAT Jean-Pierre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1600" i="1" dirty="0" smtClean="0">
                <a:solidFill>
                  <a:schemeClr val="tx1"/>
                </a:solidFill>
                <a:ea typeface="+mn-ea"/>
                <a:cs typeface="+mn-cs"/>
              </a:rPr>
              <a:t>Réanimation Médicale</a:t>
            </a:r>
          </a:p>
        </p:txBody>
      </p:sp>
      <p:grpSp>
        <p:nvGrpSpPr>
          <p:cNvPr id="4" name="Grouper 1"/>
          <p:cNvGrpSpPr>
            <a:grpSpLocks/>
          </p:cNvGrpSpPr>
          <p:nvPr/>
        </p:nvGrpSpPr>
        <p:grpSpPr bwMode="auto">
          <a:xfrm>
            <a:off x="6786578" y="4476779"/>
            <a:ext cx="2214578" cy="2309807"/>
            <a:chOff x="5990930" y="3857628"/>
            <a:chExt cx="2571768" cy="2571768"/>
          </a:xfrm>
        </p:grpSpPr>
        <p:pic>
          <p:nvPicPr>
            <p:cNvPr id="5" name="Picture 4" descr="th?id=I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t="2942" b="5799"/>
            <a:stretch>
              <a:fillRect/>
            </a:stretch>
          </p:blipFill>
          <p:spPr bwMode="auto">
            <a:xfrm>
              <a:off x="6137661" y="3857628"/>
              <a:ext cx="2425037" cy="2571768"/>
            </a:xfrm>
            <a:prstGeom prst="rect">
              <a:avLst/>
            </a:prstGeom>
            <a:noFill/>
          </p:spPr>
        </p:pic>
        <p:cxnSp>
          <p:nvCxnSpPr>
            <p:cNvPr id="6" name="Connecteur droit avec flèche 5"/>
            <p:cNvCxnSpPr/>
            <p:nvPr/>
          </p:nvCxnSpPr>
          <p:spPr>
            <a:xfrm>
              <a:off x="5990930" y="4786323"/>
              <a:ext cx="865194" cy="239714"/>
            </a:xfrm>
            <a:prstGeom prst="straightConnector1">
              <a:avLst/>
            </a:prstGeom>
            <a:ln w="57150">
              <a:solidFill>
                <a:srgbClr val="C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06" y="5643578"/>
            <a:ext cx="13144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71414"/>
            <a:ext cx="529699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4" name="Picture 2" descr="Les thèmes principaux"/>
          <p:cNvPicPr>
            <a:picLocks noChangeAspect="1" noChangeArrowheads="1"/>
          </p:cNvPicPr>
          <p:nvPr/>
        </p:nvPicPr>
        <p:blipFill>
          <a:blip r:embed="rId6"/>
          <a:srcRect l="55435" t="62500" r="34783" b="2777"/>
          <a:stretch>
            <a:fillRect/>
          </a:stretch>
        </p:blipFill>
        <p:spPr bwMode="auto">
          <a:xfrm>
            <a:off x="357158" y="285727"/>
            <a:ext cx="1143008" cy="9525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133465" y="2805831"/>
            <a:ext cx="3652360" cy="110799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↗ volumes pulmonaires :</a:t>
            </a:r>
          </a:p>
          <a:p>
            <a:pPr marL="627063" lvl="1" indent="-169863">
              <a:buFont typeface="Arial" pitchFamily="34" charset="0"/>
              <a:buChar char="•"/>
            </a:pPr>
            <a:r>
              <a:rPr lang="fr-FR" sz="1600" dirty="0" smtClean="0"/>
              <a:t>par VNI </a:t>
            </a:r>
          </a:p>
          <a:p>
            <a:pPr marL="627063" lvl="1" indent="-169863">
              <a:buFont typeface="Arial" pitchFamily="34" charset="0"/>
              <a:buChar char="•"/>
            </a:pPr>
            <a:r>
              <a:rPr lang="fr-FR" sz="1600" dirty="0" smtClean="0"/>
              <a:t>et VNI + manœuvre de recrutement</a:t>
            </a:r>
            <a:endParaRPr lang="fr-FR" sz="1600" dirty="0"/>
          </a:p>
        </p:txBody>
      </p:sp>
      <p:sp>
        <p:nvSpPr>
          <p:cNvPr id="8" name="ZoneTexte 7"/>
          <p:cNvSpPr txBox="1"/>
          <p:nvPr/>
        </p:nvSpPr>
        <p:spPr>
          <a:xfrm>
            <a:off x="1101534" y="4731493"/>
            <a:ext cx="3662799" cy="135421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Amélioration oxygénation :</a:t>
            </a:r>
          </a:p>
          <a:p>
            <a:pPr marL="627063" lvl="1" indent="-169863">
              <a:buFont typeface="Arial" pitchFamily="34" charset="0"/>
              <a:buChar char="•"/>
            </a:pPr>
            <a:r>
              <a:rPr lang="fr-FR" sz="1600" dirty="0" smtClean="0"/>
              <a:t>par VNI : après intubation </a:t>
            </a:r>
          </a:p>
          <a:p>
            <a:pPr marL="627063" lvl="1" indent="-169863">
              <a:buFont typeface="Arial" pitchFamily="34" charset="0"/>
              <a:buChar char="•"/>
            </a:pPr>
            <a:r>
              <a:rPr lang="fr-FR" sz="1600" dirty="0" smtClean="0"/>
              <a:t>et VNI + manœuvre de recrutement : après intubation et après 5 min de VM</a:t>
            </a:r>
            <a:endParaRPr lang="fr-FR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7"/>
          <a:stretch/>
        </p:blipFill>
        <p:spPr bwMode="auto">
          <a:xfrm>
            <a:off x="167021" y="2333899"/>
            <a:ext cx="5086545" cy="4448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030778" y="6521887"/>
            <a:ext cx="30398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smtClean="0"/>
              <a:t>Futier et al. </a:t>
            </a:r>
            <a:r>
              <a:rPr lang="fr-FR" sz="1200" i="1" dirty="0" err="1" smtClean="0"/>
              <a:t>anesthesiology</a:t>
            </a:r>
            <a:r>
              <a:rPr lang="fr-FR" sz="1200" i="1" dirty="0" smtClean="0"/>
              <a:t> 2011;114:1354-63</a:t>
            </a:r>
            <a:endParaRPr lang="fr-FR" sz="1200" i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04" y="152905"/>
            <a:ext cx="8237755" cy="1889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à coins arrondis 6"/>
          <p:cNvSpPr/>
          <p:nvPr/>
        </p:nvSpPr>
        <p:spPr>
          <a:xfrm>
            <a:off x="2203269" y="975360"/>
            <a:ext cx="4563293" cy="56605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9"/>
          <p:cNvCxnSpPr/>
          <p:nvPr/>
        </p:nvCxnSpPr>
        <p:spPr>
          <a:xfrm>
            <a:off x="914400" y="3670126"/>
            <a:ext cx="4339166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914400" y="6203874"/>
            <a:ext cx="4339166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5608433" y="2526161"/>
            <a:ext cx="3285994" cy="1550621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2400" dirty="0" smtClean="0"/>
              <a:t>VSAI + PEP : &lt;18 cmH</a:t>
            </a:r>
            <a:r>
              <a:rPr lang="fr-FR" sz="2400" baseline="-25000" dirty="0" smtClean="0"/>
              <a:t>2</a:t>
            </a:r>
            <a:r>
              <a:rPr lang="fr-FR" sz="2400" dirty="0" smtClean="0"/>
              <a:t>O</a:t>
            </a:r>
          </a:p>
          <a:p>
            <a:pPr>
              <a:spcBef>
                <a:spcPts val="600"/>
              </a:spcBef>
            </a:pPr>
            <a:r>
              <a:rPr lang="fr-FR" sz="2000" dirty="0" smtClean="0"/>
              <a:t>AI : pour </a:t>
            </a:r>
            <a:r>
              <a:rPr lang="fr-FR" sz="2000" dirty="0" err="1" smtClean="0"/>
              <a:t>V</a:t>
            </a:r>
            <a:r>
              <a:rPr lang="fr-FR" sz="2000" baseline="-25000" dirty="0" err="1" smtClean="0"/>
              <a:t>t</a:t>
            </a:r>
            <a:r>
              <a:rPr lang="fr-FR" sz="2000" dirty="0" smtClean="0"/>
              <a:t> 8 ml/kg</a:t>
            </a:r>
          </a:p>
          <a:p>
            <a:pPr>
              <a:spcBef>
                <a:spcPts val="600"/>
              </a:spcBef>
            </a:pPr>
            <a:r>
              <a:rPr lang="fr-FR" sz="2000" dirty="0" smtClean="0"/>
              <a:t>PEP : 6-8 cm H</a:t>
            </a:r>
            <a:r>
              <a:rPr lang="fr-FR" sz="2000" baseline="-25000" dirty="0" smtClean="0"/>
              <a:t>2</a:t>
            </a:r>
            <a:r>
              <a:rPr lang="fr-FR" sz="2000" dirty="0" smtClean="0"/>
              <a:t>O</a:t>
            </a:r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5715162" y="4852143"/>
            <a:ext cx="3285994" cy="1577253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fr-FR" sz="2400" dirty="0" smtClean="0"/>
              <a:t>Pression continue :</a:t>
            </a:r>
          </a:p>
          <a:p>
            <a:pPr>
              <a:spcBef>
                <a:spcPts val="600"/>
              </a:spcBef>
            </a:pPr>
            <a:r>
              <a:rPr lang="fr-FR" sz="2000" dirty="0" smtClean="0"/>
              <a:t>40 cm H</a:t>
            </a:r>
            <a:r>
              <a:rPr lang="fr-FR" sz="2000" baseline="-25000" dirty="0" smtClean="0"/>
              <a:t>2</a:t>
            </a:r>
            <a:r>
              <a:rPr lang="fr-FR" sz="2000" dirty="0" smtClean="0"/>
              <a:t>O, </a:t>
            </a:r>
            <a:r>
              <a:rPr lang="fr-FR" sz="2000" dirty="0" err="1" smtClean="0"/>
              <a:t>pdt</a:t>
            </a:r>
            <a:r>
              <a:rPr lang="fr-FR" sz="2000" dirty="0" smtClean="0"/>
              <a:t> 40 sec</a:t>
            </a:r>
          </a:p>
          <a:p>
            <a:pPr>
              <a:spcBef>
                <a:spcPts val="600"/>
              </a:spcBef>
            </a:pPr>
            <a:r>
              <a:rPr lang="fr-FR" sz="2000" dirty="0" smtClean="0"/>
              <a:t>Surveillance tolérance hémodynamique</a:t>
            </a:r>
          </a:p>
        </p:txBody>
      </p:sp>
    </p:spTree>
    <p:extLst>
      <p:ext uri="{BB962C8B-B14F-4D97-AF65-F5344CB8AC3E}">
        <p14:creationId xmlns:p14="http://schemas.microsoft.com/office/powerpoint/2010/main" val="425629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2"/>
          <p:cNvSpPr txBox="1">
            <a:spLocks/>
          </p:cNvSpPr>
          <p:nvPr/>
        </p:nvSpPr>
        <p:spPr>
          <a:xfrm>
            <a:off x="343463" y="3834220"/>
            <a:ext cx="8400487" cy="2112248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800" dirty="0" smtClean="0"/>
              <a:t>Optimisation conditions d’intubation 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fr-FR" sz="2400" dirty="0" smtClean="0"/>
              <a:t>2 opérateurs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fr-FR" sz="2400" dirty="0" smtClean="0"/>
              <a:t>Surélévation épaules, tête et cou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fr-FR" sz="2400" dirty="0" smtClean="0"/>
              <a:t>Matériel intubation difficile</a:t>
            </a:r>
            <a:endParaRPr lang="fr-FR" sz="2400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87680" y="225061"/>
            <a:ext cx="8229600" cy="1143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3600" dirty="0" smtClean="0">
                <a:solidFill>
                  <a:srgbClr val="993300"/>
                </a:solidFill>
                <a:ea typeface="Arial" pitchFamily="84" charset="0"/>
                <a:cs typeface="Arial" pitchFamily="84" charset="0"/>
              </a:rPr>
              <a:t>Gestion des voies aériennes</a:t>
            </a:r>
          </a:p>
          <a:p>
            <a:pPr>
              <a:defRPr/>
            </a:pPr>
            <a:r>
              <a:rPr lang="fr-FR" sz="2900" i="1" dirty="0" smtClean="0">
                <a:solidFill>
                  <a:schemeClr val="bg1"/>
                </a:solidFill>
                <a:ea typeface="Arial" pitchFamily="84" charset="0"/>
                <a:cs typeface="Arial" pitchFamily="84" charset="0"/>
              </a:rPr>
              <a:t>« intubation trachéale »</a:t>
            </a:r>
            <a:endParaRPr lang="fr-FR" sz="2500" i="1" dirty="0" smtClean="0">
              <a:solidFill>
                <a:schemeClr val="bg1"/>
              </a:solidFill>
              <a:ea typeface="Arial" pitchFamily="84" charset="0"/>
              <a:cs typeface="Arial" pitchFamily="8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715008" y="6072206"/>
            <a:ext cx="32223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 err="1"/>
              <a:t>Frat</a:t>
            </a:r>
            <a:r>
              <a:rPr lang="fr-FR" sz="1100" i="1" dirty="0"/>
              <a:t> JP for the ARCO group. </a:t>
            </a:r>
            <a:r>
              <a:rPr lang="fr-FR" sz="1100" i="1" dirty="0" smtClean="0"/>
              <a:t>ICM 2008;34:1991-98</a:t>
            </a:r>
            <a:endParaRPr lang="fr-FR" sz="1100" i="1" dirty="0"/>
          </a:p>
          <a:p>
            <a:r>
              <a:rPr lang="fr-FR" sz="1100" i="1" dirty="0" smtClean="0"/>
              <a:t>Williamson JA. </a:t>
            </a:r>
            <a:r>
              <a:rPr lang="fr-FR" sz="1100" i="1" dirty="0" err="1" smtClean="0"/>
              <a:t>Anaesth</a:t>
            </a:r>
            <a:r>
              <a:rPr lang="fr-FR" sz="1100" i="1" dirty="0" smtClean="0"/>
              <a:t> Intensive Care 2000;21:602-7</a:t>
            </a:r>
          </a:p>
          <a:p>
            <a:r>
              <a:rPr lang="fr-FR" sz="1100" i="1" dirty="0" err="1" smtClean="0"/>
              <a:t>Juvin</a:t>
            </a:r>
            <a:r>
              <a:rPr lang="fr-FR" sz="1100" i="1" dirty="0" smtClean="0"/>
              <a:t> P. </a:t>
            </a:r>
            <a:r>
              <a:rPr lang="fr-FR" sz="1100" i="1" dirty="0" err="1" smtClean="0"/>
              <a:t>Anest</a:t>
            </a:r>
            <a:r>
              <a:rPr lang="fr-FR" sz="1100" i="1" dirty="0" smtClean="0"/>
              <a:t> </a:t>
            </a:r>
            <a:r>
              <a:rPr lang="fr-FR" sz="1100" i="1" dirty="0" err="1" smtClean="0"/>
              <a:t>Analg</a:t>
            </a:r>
            <a:r>
              <a:rPr lang="fr-FR" sz="1100" i="1" dirty="0" smtClean="0"/>
              <a:t> 2003;97:595-600</a:t>
            </a:r>
          </a:p>
          <a:p>
            <a:r>
              <a:rPr lang="fr-FR" sz="1100" i="1" dirty="0" err="1" smtClean="0"/>
              <a:t>Sebbane</a:t>
            </a:r>
            <a:r>
              <a:rPr lang="fr-FR" sz="1100" i="1" dirty="0" smtClean="0"/>
              <a:t> M. SFAR 2011. </a:t>
            </a:r>
            <a:endParaRPr lang="fr-FR" sz="1100" i="1" dirty="0"/>
          </a:p>
        </p:txBody>
      </p:sp>
      <p:sp>
        <p:nvSpPr>
          <p:cNvPr id="6" name="AutoShape 2" descr="data:image/jpeg;base64,/9j/4AAQSkZJRgABAQAAAQABAAD/2wCEAAkGBhQSERUUExQVFRQVFxgYGBgYFxwcGBgXGxcbGBgXGB4YHiYeHhkkHhgXIC8gIycpLCwsHR4xNTAqNSYtLSoBCQoKDgwOGg8PGi4iHyUvKSwuLykvLCwqKSopLSwvLC0sMy8uLykpNS4sLSktLywsLywsLCwtLCosLCwqLCwsLP/AABEIAIIBhAMBIgACEQEDEQH/xAAcAAACAgMBAQAAAAAAAAAAAAAABQQGAQIDBwj/xABREAACAgAEBAIDCQsICAYDAAABAgMRAAQSIQUGEzEiQTJRYQcUI0Jxc4GRshUkMzRSYnKTobGzU1RjdJKiwdMWgoO0w9HS4UNEhJSjwiVkpP/EABsBAAEFAQEAAAAAAAAAAAAAAAABAwQFBgIH/8QAPhEAAQMCAgUJBQYFBQAAAAAAAQACAwQRITEFEkFRcQYTIjJhgZGx8DM0cqHBFBVTgtHhFiM1UvEkQkNisv/aAAwDAQACEQMRAD8A9P5v5uGREfwbStJrpVO9qngHY+lI0UfsMgPlhcfdDUSMCiNGryKZEl1BUWFJRK40AhfhUBq9PiPZScNeZuPDL6ajR26csp1uEAji0F9J0tbkslLW/ckViHy/zLDNKI1gETlZ2Ipb0RyrEGFDdX1H5CjKdxgQoA90V2WNo4YyJWCgGYmRTodmLIkbMq3GyqT3okgYbc0c6R5NlQqXdkkegaVQsbspY0a1uuhfX4j8U4QHniKXoouTRnmEUjo++gsjspIjict4IwVeqIPcURh5zDzMmXlaN4dfwXVJsbxoJGkJsV4Csa7mrmXtvgQo3E+fRHqKJHIqIpYdYByzIz1GoU6lUISzEigGq9JGM8M59ErQKYwvVZkLayQHDsiqq6NfiKmuoI/prHHK8eudYFyuV6irMo0zDSNCxOyIejZU9YA0Bur7Gt9+Ic1CLKQZ6TLRh5NOnx2VR4zJesRXZVaoCrqzW+BCsfDeIGTq2unpytGPzgAPF287/ZiaGxTBzsWlES5eNtU5T8IWrSsUmsiKJqb4Ve+wKnxbAmfyrzRHmiAsPSboRSsNrUOzFV8I3Ujxq3Yhj2NjAhWXBgwYEIwHBgwIVfzXGp1zDwrHFQVXQs7W6HYmghAIYEEWdtJ88ZPE81/J5f8AWP8A9GNeND78y/zOYH9/LnHfGG0zpero6oxxOwsDkFJjja5tyuX3UzX8nB+sf/LxxzfHM0kbv0sudKs1dWTegTX4L2Yl4icXaoJT6o3+ycVcfKKuc8AuHgE4YWqXxXi8keWjkRU6kjQrTE6QZGVSdtzVnEHOcbzUUTyMMuQiljXUsgC6G/c47ccH3rlwf5XLfsdf+WInMP4u3yx/xUxpNLaQqKerihidYOtfAHM22pmNgLSSpnF+OyQDKa+irzSLHIGY0pKFm6Z2uiNO4+MuOI5vB4cmbUwszJFqHUURrI4TWpZmA8Oo7FgTVWCcSuY+NSwPAkMQlaVm1AmqRVtjfl3u9+1Ubwk4Nz68kaa0iMkqxmNVcDWzuqtGAGfdAwY72AQSqjGpTCgv7os56hjjRgrRhUCMZCrRCXUUWQyUdwD0wB3tqozs97oZDEIiIoMIEkpYRyFpVjnEbAAMItanUCfRfsADhnPzM4zr5ZUjJIAjtyH1GJpAzpX4G10lwdiQKN7QOL8/9OaSNVRQjRIJJmZI3ZphFMEOmj0takkE9nBqrIhT141mFizryLEfewfQEDjUVhEo1WTsQyjb1HCbL8/ysiHTEGq9B1apwZpIy0FMRpRI+oxDOKNWPSxif3RJPRCQhuu0ZbWCqqDOAJNTRhJT0B4S24axfbF8Rwe1HuNvWNiPrFYEKqZfnCVsvmZDDpky+VSUqdVGRkkYqD8aOkQgjemo0QQO6c2t72bMaFfSTGixFn602vSnSYL4o2vvW1N3C3iz4KwIVIXnmZlvpIi9OFy76giCfpKhc7bK5zOrtQiF6dViNJz9P4gqwuwWIqEWRmcPmGi6ixg6ipRVkABupU79z6BWCsCFWs5zZ044WKKDPl3kQa71T/BdOBSB4mbqN238JIHeo/CucZJL1w6CuXlmPpaSFcCMq1bhlux3UqR2om21gwIVDyHN+ceRY3jgic5cSgN3a+oQa62oCkFqqyVe5HbG45vzOmX8VLx5RM1pHUshtRKVd2FVd/z12xeKxnAhKeJZ+WHLhtMby6o0q2VLeRUJ82AGq/PtiMeKZr+Ty/6x/wDLx35qPwK/P5b/AHiPGoxkdP6VqaKVjYTYEXyB2qREwOGK5fdXNfyWX/Wv/lYweK5v+Sy/66T/ACsdsGM9/Elf/cPAJ3mWriOLZr+Ry/65/wDJxn7rZr+Rg/XP/k464V8X5ihy0kCSllOYk6aGrXVWwY+V2AP+xw7Hyg0jI7VYQTwGxIYmBMDxbM/yMH69/wDJx0yfMQ97yTTKIxE7owUtJ6LV4aUMbsbabvFc5O5qOcE6yRiKfLytHJGDdUToYE+RAO/sOJcMmW6eYy2bdIw8rPTuEDxsVcFSxAZbGkgeog999BojSNVLUvgqiLgXFrdnjgmpGNDbtTxuassFDGZaMQmHe+mWCBqq92YKBVk7VeOmc5hgiWJpHKLL6JZWHxdRL2vgAHcvQHnWK9mMjwxneQZmFJHXSWXMJ6FIBHpYlNA6a+ErXfbc43ny/Dmhih99RqkWoLpzKAlXUq6k32YMRtVeVUMam6YTqLmiBkmkDNoy+vqMY3A8BYNptfHRRh4b7e0Y4Q87ZRtVSHwjcGOQEm0BRQVtpAZEBQWwLAVvjnkeVct0Jo0OqDNBiQpWtLlidLIASDrNElvZthdPw7hZkaQTwRyNp8STopXQIwgUA6QFMSECqsHyJBVCaLzxlNWnqMGoWDHIKJfp6Ta7OGsFTuO9ViR/pTl9boXYGN0jYlHC9R3WNVDFdJOp1Gx2v2HFbl4HwssX99IHKga/fKatQcya7J3YsxJva/LYYJuDcLcSB81GwlNveYistoKatQp731btQYAgCsCFZOHc05fMOEiZnLIsgIR9GllDr4iukEqQau8NsVHhsXDsvMZYszApKldPWiK0SSKvxAAGgoYCgNsMzzBlf57D+uh/K1V9Xh+T274EJ3gxzjlDAMpBUgEEGwQexBHcYMCEm5hz2iTLp0I5y8lqGdQUK1coDKdlB9KxvpAssAUGS90NPvcvlxGJ1ZlotqCHpsSoeFNXp6m0nTSkgudsOuZc7DHLD1sssw0yOXKoxhRGiDOA+5FyISF32ujVYRZTnDLxx62yQhR0mlBCALcfSYai0aC3ZkAddS6gviusCEzTjMMkErz5aPTBFFKFGiQaCjNEtlQqyAX4ey6gQxBvGy83AvLHJCOrFpQhXDKxkeNNCMVBO7oG22O2+xxGTmVYIph7x6caSaGCaCpLRiR3cIvhQRlbYg7kA0N8b8T41l8tPHEuUVxHEJUaNEAjMrOiBfDpQOyadWobsuxGoqIUHLc3xAxmLJIFVJGDAVoEap1lXpxMF0vK6EsUXUj2cdoee9UMciZVWjCytYlFL0VtxGCgJ8JobLvqFCrPWbmLLlZTNlUMmVZdqRxrlldG6TEDzQljQN2DuDiLkfdBhkaMJl1LyI7LTpuwV1Ok0LSodLPtWwrY0IWeJ8z5WKcQ+9ImAJcEBN3WOOQFBpq1Eu5JBABIvthlFxu8pFmfeo1l4kjjGpSNZEa0ZYkIoSN8WtzR3vEDIczRlWCZCo44o3ComreQRzKihI+nduprVqsEhTV4sXCMvl5sqgSGIQyDUYwi9O7sgrQFhhvt3HkcCFE5f5t99yuqRFYkC051WSUjetk6YrqVQkJ8JNUQcKuH+6UJoi6w0VV5HVpNNRKkT2pZAWc9ZQFoKSD4qom2w8LiR9aRRq5ULqCKG0iqWwL0iht7BjReCQAKBBFSNrUdNaV/yl22b2jfAhIpeelpAkRLyJqVWkVAN5LDsdloRSG/ZXyRJvdGFokcDs7M60eoACrSL4SkLlx8ETaAgWLI74tJ4NAbuGLxPrb4Nd3/ACztu353fBmODQOul4YmX1NGpHe+xHrJPy4EJTxg/feWP9FmPtZfEjEXikCpm8uFFDp5pvpaSBmP0kk4lY8y5Te/HgFNh6qMQuOGstOf6KT7BxNxA48PvWf5mT7BxQQ+0bxCdOS78wLeXy/z2X/YwOInMP4u36Uf8VMTuYfwOXH9NB/z/wAMQeYfxdv0o/4qY2mnf6jB+X/0o0XUKZczce97BN4k1lh1Jn0RJpUsdRA7mtht5m9t6/J7ofwGtIUEuoWhe9KMkbdY0AShMqgHa7BsXWHnN/MCZSJGePqh5Amn6C2qqN7hR8pGF8/M8WWycUpgULKsYjiTc9MoHl1UtKkdyX5bDtqxuFGXL/T0BDqOXSUSKhLSUiIcus5lerIWyUAGxYqL3x24dzqZ6VI4+szlVXqWrL0Gk66kLZgLrpD1RBB7msKl59cg/eKmPRLISG2MMZ0h90rSCCN9jXhvEvN83jL9QQZZGRFnZGVgEZYV6k5OlfCOo6KKsFi3asCFIz/OullRIFlbrSJIiuC6BJxEpqvTdbdVNXpoX3G7c4OY8s8EIk98TzIACR8HG0gMgsCiQgbxdrxrwfnAy5pYHhRWddWoFvSAc/GQKdl9HVrF3p02Rt/p4gzLROiIquy6zIK0qkrFyQugW0RWtRO5sAgjAhRst7onm6xdNo+oGWWwhMbyLBJY/D1Huo9fb1wpPdPkW9WXAZZWUi3vSvXDDdO4MFGT8GurxMulqacB5w98dcNAsZhUy1Z7gtYOpFtgV9JNQHY6WFHtDzxE0mUjADNmACxRtSQlkZlDMBWpmUoBsTTHyoiFEzHuir1jHGsekTxRB5ZDGJA5dWeLwnUFeMrtsfWNrd8D4tLIkrzJGgjeRB02dyemzKxIKA/FsAWd8J83z0iZloSiaVkWPUxYV441dySmhVHU2GqyR2o2Ncxzy9StFFDIqLM4BnIYLDII2MmmNtJcklO9gGz6hCccc5i6HvYjp1PKkfwrmMgMCbUFbLbeia7jtiRy7xpc1loplKEuiMwRgwRmRWKEjzGobHfFf4vzZmYCyvl4CU6G6zO+80jIuxhU7aG8/V9FsyJuNDpC2oNDsCRZrAhd8GDBgQk/NA+BX5/L/wAZMajBzV+Cj/rEH8VTgGPPuVnt4/h+qlwZFGDBgxj1IRivc98ue/clJEv4QeOI+YlTdaPle637cdOb+PNlYFKdMPLIkStKaiQtZLyGx4VVWNeZoYjcv86RzvHDUpLoTHM0WiPMdOhI8W5IFm9wNjteLGngqIwKqMZG/h689i4cQeiVUOXeIOcxleJeFI80hy2d1sqATx+FX8ZFliooC/MeePVCoPfCePlaLVMZNU6zSLJ05iHjjZe3TVh4cOcd6QqY53h0eFhbu2DuvbgAkY0jNa9MeofVhLms/BJK0DTRRxptMWkVWawD0VsgiwRqbyBAG7Wry8Y0D1YaoqllPKJJG61shewv25pXAkWCW8d4hlpolhjzkUSAjUqDWHQChGdDAhO1hSLArsSDFTMKAAuYUgChpyExFeQGlqw9wYu6nlCyotzkANt5KbERGRSCbPFQW6rEAEn/APHzDYCz6TDEuMOs8aF45FeJpDURRlFqI+7nvb7EfFx144twMg7yaYh8sjCP/wC2NcvnEfM5htS2HWJVsWFiG+12PhHl/ZjrnYZqCSbmWtNw0Wvnt+SSxDgLqf0h6h9WDpj1D6sbYxeMuCbp9deVUrI5Yf0EX2Bgxnlc/eWW+Yi/hrgx7Y3JVq48cni6sKNAJ5b1pYT4NVZFaXVIRVF0oDcmq7WEy8WhjfMRjh9aEBkCRhizSpGzR0iaTepQ3i303RAvDLjmY+HRfesU/TUSAuwDoxYgdPUhF+AH0l8vViDmmEjM0nDVdnAVizxEsAQQD66KqR6qHqxDk0hTROLHyAEbCV0GOOIC7ZPOxZyXptk42j0pP1GMTrbBkBrc6wY3QmrGkDtjfM8z5XpQvLGLzjrAqMFJZdZTxX3jGonz9PtZwZfijx1oyGilCDTJEKVbKrt8UWaHtOI0BVL08MRdV3TQ72Qxv17gH5QPVhv70o/xW+IS827ctuKZyDLTKhyKlI4mZHUReFTSsiKaI1O4WtgdRJ2vGi8Vjkl6L5BDrcpKSYSgMYUkm/TCo6ntt4h5YlT8Ud715DValDqkiNo1alN/FNCx7McoszpQRjhyhFDAKHhoB/TFfnWb9d74PvSj/Fb4hHNu3JbHx/h0kU0sWUjkjigkNiOOmSJxpQUD4W8Lr7K2B2w3+7iZaCGQZcp15Fj0LY0UrBTTKtKAg20jviNmNDtqfhiM1EWWhJoqFI/sgD5ABhxwERy5dagESIzhUOkhSjspZdNjcht/bh+CsgnJETw624pC0jNOMGIvEuILBE8rBiqCyFBLHyAAHmTXs9dDfFbX3QAdukl+r31Df1asOSzxxdc2SAE5K3YMV2PmeVha5Un5Joj+44JOM5pxSQpDfx5H118iJs30uv04hv0rRsFzIPFdBjjsWOJuHzqAf+DC+r2GV49A+WonP1evEnEbJZMRg7lmYlndvSdj3ZqAHYAAAAAAAAAAYk4810tWCsqXStGGQ4BTGN1W2RiFxwXlph/RSfYOJuIPHfxaf5qT7BxAg9o3iPNdnJS+YE+Dy4/pov2A4h8cy7Pl5AgttOpR62UhlX6SoH04ncxHwwD1zp9lj/hjONXymkMdZE8bAD4EpiEXaVw43zQkWXjzCqJVkogk0FTSXZzSs9ADfSpIPehZETi/Npy8gQwxENG8i/DANoEyRDw6OzCRG7+TDyskvD2Q3EInQtrMMwtBJdmSNgCY2JJJ2YE2aBJJ6z5+V/TyUL2NJuVTY9Xii7ezGlptO0c0YcXhp2g4W/VMGJwKlcY48sBhCRrIJz04yGGkyErpSwD4SvUYnyEZ2N4U5LneMlFaKNInj1owkUhIikrqkg0gI5EJOgEjvv4d2C8XnAAGUjAXsBMKG1bfB7bY4nNyUR7xhpm1kdVaL99Z+D3bYb98Sfvai/Fb4pObduRwXmdGMidBYelF1VW9yFUdQCkCAKzaD4tV3ar2xE4XzjE8UkmZgSCo4pyLDNKXaQJpUqrM3wS6bFksKHYmdHxGVSzLkogz+mRMoLeXiPT3+nGDn5NQf3lFqAADdVdQANgA9O6B3rB97UX4rfFHNu3KBDz4zxyPHBEenl452VsxpcB2dZEIETUytEwPkfD2vZ3Pm2hGXUQR3I6o6Ix8HmWT4MBlUamJbRsNrLAYiDiEtk+8ora9R6q2Qe4Pwe+O2V49I+YSJssASCxYShumm41N4RQYjSB3JvyViHItIUsztSOQE7gkLHDEhOXySG7RTqrVag3Xa/XXljZcsoJIVbb0th4qFC/XttvjrhHPzXGSUgHvh1NNoYCNSO4aQ+Gx+Suph5jEqSRkTdZ5sO1IBfJOJssrghlVgdiCAQR6jffG6qAKAoDsMIfu7mf5qv68f5eMfd7M/wA1X9eP+jEH72ovxW+K65t25WDBiv8A3ezH81T9eP8AoxD4vxvOdGRlSKDTG7aixlbZSdl0qo7dyT8mEOl6If8AKO7FHNu3JpzP+Dj+fh+2MajGnMpuOH5+H9943GMhyr94Z8P1KkQZIwh504q0GVdlLJq8BmVQ3Q1AgTMvcoG03VkXdbYzxvmF45ky+XiE2YdTJTPojjjB065GondtgACTviscD5kzMfWjmy8+YiV2R0WpZ4HYajE9kdWBg1pJ6jR7Yp6OhfhMQCBY2JFyL+rXwPbkXHO2KPyLkerNPFJGQiQxCaKeXriTMFiy5lA5NxlQKYUDYrti18D5akjmOYzMwmn0dJNKdOOKO7IRbPiYgEsT5ADbHPkzgHSy8DTRhZ40kRbNvHC0hdISw76V0D2EGsOeJ8SEKgkFmY6URa1O1XpW9uwJJOwAJOww9WVUk07o4cb4b72wwOJseOWBwCRrbDFJePc8xQOYkAllGzDVpRDV07UTq/NUE+urxWcxztMxtsysQ9UaIB9Jl1k/s+TEjP8AL+WfMS5jMkSzaQWgj1mJGCjTrKi9RAA1PpU99PniTyxwKNYSze95C5u4kTShoBkVgA2x+Qj9uNBDoiGGMFwxwvcXx254eCgzUlVUPs2XUHYMe9Kk5wnHiXMSOtgFnjiaMEmlB0qjEE7eE7GrIw74V7pKFgk4VbIXqI1oCTQ1qfEm+3xgPMjyhycuZPWQuXMgjQRmOOFpEXfUNehT8Jv8Y6gD7bwtyHLkME6ZkXIYHYvAEKFULOyERsNeuPVqGr0q2o6cLUaNgdGXFh7MLX7xh44LuOiqISNWbW3h1jxIyIw4r1PGssoUFmICgEknsANyT7MawTq6hlIKsAwI7EEWCPYRjpjB2sbFT0vVlzUdjqKocFWpkYlSGV1vfTfaxvjnmeB9T05Xf9OOB/twk/tw0xAzXHII20NKuvYaAdT7/mrbfTWLGnrKmO7aYuAzsMVyWg5qB/ozXotGPkiKf7vJHjDcGzCjwT/tk/4ry/uw/wAaydj8hx3961LjZ5B4tafok1ApXL5HvTL0CB0YqBNkDprQJoX8tDBjHLgrKZf5mL+GuDHrIyUBQc6fv1vmE/iSY744Z38db+rp/Ekx3x5byh9/f3eQU6LqhGDBgxRJ1GDBgwIWHFg0aPr9XtxByEeZhiSNJYCqKFFwPZAFWSJu57nbvifeC8WFHX1NJfmDa+eAOS4c0OzXD7oZseWXb9Yv/Vgk4lmCKbLwMPn2/c0GO+DFkOUdeM3A9wXHMtSqWJDu/DYWPrUxE/WyqcadGEdsnmk+bnCj6kzA/dhxgx3/ABJUu67GHiP3ScyElDxaZmWTOxmFQzKzKxOrUEVS4cFiVoC73HrGGWQRxGglIaQKNZFAFq3qqFXhYIHpYnGiSTMdRZVp42cAmNZEOlwoVFArsUU6vWy4fmS6WwAIZ1IBsWjshIJANErYsDbDum9WSnimja2xzLbdbdvwRHgSCpOIPHD97TfNSfYOJ2F/MDVlZz/QyfYOM5T+1ZxHmnjkmHMY/AfPr9iTBjHMj1739uYA/wDjlP8AhjONNyr96Z8P1KYg6qMGDBjJKQjBgxpNMqKWYhVUWSTQAHcknYDCgE4BIt8GKrnOfE7QRmT89z04z+jYLsPaFo+vC5ubMyfjwL7BEzftMg/cMWDNHTHrdHj+gufFVc+mKOA6rn49lz5K94WcOyuZhDaZYGZmLM7QvqY9t6mrYUAAKAAFYrUXPUqMBIsMl+SHpyEfmq7MG/tLi08J41FmVLRNdUGUghkJ8mU7j9x8icSIjWaOvJHhfaAD5i4+V09BWU9WP5br/I+Cke/c3+Vlz/s3H/EOIM+TdjbZbIP+khv9qnDXGMP/AMQ1/wDePAfopPNNSU8K/wD0smP0HdNv9WLAeHN5ZdR+jn8yv7oxh1hbncxIsyqHjjjZGILRM5LpbMnhkXcp4gAD6D+zEim0rXVcgibqEneBikMbWi60ikVAsqGTplulNHJIztDISNJJYkgWQDRoh0cbCz349+Kz/My/YbC7LTq0nVeUtFJGUkUZHMqJYyDpBJLDbVYarosOx21kzmrJZpbZulHKgdlZTIvTJRvGAdVEBvzg3lWJGlaMF0VQ0NBuA4NIte+YskY7MKw8yjwQ/Px/vOEnGua48sQT40VgJ2RgTlw3oPIg8WgnYny74c80ejB/WI/3MceOzZqSDKSZdHSCWBpTmDSmbNTmUnLx6T4njlVgS24ItfWMWmmKNlTVN1tgGHYS7HuyGGZF8FxG6zVd+YC8WagzeXMUjTJ736TSBOspJlRonojUviO+xB79rn8s8IlR58xmNAmzLISiElI0RNCJqIGpqu2oCztjhwLkiLLzCXU7aFIhic2mWD7yLF57nazuBtizYyNVUsa3mozfCxdaxte4Hdh37bWT7RtKrkvF5JSOmzIrajGsUYkldFYp1WL/AAcaEg6Q1lu9jcBck7t1JhK7FQuXRpY1UxM8ypJIpT4KQbqSV7GIKfPFhPBNJJimliBJJVShWybJUSo4WySfDQsk4W8NyKxGfKSEurlpED9nidVDhQAFAVywKqABqU14sajRlRQOsyFlnAbRj24+sEmqb4qy5vlaJ8sMurSRIpBuN9Lkg2SzG7YmySbJO/ffCHm7LiOVPe4++Whl1etlWOoml/Kbq6AC2+7798SdEyjSuZnC+V9NiP8AWkjZj8rEn24rnG+YsvkbB1yTP4ioJeV/INIzHt6rP6I8saOWpa5uq0XKWGmfrg+Wav3LiRDKw9DePQNJ8yT6Rb88my176rvfFf5n4tlp4GeF0eeGVI0I2YOZNJQXRZCFkurWkY90sU/l/jRzRLwsIGJBkjjkkVip26tqenIfaY7vYkbYaT5dIdUxDO/e2Nu7GgFF7anOldgLJF3huatYGapGJ2bF02ie19ybAeKVQK2qRYklIikZRWadSt/CARqngAAYeEkEdiMXHlbiTzQsX3KOyB6A1gAHUdPh1Ako2nbUrVXYacP5SgEMaywxPIqgM2gbt3berIsnvhuQsabLSouyovkB2VV+TYDGA0hXRVA5tjcb5+t6cc4EZWW08AdSrC1YEEesHuMa5TJJEumNFRfUqhR9QxHyfG4ZW0K41jujWkg9pRwGr21idineJI+g647FxgjGk3on5D+7G945ZpqRidgFO/0Y4YCXBCn8AWsrAPVDH9hcGDgR+9oPmo/sDGce2tyVclud/HW/q6fxJMd8cM7+Ot/V0/iSY748t5Q/1B/5fIKbF1QjBgxhmAFnYYogL5J1ZxV+feNyZaKNkcRq8hR3oah4GZQpa1F6SLIPsrvhrmuPRgVEySyMdKorg21E+Ii9KgAknyAOxNAo83noYm6kzdeRHAkk0syZYHY1pVkiUHTeohq3ZjQxoNE6Mkmfzj29EbxmmZW67C0OtfbuVWV5Z99GbmHrZpdP0amWP6sR+IwiDT1MtEhe61PEGoC2Y0xIUbWe+4G5OLlNxSRszAI2R8vKHOpRq3VGJBcNQ30Vt+WPLHfiUUQR3lVSAhDEpqJTcldgSQbPh877Y1HMsYQMfE/sq9mgYX4vke49rjb5Khx8V6IVkk0KfOCeQ6LBYGRHUIBt8YdyNsWrlXnp5ZkglqQvemRFoilLfCKNqoemtC6GkXeNeEZyaRyDAYIAngVlprJ8wDQ8INrp2sbnGnD8hFkc0cwiBY5QI5QO0QLWJVHYJdax6qb4pBgVlNG+NwLbusbb78dnDIqU3RjoXCSB51drTc94vcq/XiNnuJxQrqmkSNfW7BR9FnfGM9kuqAOpIg8xG2kt7CwGof6pGKnPn8lEofLQLLmXZVi6iPqkJbuJZlsqF1NYaiB7cZalo+fNmhxO4Dflc7PAqSTZNJOZI5mj6CSyhJUcusbaKB3okCyRYHl7cNeDxMsQ1jSxZ2IJBI1yM9GiRfi8icIuH84yNNHDNlZI2kbSpGoiwCxJ1qo0gKSSrNi1YlaQMtPGKR7NUX1sTcnZ6wSNsTrIxA4+fvWf5p/snE/C7mM/ek/zT/ZOKym9sziPNdHJMOZO+W/rA/hS4zjHMR3y3z//AAZj/hjONHyq96b8I8ymYOqjBgxhmrc9hjKKQs48m58zmdfPLlzEzIxvLom6OB3kYmhrF76qCbevUfRJ+asoisxzENICTUik0BZoA7nbsMKkglIRydOazTxpbDUIENyGMKfyUR7/ACn3PkBqdA0chmLnswtbG4Nzu+vYo88bZWFpNhttuVYh5a0PGuazOmSX0Y4hfs3dgdroXpUEkAEk4Y57lWJIm6Y1PWzTTSaV9bHSa2FmgB9GJ3NsXQEbZzSFWRWSaJhZKsHKtE510dIsIZOwO1Y6Z2WOeFQq9ZZ9KooNLJq3UFvJSBuT5WKN0dRJC6NwFrJaajo2NOoxuHZiqtkOD64x0mikjJZJRLGb1CtLHV8I7+q2QUwIC1WO/KXBp4uIRrJKNKo5DqaMwG3RIaztqDkG/RsG7IOcs+nDnEc0KTkRB22ZYotbMqrl1UjS40k9Y219tO4BwviZzmQEqkrKFJVvjLMl6WG1Wdj2ohiKokYaraV7IiDbpXHAnb6/dONjgqTYDpMxH6fsvTJogylTdEVsSp+gqQQfaDhPLy24NxZzNR+wusi//Kpb+9hfy1xSV3i1NIyzRNKyyFC0a+DpvaKtBtTDSb9EkdjiJxHnlpBEMoGVidT9SJmAQxlk3iDLbEoau67gXjJx6NrI5uZjscr7RjvuOzckcRtTg5POp2mWQe0Kp/s6N/7Yxxzss7LTExspDIxyztpdTqVrgmk2sbggWLHnjlytzTLPM8MyxgqgcFbUtZqgjEk1Vk7VY23GLVWFfUyUM2rNEwuFjgLHs6tvJJqhwwKUcvZlCJIo2DLC9IRe0bDXGu+40glKO/g9uO/MH4rP81J9g4YYX8f/ABWf5p/snFeZhPViRotdwNuJXVrNsp/M42g/rCfZfEWbhMLyLK0UbSp6MhRS6/osRY+jEjmg7Zf25hPsSH/DG+L7lQ9zapmqbdH6lNQdVc58wqKWdgqgWWYgKB6yTsMa5TOLKgdDat2NEXvVi/LbY+Y3GOWY4VFI6u8auyeiWF6d7sA7BvbV+3EvGVdzerhe/wAvXhwT+KMQ+JcLWZQGsMp1I67OjVWpT696INgiwQQSMTCcV+Ln3JN/44A8iyOoPtBZQCPkw9Sw1DzrwNcdXa0E28Fy5zRmVzzWczEBRZI1n1sERoiEJai3jWRqXZSbVj2OwxXOJZTLzQmGVnjnRtbSPEw0yt3Z2Fx6WAoDWRpVaPhFdOKc4e+5Eiy66ZFnIilLgxNUbhmcaS2koXoKLutxjgnH5MvHmJJXh66zBCF1BXVQqqi6qZdVsQ1Eb3RXHoNM2pbC37S2zj3XByNtycgmJOsx2Xyt9Us5Y4YIcwHaWKRwjBIsu3Vdw1WxCjwoKG52urIre6wIkbiXOSRRFd44mkUaT21sSaaSiQK2WzRJN4SPxjJSn4ZYkkDMKYoHBFgktG3omzVmmHkcS8pxjKRmoTCD5iFQx39fSBP14j1cRlGrctHYPI/spc0ktQS57grH/pNAfRLyfNwyuPrRCP241/0gJ9HLZlvlVE/iyKf2YWjjd9knb5MvMf8A6Y2+6x/ksx/7eb/oxVN0XRtzueJH6Jjmh/cFLl4ozFSclKWU2pZsv4TVWG6pI7+QvEXjL56WFxEYcs1XqDtI4A3IA6arZqrs1eOH3dazcGYEYA+EML1e9rpK69tvFpK79xjnLzXCql2Zgi7sxjk0ge06KxMho6RjgQzWtvJPdbLuKTmmEdZeb5zjeYcWcxmDYBrrOBuPUrAfswgzrFr1EtsfSJby/OvDAuCilTYrY+sDYYXZk7H5D+7HrX2WnjaDHG1uGwALLh7ibEr6k4GPvaD5qP7AwY34T+Ai+bT7IwYzRVilWdH36f6un8STHfHHPfjv+wX+I2O2PLeUP9Qf+XyCnQ9VGKpxWFWzDe+GVRqHSaVNcYj6a/ggwMImL9S2cFgNNAjfFrxWfdEWT3k7RsVCsrSUaLRC9Qsb12YjzCkb3WG9By83WMGHS6Nzsuc0smDSVXjxJDLOscxkkSKZoGRYqUKqhyGjVXMtMT0wNOw2JAOPUctloI8sEUIMuI9txo6ZXcknYgg2Se9knHz1Bm+nIrR1G6+NHUCwy7fSKaiPMFh54t8E44jlzlo8w2Wa9TZcgPEaHpQ3pbphjr0aiFIFqBRPr1VROoxrE6zd4GR7VXRzc/gMDu3qRk41yucVIJVly07Miujh1akZgjFSR149IFndkIO5B02F3eSQxRFQyrqkkb0IUN0zbi2NGlsdiSQO6LlbkBMk2tpnmkqrYBV+N4iASWbxuAzEkBiB3x045w2EI6NJODOxkZI2LtKQwIuKmVgulFvSNlUE4zruZMu0j18vWSuBzwi2XVn4RwTh+YBCzLnGX0iZtYF9jojIRR6qUYUcx8FhinWGIMsbQSGVNTMhDMESgxOk0JfRq688eacucR95Z5ZUeYkMRWYQa6kGgq4Rw2m9DVRooKA3xeuYOOPH1cxOY+oyokSITuU1aQNW58Tsx9Q+TEipex0fNxjpGwAt2puGGWN4fLgM+5QsvzFmnj6Yl1adMMjiBtCA2jTaieoWGlm1adJYEUO45/d/IGWRXjEqR6EhuMugjjjG6EirJc7jcgDuMVXgPGs0ppZXMMQUy6SkbshbQqCTRqUlmNHUKGrde4vHDsvn8jEIoo4ZoV9BY5Cr0dzbSaQzEk76d9sNGibRucwAA/8AUgfTPu25puOQP6TRh2grfgM+WzGaibKIV6TOZWQSKgUxkaGB8BLM0ZrvSk+WL7ip8l8V98STSshjd0hKqasw0+lrHn1DKPoX14tmMFp2Uvqi0/7QBjnv+qc9YIwv5h/FZvm2/dhhiBx/8Wl/QIxWUvt2cR5pHZKfzEPFlvnz/AmwYzzAfFl/nz/AmxjGh5U+9t+EeZTUHVRhBzFIvViEwuDRI2klQkk6lOlGxchNwZCFYgEqPUMP8ayICCCAQdiD2I9WKGhqBTTtlLb22J1wuFTeZuMSxIplmhjgKvrWJI5GUADSiiZx1Ls7rH8WtJuw1z84SOGdTaQvFLajbpVocgDyETu3yDHkXH8wozmYYBSFkKBhGIyoBrRoHZVvv3b0iN8W7lXm6EwDK5sqqoAqM/oMgPhRz2BWgPFswA87GPYHUbxTR1LMb2JAGQPmokdQ1z3RuwTT3R8mOItGco5kZFdC+wgAevEshsMwK9kV/LdSoOI/AchLFlY8t8LNLlyoMmWTUIyrB0BaQBCwFAruaIsb4f8AGc/08tLMni0Rs61uDSkiq7jb6seN5OLiBoxS5o7lrjM+mySzMCtKSWJO1d8V/O88bvwAytndWMVIQCWEX23OC9Bkhgz7OJXzEskDNG4kd0ZCTTJ8HpWvD5WNsc+JImUy8mksS9KgZtXiMYjRRe+kKgPsCnEHlmcZLKu2bLJLJK7kNZlk9EWFPiJJBN+0knzwh4vxtsxJqPhVbCJ+SD3JrYufP1dh5k9UdBNXVGqSeaBxJ7NgXNRURUkVwBr5Yead8ocOkk98LDZXpRJINVNIhk8SBmOz9NHUEnbV3HcP8lxXNqpaDKM8Du7oRLGjaWc0NBY7V2IO4APmMUrkzj8mXzBW00TlBKGHkoc0rWNJpggJ2si6vFi4NEOmixcRljk0gGKYBlVl8LRosgDaVIK7avRx3pCNza2YvADTqkW3WtjbgoNEegAM/W9WPgXE5Z82BNBJF0onIEhFku6La1sRSn6xti2YpfJWZmOZnXMNG7hFVHRSoZUkkD7E99TAH5MXTHnGnD/qyNwHkpe3FGIHH/xab5t/snE/EDjx+9pf0DiupPbs+IeaR2RU7mUfi/8AWF/hyYzjHMv/AJf+sD+FLjONHyq96b8I8ymYOqjBgwYyakJJznxNsvkpZEbS9KqGgfGzBVFNse/1Xjx2OYIFUE7Uo9ey7X9AxcvdX4xckWWB2UdV/lNpGD9HUP8AZx53mZaZG9bAH6dh+8j6ce2ciKU0mjzORjIb/lGA+pVJXO15NXd5pnNNtfcjddyDqHaiNwfaMW3hnSVVkZ8uzwgAZmbMdS63V1i1s/U33Skpro9jij9XGNe9+frxqdI0La0tJdYj5pimqHQAgC91PecamK3p2VdVBtCKETUBsDpUGvK68sbcM4mIZkmAPwTgtoOlnVfEVsdwdgQdjvhf1cRMpmNi5sAFjXr3JLe32f8AfZ6WKJ0H2UjokEd1k0C4vMm1fReUzQkjSTsHVXF12YA9xt59+2FHDuPtLmANK+95EcwtvqYxlAzny0OHtR6k1fGAHnHL8ubyTNA6kHM1GoJYxoHs9SIA6dSqx1KR3T0h2Lyd3izTX1/e2Xy/ZWUMB3LKVKsIisR89dxkbA03jQ5PNjfKwnWw6J+ts/RWiY4ubrZL0jC3mbIGbJ5iJRbSQyKo9bFCF7+2scOW4JAHZw6o5UxxvIZGUaRZLEtWo76dRAr21h1jKyD7NP0XX1SMRlgu8wvn3g3A55QIIo3eRCyttp0eI/hCdkNeRN+oHF1y3uRRrE75qQu4RiFjOlFOk/G9Jv7o9mPTKxG4ofgZfm3+ycamu5X1tZqxx/y24ZZnvz8FFjpGMuTiU64d+Bj/AEE+yMGM8P8AwUf6C/ZGDG7TKT58/fv+wH8Rsd8cM+fv3/04/iNjvjy7lF/UH/l8gpkPVRjy73XONI7xZYAMYj1ZNrolSqJv5kMWPqGn149H4nn1ghklf0Y0Zz8ii6+U9seBwZLM5tjNoZupINcpFRiSRwvpHuNTAUtkCtsWvJGjjfUmrndZrLWvtccvXBM1Tnauo0YlQHz428qI+o+Hz3Hf9m14ldbt3BBsEGiD5EEbg+0b4d5v3O5GqNJBJICOrtpiQFbA1EFi+6mlF0bIFi2eT9zcatM0/irUUjUDa6u3s1e3ojHp501TNB1nXG6xUQaPmJAAt3qLw73R8xEKk0TqPNzof6XUEH5St+04lxe6PGCzrlfFIQWbrA6vIb6LoDsOw8qw0HL+Tyis5TU0YDHUepIAW0gqp7WTVgDFU50WEyNIskcbr0lEWlRJIHQStK24NBXAuu61e9YpGSUdVPqiEhp23t8hgrBzJ4I7mQEjZ+634rzrLPXwcKAG1JQSOp8iGkGkH5FwlkkZtU0nUbV4RI3isUHJu7A3U9gtVXfEBTrdYywjV2Clz8VSQC+3ZQDZPs+nHonNWTTLZyFJAfe7PGykjUGRRlkdD5MQuWJI7kOKvE6epp9HTMihYLkOPabWwHrYq+8lQCZHLhyvlZ4uGzzQKr9ZnQ0CZItJ6XUAF9RQNbaKBHrN1hZyhFO8yZdZ1WE0pMRpmXpM4qNhYsKB1qJF+lePUZeN5WLL1C0TAqelFCVJdjdKix+s+dUNya3xT+BZAT8RjSyVyuWSN3R2W2RChAaMg1qkI70TG35OMpT6SfUR1FRO3VaCSMMbbtgJGAU0dAtaDkrZHkRFm8sFGkdKdaHbQvRofIDpxYsQclwWGJi6JTkUWJZnq7rU5LVfleJ2MNpKqZUza7AQLWxUq5JuUYgceH3vJ8n+IxPxA45+Af8A1ftDEej94j+Iea5dkVP5hHiy3z5/3efBjHMR8eV9s7f7tPjOL/lT7434R5lNQdVGKF7o3O5g+9YTUzrbv5xodhp/Pajv8Ub9yMX04oXFeGDPyNORH0l+Dj1qWVo1LapTTruSz6GvwrZHp7RdAxROqg+Zms1uJHbs48E45jnjVabFeVrlXkqOFSzsCFQVR2JPeqoWbv68bkspIYEMNmBFEHzBHrx6Ny3wKGHLxMPBNMukSspJLeWnXsFagyrtqFdzvhH7oUcegMRozilAyqCVdGsBifyNiVJ8XhZa7161DpkuqdUM6Bw7b791lBfQBsOtrdLPs/yq9wzi8kDKUeRVDAsqPQZb8Qo+GyL7jvi1cf5sjMJEGbzEkrih4BH077sx6SmwOwBO9eW+KVkspJM4jiRpHPZVFmvM+we00B68W/h3uV5iQHXNBER3WzIw9jaaAP0nEiugo3SB8psRsG3imaeScNLWD9lUmlJJJJJPckkk/KTufpx0zRTpZcqqhl1K7AAEvrmJ1Ebmw0BF+TAYsfFvc0nhqpoJCxpVsxsx7UNfgvcbFxfleIPLXK8U2afL51pcvLVRpQHUJ7hiwKkUPCKo7kNYwVdfTxwiZpwZjYDZwTbYXhxDtu1Nvc8gj1PJMdIYiGMuKjbsZF1Hw6j4BpJBNGr3xAnjzEcKQNqMbzPCF0qyEiVwyKqyEjcFAwRe4NjFok5AzyR9CPNRtl6I6bKY1YHuG6Slje92xBvcYm8M5EnDxyyzxh4PwMaRgwptW4AS/X4QpsAkmgBkH6cpHvfO+QXccLa2Wy+A71YNY4NawDAKaMv0GysioI6YRNGtUqz6QVGkV4ZBGbHej68WzCJsnmJJIRKkIjjk6jMkjEsVRwgCMm1Myt6Z9HD3GK01LDJK0xG+GJHEqWXaxujC/j4+95B61r6yBhhiBx38A/yD7QxWUfvEfxDzXLsip3Mg3y39Y/4E2MjGOYz4st8//wACbGcaHlV7234R5lNQdVGFPFs3J1Y4Y2Ca0kkZ6BZVQxrSg+HUTINyCAFOx8m2K/n5WXNkhVZve3gDNpFdX4Qk0aA+C7A4q9DwslqmteLjE2PYE8VRee+VWVxPEZJWkYLJqYFtRAVGF0KNBaHmVobnFDzlg6CpsEa1IIdfEoBIItRZXc13Fdxj2zMq0yMssYRWFVr1Nv3vSAAfMEE/QcUfjfEG+5uh31F2VjII6aWXqlnickUQCmvUnYKgI3F+nUWlZo2tpgARcN4An523KNV0jB/NGF1UOpg6mOOrGNWNtrqjsuzTULJrFoyfJEscmRLeOGfpsT2Zaj6zRup3+KRY2PnR706ZLB9dGjW+PWOYeZQjZCSgbgLkEtsZUUJvu90k24VztuBYOM3peunhqIGR9V2uHbcLKZTxtc0k5iy78UzpGajuhDGKdj2WaUHpX5Dwo4s+cqj42OPFMoGzYMSxTZgRWyTFGURGQUsSmqcUxskelufECH/JsqzwSylRU00lg7ilqIA2NxpjGxGGUvL2XZBGYYwgOoBVC03bUuiiDW1jGCqtOMiqnhzTgdXDcP3VvH7MN71B5OywEJlGgCdg4VEKIoCqlBfXakkjuT5ijh/jnl4lRQqABVAUAbAAbAAeVY6YxtVMZ5XSHaV0EYhcYkqCXvvHJ5HyQneth9OJuKdzaw99RjXRGXzB0+v4N6r5aa+9hN62tyjh52UDdc+AukcbBeiZMfBp+iv7hgwZUeBP0V/cMGPY7qtSXP8A47/6cfxDjviNxZJFzYdYZJEMOnUgU0wcmjqYHscLOJ8Vza7QZGZz21uyKoPyBizfsHtxgNNaMqqmvc6JhINsdmQ2qWyRrWYptnMmkqNHIiujbMrAFTve4PtAxD45w0y5Z40oMFBj8lDoQ8fbsoZV+jFO4jHxmS/BOg/JiWJB9etn/vYqHGeROKzbmDMufW8ob7Uhx1S8nalpaXPtY3wBOPyTH20E2DT4WV74pzesavUYV0QsVlkRSDp1aQqF3JPYeEA7EGjeKzL76zcU2ZacwxrGV+B8IcISxUGydCktbk2fEABucNeH8Fz8OURIMu8LrGo0dNDclAOzvrIayCewJ2BI8nOQyU6wopysi2o1KIwFDEW406qAsttjTNL4Wm0dySMbHADPDt33KsABIRrSYW7rpFmsgt8TAAFSZYH1LEjhPoVVW/UBvhnwyaMMCI0mMuXRmQBDIksIETowcgLdhRZG8b47ty8aUe8nCr2AQAbkGiFIBFhTRsWAfIYlLlZgSRlpQWO9INz6zR3+U45dK+2EbvDgu2xsvi8KrcW4dkpiQ+Smy9muvDH4VPrkEdoV9tMPaO+LVwLLI+XGRzKrK0KIPELWRBapKt7giqPmpHc2GOelP/N5v7P/AHws43kJ2UMuTnldbATdFIarD+TLaqdJvcDEGsimrGNjIc0g3BxwPrtQ6KJoLg4XUmf3Lsmz6x1RfenBserU6s9ezViwcF4FDlY9EKaR3J7sxqrYnvtsPIDYUMebcy8lTzZdgmSImGkxmGMxUb8Qe20ldN+ffFayHIHE03965hfaGo/3XvEWTQ1VUx6sk7iNxB/VQZZWwnAX4L368GPI8pwTiqD0c8Pkkc/s1n92G2Ul4snlmWrykhVx9YUN/exVP5M1A6rge4j9UwNIN2scO5ejYX8d/AN7Sg+uRRhHleYs+v4XISuPMxKyt9CyWP74wz4hn2kjCrl8zqLR7GFxXwik2a07C738sRodD1kFTGXxm2sMRiM/l3qUJmPbcfPBOOYx48r883+7zf8APGca8yI+rLskbyBJWLBKsAwyKD4iNrYD6cRffr/zbMf2V/wfFryioaioqg6JhcNUZDtKSFwDcSpE8QdWU2AwINGjRFbHyPtwiy8EkMSwvlzKioIw0RSmULpGtJGXSSBuAWHtHbHPiHGc+TUGQlA/Ll0m/kRHv62B9mK/nsrxeTuuZA9SdOMf3G1fWxxzozR2kae5sADsdj5ZeKblq2xnAEnsHoKTxcSR5SWKSBjBKOlArSKZoyQAgcKSWAbxLoLyDSAbu1o/MvCsyZdCrmmhd4tJmN65igjMj6SdNkkeLsO1dsM4eVeIwzrOuUld11ekykkMpU7lyb3sXf7cNIsnxA5iItlM8qC+oTMlWa0nTGdLLsQVCr39mNVTmpgcHkBxx2WHhc4i2BRG9lQzp3bxTjhXBPekQhy+lSy/CzkW5btYUVZ3JAJCr6mx3yuUiyqAtM4VaslwqsfasYUMSfWCSfWcdNM/83zH6v8A74wYZSQTlpiVNgmPsaqx6jRI29ZxBMlS43c13bhmrcMgAwcPFbvl8vmQWPwqvtu7ldtioXVS0R2oG788QuYeXFzMGjWxlQloJWPjjNghSw8RWx3NnsbJUHEvpzD/AMvPvufg/P1n24yFm/m8/wCrOOQ+oBuGu8EpZTkWLh4qLy17ocTwhc0WjzMdrKvTci1OkvaqQASD57EN5C8Pctzbk5PQzWXb5JUv6rvFRz2UzvvgdPLZtYSNTtGsSktpK7hhqZtkOotVbUcUzj/JmenzTSpkJ1UhQSUW3YCjIwU0Gb2f44r38nYp3FwDmXxtsHZkq2V/Nt6J1rL3SKZWFqQw9YNj9mN8eKcL5Rz0RtctmY29aBlP1oRi1ZLNcWjr4OaQD4ssF/3k0t9J1fTitm5MzD2Tr8QR+v0URmkATZzHDuuF6Dhfx38A3yp9tcROF8cmcET5PMRMPMIzo36JADD5Co9hOM8XzjPEVWDMFiUr4B/y1J3qhtZxXwaLq4qlgdGcHDG1xnvyU3nGubcFOeY1tst8+T//ADz4zjXmZyPe7BHcCYk6ELEDoTCyF8rIF+0Yh/dX+hzP6h/+WLnlJR1E9U10TC4aoyBO0puFwDcVOxSOam6rZpfLpNGfm4YjmJT8jPNl4z7LxN4jzBnSSsGRmUflyxk/SqIftMPkxUOIcv56Uys0Wa1TCnKp0wwrSLEYF7eTX2F3WE0RoipgeZZG2NrDeL2x8LpierazAAngCn2e2Zpy5AimgiALkDS0aq/hvSfFOpur8HsxQOeOMgvFlvFcBlXSFJ8UkpZQKG/g6Q+msMMxyXnJpdUuWm+Ee5JOjuAe5A+QAAb1t33w34LyQIcys3vTOKyaipcdQFjtqalsOO4qx9IAxpoIzTy8+QXEXIwywt9T4pxshqmFp6IvtONvVkjyvI+lFbNSFHaqy8ekzad/E+okKNuwVvIeurAvI/DfexzBfNBACTqZQ4IOkrp6fpatq3skVtWLRFHIpYrl5lLG2IhYFjVWdtzXrxxKZnqatOZ03sggNVXxjpLE3ZsEDsK9b7tJVTzezh4jyCkikgbtB7wvP8zyLrXVlZQ77n3vKyCagfisngfbfsAL74zl+ZcuX4b1DcmXQwTRvG2pNPg7Mu5KkmgbtQKJ2x6MZpf5DMfqX/5YqnNHJa5mQTHLZvqdmEcRXqDYAuXUgafWATW1GhXBqpZ3sMrXdG5GG8WscPRXElKxjSY3DxVq5E4xA2USNJI9cdrIgIBViSxNeo3YPY38uEPOXGY83mIssr6olbU+i21MCLCBLLlRqXa/HIPNG01jPchzro6WXzTAhtSMjsEII06WKJYNnbTtWOmU5UzSNqGVzQcCtYSQOB6gw8QHsBxVw6JjiqTVC5JuQCMifNQZ6p0fQ1SeGK9Q5V4b0csoKCNnZ5WQAAKZGLaNtvCCq7fk4cY85yWa4pFsEzLD1SwNIP7Qp/7xxYeGcy5gkLPkcyv58cTsn0qwDr9Gr5cZuu0JXOkdNbWuScO3sP0un4apj8LEcQf8Ky4ovM0pbNuBHIdETEtrbQoMEo1BQukbM25bcpQHrtQ4uP5HM/8At5f+nCLj/D45erN0My03SKp97y+kI5VWvBe/VN7+S3hvR1HUQykvidiLZHM2T73AjAr0LLegv6I/dgwQeivyD92DHp91CXXBgwYVCKwVgwYELFYzWDBgQisGDBgQisFYMGBCxWM4MGBCKxisZwYELFYKwYMCFmsYwYMCFmsGDBgQjGKxnBgQsVjNYMGBCxWCsGDAhFYKxnBgQisYrBgwIRWCsGDAhFYKwYMCEVgrBgwIRWCsGDAhZrGKwYMCEVgrBgwIRWCsGDAhFYKwYMCEVgrBgwIWawYMGBC//9k="/>
          <p:cNvSpPr>
            <a:spLocks noChangeAspect="1" noChangeArrowheads="1"/>
          </p:cNvSpPr>
          <p:nvPr/>
        </p:nvSpPr>
        <p:spPr bwMode="auto">
          <a:xfrm>
            <a:off x="155575" y="-593725"/>
            <a:ext cx="36957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81"/>
          <a:stretch/>
        </p:blipFill>
        <p:spPr bwMode="auto">
          <a:xfrm>
            <a:off x="7587106" y="282211"/>
            <a:ext cx="1009039" cy="987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lèche vers le bas 1"/>
          <p:cNvSpPr/>
          <p:nvPr/>
        </p:nvSpPr>
        <p:spPr>
          <a:xfrm>
            <a:off x="4202547" y="3205011"/>
            <a:ext cx="692727" cy="693861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3463" y="1660809"/>
            <a:ext cx="8414331" cy="1571921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800" dirty="0" smtClean="0"/>
              <a:t>Risque théorique d’intubation difficile : 13-15,5%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800" dirty="0" smtClean="0"/>
              <a:t>Critère composite : </a:t>
            </a:r>
            <a:r>
              <a:rPr lang="fr-FR" sz="2800" dirty="0" err="1" smtClean="0"/>
              <a:t>Mallampati</a:t>
            </a:r>
            <a:r>
              <a:rPr lang="fr-FR" sz="2800" dirty="0" smtClean="0"/>
              <a:t> III ou IV, circonférence du cou &gt;45,6 cm, SAOS</a:t>
            </a:r>
          </a:p>
        </p:txBody>
      </p:sp>
      <p:pic>
        <p:nvPicPr>
          <p:cNvPr id="20482" name="Picture 2" descr="http://t1.gstatic.com/images?q=tbn:ANd9GcTl6tIeVHuaIU-D-p6ChYQ756Cq3Qxl_mn7GsySVGKKYrmLNtv1T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770" y="3927447"/>
            <a:ext cx="2266950" cy="19050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7476702" y="3946497"/>
            <a:ext cx="1148017" cy="1905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211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b="30771"/>
          <a:stretch/>
        </p:blipFill>
        <p:spPr>
          <a:xfrm>
            <a:off x="171032" y="1250888"/>
            <a:ext cx="4145289" cy="35900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ZoneTexte 2"/>
          <p:cNvSpPr txBox="1"/>
          <p:nvPr/>
        </p:nvSpPr>
        <p:spPr>
          <a:xfrm>
            <a:off x="329788" y="5310623"/>
            <a:ext cx="8414255" cy="138499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Obésité associée à la survenue </a:t>
            </a:r>
            <a:br>
              <a:rPr lang="fr-FR" sz="2800" dirty="0" smtClean="0"/>
            </a:br>
            <a:r>
              <a:rPr lang="fr-FR" sz="2800" dirty="0" smtClean="0"/>
              <a:t>d’un SDRA </a:t>
            </a:r>
            <a:br>
              <a:rPr lang="fr-FR" sz="2800" dirty="0" smtClean="0"/>
            </a:br>
            <a:r>
              <a:rPr lang="fr-FR" sz="2800" dirty="0" smtClean="0"/>
              <a:t>pendant la ventilation mécanique </a:t>
            </a:r>
            <a:endParaRPr lang="fr-FR" sz="2800" dirty="0"/>
          </a:p>
        </p:txBody>
      </p:sp>
      <p:cxnSp>
        <p:nvCxnSpPr>
          <p:cNvPr id="5" name="Connecteur droit avec flèche 4"/>
          <p:cNvCxnSpPr/>
          <p:nvPr/>
        </p:nvCxnSpPr>
        <p:spPr>
          <a:xfrm flipV="1">
            <a:off x="1294567" y="2688796"/>
            <a:ext cx="0" cy="247210"/>
          </a:xfrm>
          <a:prstGeom prst="straightConnector1">
            <a:avLst/>
          </a:prstGeom>
          <a:ln w="28575" cmpd="sng">
            <a:solidFill>
              <a:srgbClr val="8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V="1">
            <a:off x="2198230" y="2484200"/>
            <a:ext cx="1" cy="451806"/>
          </a:xfrm>
          <a:prstGeom prst="straightConnector1">
            <a:avLst/>
          </a:prstGeom>
          <a:ln w="28575" cmpd="sng">
            <a:solidFill>
              <a:srgbClr val="8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V="1">
            <a:off x="3248492" y="2325456"/>
            <a:ext cx="1" cy="610550"/>
          </a:xfrm>
          <a:prstGeom prst="straightConnector1">
            <a:avLst/>
          </a:prstGeom>
          <a:ln w="28575" cmpd="sng">
            <a:solidFill>
              <a:srgbClr val="8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244304" y="4914724"/>
            <a:ext cx="3320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err="1" smtClean="0"/>
              <a:t>Anzuetto</a:t>
            </a:r>
            <a:r>
              <a:rPr lang="fr-FR" sz="1600" i="1" dirty="0"/>
              <a:t> </a:t>
            </a:r>
            <a:r>
              <a:rPr lang="fr-FR" sz="1600" i="1" dirty="0" smtClean="0"/>
              <a:t>et al. Thorax 2011;66:66-73</a:t>
            </a:r>
            <a:endParaRPr lang="fr-FR" sz="1600" i="1" dirty="0"/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854" y="1653744"/>
            <a:ext cx="4437775" cy="288190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" name="ZoneTexte 39"/>
          <p:cNvSpPr txBox="1"/>
          <p:nvPr/>
        </p:nvSpPr>
        <p:spPr>
          <a:xfrm>
            <a:off x="5874159" y="4625859"/>
            <a:ext cx="3116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smtClean="0"/>
              <a:t>Gong et al. Thorax 2010; 65: 45-50</a:t>
            </a:r>
            <a:endParaRPr lang="fr-FR" sz="1600" i="1" dirty="0"/>
          </a:p>
        </p:txBody>
      </p:sp>
      <p:cxnSp>
        <p:nvCxnSpPr>
          <p:cNvPr id="42" name="Connecteur droit 41"/>
          <p:cNvCxnSpPr/>
          <p:nvPr/>
        </p:nvCxnSpPr>
        <p:spPr>
          <a:xfrm>
            <a:off x="7302987" y="1751540"/>
            <a:ext cx="0" cy="2552097"/>
          </a:xfrm>
          <a:prstGeom prst="line">
            <a:avLst/>
          </a:prstGeom>
          <a:ln w="28575" cmpd="sng">
            <a:solidFill>
              <a:srgbClr val="8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620490" y="2688796"/>
            <a:ext cx="1021616" cy="1370622"/>
          </a:xfrm>
          <a:prstGeom prst="rect">
            <a:avLst/>
          </a:prstGeom>
          <a:noFill/>
          <a:ln w="28575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153688"/>
            <a:ext cx="8229600" cy="862313"/>
          </a:xfrm>
          <a:solidFill>
            <a:schemeClr val="bg1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3600" i="1" dirty="0">
                <a:solidFill>
                  <a:srgbClr val="993300"/>
                </a:solidFill>
                <a:ea typeface="Arial" pitchFamily="84" charset="0"/>
                <a:cs typeface="Arial" pitchFamily="84" charset="0"/>
              </a:rPr>
              <a:t>Relation obésité et SDRA</a:t>
            </a:r>
          </a:p>
        </p:txBody>
      </p:sp>
    </p:spTree>
    <p:extLst>
      <p:ext uri="{BB962C8B-B14F-4D97-AF65-F5344CB8AC3E}">
        <p14:creationId xmlns:p14="http://schemas.microsoft.com/office/powerpoint/2010/main" val="273573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50" y="2764550"/>
            <a:ext cx="6642100" cy="363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Ellipse 5"/>
          <p:cNvSpPr/>
          <p:nvPr/>
        </p:nvSpPr>
        <p:spPr>
          <a:xfrm>
            <a:off x="3283427" y="2939212"/>
            <a:ext cx="1081013" cy="1060123"/>
          </a:xfrm>
          <a:prstGeom prst="ellipse">
            <a:avLst/>
          </a:prstGeom>
          <a:noFill/>
          <a:ln w="5715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1158882" y="2939212"/>
            <a:ext cx="1081013" cy="1060123"/>
          </a:xfrm>
          <a:prstGeom prst="ellipse">
            <a:avLst/>
          </a:prstGeom>
          <a:noFill/>
          <a:ln w="5715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6547345" y="6526725"/>
            <a:ext cx="25649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err="1" smtClean="0"/>
              <a:t>Gajic</a:t>
            </a:r>
            <a:r>
              <a:rPr lang="fr-FR" sz="1400" i="1" dirty="0" smtClean="0"/>
              <a:t> et al. ICM 2005; 31:922-26</a:t>
            </a:r>
            <a:endParaRPr lang="fr-FR" sz="1400" i="1" dirty="0"/>
          </a:p>
        </p:txBody>
      </p:sp>
      <p:sp>
        <p:nvSpPr>
          <p:cNvPr id="3" name="ZoneTexte 2"/>
          <p:cNvSpPr txBox="1"/>
          <p:nvPr/>
        </p:nvSpPr>
        <p:spPr>
          <a:xfrm>
            <a:off x="6864955" y="3509272"/>
            <a:ext cx="2227918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+mj-lt"/>
              </a:rPr>
              <a:t>Patients ayant </a:t>
            </a:r>
            <a:br>
              <a:rPr lang="fr-FR" sz="2000" dirty="0" smtClean="0">
                <a:latin typeface="+mj-lt"/>
              </a:rPr>
            </a:br>
            <a:r>
              <a:rPr lang="fr-FR" sz="2000" dirty="0" smtClean="0">
                <a:latin typeface="+mj-lt"/>
              </a:rPr>
              <a:t>développé un SDRA</a:t>
            </a:r>
            <a:endParaRPr lang="fr-FR" sz="2000" dirty="0">
              <a:latin typeface="+mj-l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899213" y="5432838"/>
            <a:ext cx="2166940" cy="40011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+mj-lt"/>
              </a:rPr>
              <a:t>Patients sans SDRA</a:t>
            </a:r>
            <a:endParaRPr lang="fr-FR" sz="2000" dirty="0">
              <a:latin typeface="+mj-lt"/>
            </a:endParaRPr>
          </a:p>
        </p:txBody>
      </p:sp>
      <p:sp>
        <p:nvSpPr>
          <p:cNvPr id="9" name="Virage 8"/>
          <p:cNvSpPr/>
          <p:nvPr/>
        </p:nvSpPr>
        <p:spPr>
          <a:xfrm rot="16200000" flipH="1" flipV="1">
            <a:off x="7050836" y="2805898"/>
            <a:ext cx="524676" cy="1007113"/>
          </a:xfrm>
          <a:prstGeom prst="bentArrow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Virage 9"/>
          <p:cNvSpPr/>
          <p:nvPr/>
        </p:nvSpPr>
        <p:spPr>
          <a:xfrm rot="16200000" flipH="1" flipV="1">
            <a:off x="7050836" y="4699978"/>
            <a:ext cx="524676" cy="1007113"/>
          </a:xfrm>
          <a:prstGeom prst="ben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Titre 3"/>
          <p:cNvSpPr txBox="1">
            <a:spLocks/>
          </p:cNvSpPr>
          <p:nvPr/>
        </p:nvSpPr>
        <p:spPr>
          <a:xfrm>
            <a:off x="457200" y="196376"/>
            <a:ext cx="8229600" cy="67871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i="1" dirty="0" smtClean="0">
                <a:solidFill>
                  <a:srgbClr val="993300"/>
                </a:solidFill>
                <a:ea typeface="Arial" pitchFamily="84" charset="0"/>
                <a:cs typeface="Arial" pitchFamily="84" charset="0"/>
              </a:rPr>
              <a:t>Risque de la ventilation à hauts volumes</a:t>
            </a:r>
            <a:endParaRPr lang="fr-FR" sz="3600" i="1" dirty="0">
              <a:solidFill>
                <a:srgbClr val="993300"/>
              </a:solidFill>
              <a:ea typeface="Arial" pitchFamily="84" charset="0"/>
              <a:cs typeface="Arial" pitchFamily="84" charset="0"/>
            </a:endParaRPr>
          </a:p>
        </p:txBody>
      </p:sp>
      <p:grpSp>
        <p:nvGrpSpPr>
          <p:cNvPr id="5" name="Grouper 14"/>
          <p:cNvGrpSpPr/>
          <p:nvPr/>
        </p:nvGrpSpPr>
        <p:grpSpPr>
          <a:xfrm>
            <a:off x="319086" y="1208097"/>
            <a:ext cx="4343400" cy="1341468"/>
            <a:chOff x="319086" y="1016001"/>
            <a:chExt cx="4343400" cy="1341468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9086" y="1016001"/>
              <a:ext cx="4343400" cy="342900"/>
            </a:xfrm>
            <a:prstGeom prst="rect">
              <a:avLst/>
            </a:prstGeom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9086" y="1404969"/>
              <a:ext cx="4343400" cy="952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909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459558" y="1813826"/>
            <a:ext cx="6541333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i="1" dirty="0" smtClean="0">
                <a:latin typeface="+mn-lt"/>
              </a:rPr>
              <a:t>Analyse secondaire d’une cohorte de 4698 patients</a:t>
            </a:r>
            <a:endParaRPr lang="fr-FR" i="1" dirty="0">
              <a:latin typeface="+mn-lt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03"/>
          <a:stretch/>
        </p:blipFill>
        <p:spPr bwMode="auto">
          <a:xfrm>
            <a:off x="404904" y="995383"/>
            <a:ext cx="6092825" cy="776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593725" y="5521853"/>
            <a:ext cx="7956550" cy="95410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r>
              <a:rPr lang="fr-FR" sz="2800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Les patients obèses ont un </a:t>
            </a:r>
            <a:r>
              <a:rPr lang="fr-FR" sz="2800" i="1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Vt</a:t>
            </a:r>
            <a:r>
              <a:rPr lang="fr-FR" sz="2800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 « instinctif » surestimé, d’autant plus que le poids augmente </a:t>
            </a:r>
            <a:endParaRPr lang="fr-FR" sz="2800" i="1" dirty="0">
              <a:effectLst>
                <a:outerShdw blurRad="38100" dist="38100" dir="2700000" algn="tl">
                  <a:srgbClr val="DDDDDD"/>
                </a:outerShdw>
              </a:effectLst>
              <a:latin typeface="+mn-lt"/>
            </a:endParaRPr>
          </a:p>
        </p:txBody>
      </p:sp>
      <p:graphicFrame>
        <p:nvGraphicFramePr>
          <p:cNvPr id="10356" name="Group 1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919606"/>
              </p:ext>
            </p:extLst>
          </p:nvPr>
        </p:nvGraphicFramePr>
        <p:xfrm>
          <a:off x="571472" y="2292528"/>
          <a:ext cx="8189151" cy="3030370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727986"/>
                <a:gridCol w="1492284"/>
                <a:gridCol w="1271315"/>
                <a:gridCol w="1358230"/>
                <a:gridCol w="1290465"/>
                <a:gridCol w="1048871"/>
              </a:tblGrid>
              <a:tr h="10004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+mn-lt"/>
                          <a:ea typeface="ＭＳ Ｐゴシック" charset="0"/>
                          <a:cs typeface="Arial" charset="0"/>
                        </a:rPr>
                        <a:t>Maigre</a:t>
                      </a: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+mn-lt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+mn-lt"/>
                          <a:ea typeface="ＭＳ Ｐゴシック" charset="0"/>
                          <a:cs typeface="Arial" charset="0"/>
                        </a:rPr>
                        <a:t>(BMI &lt; 18.5)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+mn-lt"/>
                          <a:ea typeface="ＭＳ Ｐゴシック" charset="0"/>
                          <a:cs typeface="Arial" charset="0"/>
                        </a:rPr>
                        <a:t>Normal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+mn-lt"/>
                          <a:ea typeface="ＭＳ Ｐゴシック" charset="0"/>
                          <a:cs typeface="Arial" charset="0"/>
                        </a:rPr>
                        <a:t>(18.5 &lt; BMI &lt; 24.9</a:t>
                      </a: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+mn-lt"/>
                          <a:ea typeface="ＭＳ Ｐゴシック" charset="0"/>
                          <a:cs typeface="Arial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+mn-lt"/>
                          <a:ea typeface="ＭＳ Ｐゴシック" charset="0"/>
                          <a:cs typeface="Arial" charset="0"/>
                        </a:rPr>
                        <a:t>Surpoids</a:t>
                      </a: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+mn-lt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+mn-lt"/>
                          <a:ea typeface="ＭＳ Ｐゴシック" charset="0"/>
                          <a:cs typeface="Arial" charset="0"/>
                        </a:rPr>
                        <a:t>(25 &lt; BMI &lt;29.9)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+mn-lt"/>
                          <a:ea typeface="ＭＳ Ｐゴシック" charset="0"/>
                          <a:cs typeface="Arial" charset="0"/>
                        </a:rPr>
                        <a:t>Obèse</a:t>
                      </a: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+mn-lt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+mn-lt"/>
                          <a:ea typeface="ＭＳ Ｐゴシック" charset="0"/>
                          <a:cs typeface="Arial" charset="0"/>
                        </a:rPr>
                        <a:t>BMI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+mn-lt"/>
                          <a:ea typeface="ＭＳ Ｐゴシック" charset="0"/>
                          <a:cs typeface="Arial" charset="0"/>
                        </a:rPr>
                        <a:t>(30 &lt; BMI &lt;39.9)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+mn-lt"/>
                          <a:ea typeface="ＭＳ Ｐゴシック" charset="0"/>
                          <a:cs typeface="Arial" charset="0"/>
                        </a:rPr>
                        <a:t>Obèse sévère</a:t>
                      </a: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+mn-lt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+mn-lt"/>
                          <a:ea typeface="ＭＳ Ｐゴシック" charset="0"/>
                          <a:cs typeface="Arial" charset="0"/>
                        </a:rPr>
                        <a:t>(BMI &gt;40 )</a:t>
                      </a: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1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+mn-lt"/>
                          <a:ea typeface="ＭＳ Ｐゴシック" charset="0"/>
                          <a:cs typeface="Arial" charset="0"/>
                        </a:rPr>
                        <a:t>VT (ml/kg 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+mn-lt"/>
                          <a:ea typeface="ＭＳ Ｐゴシック" charset="0"/>
                          <a:cs typeface="Arial" charset="0"/>
                        </a:rPr>
                        <a:t/>
                      </a:r>
                      <a:b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+mn-lt"/>
                          <a:ea typeface="ＭＳ Ｐゴシック" charset="0"/>
                          <a:cs typeface="Arial" charset="0"/>
                        </a:rPr>
                      </a:b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+mn-lt"/>
                          <a:ea typeface="ＭＳ Ｐゴシック" charset="0"/>
                          <a:cs typeface="Arial" charset="0"/>
                        </a:rPr>
                        <a:t>poids réel)</a:t>
                      </a: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+mn-lt"/>
                          <a:ea typeface="ＭＳ Ｐゴシック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+mn-lt"/>
                          <a:ea typeface="ＭＳ Ｐゴシック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+mn-lt"/>
                          <a:ea typeface="ＭＳ Ｐゴシック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+mn-lt"/>
                          <a:ea typeface="ＭＳ Ｐゴシック" charset="0"/>
                          <a:cs typeface="Arial" charset="0"/>
                        </a:rPr>
                        <a:t>6.5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+mn-lt"/>
                          <a:ea typeface="ＭＳ Ｐゴシック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1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+mn-lt"/>
                          <a:ea typeface="ＭＳ Ｐゴシック" charset="0"/>
                          <a:cs typeface="Arial" charset="0"/>
                        </a:rPr>
                        <a:t>VT (ml/kg 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+mn-lt"/>
                          <a:ea typeface="ＭＳ Ｐゴシック" charset="0"/>
                          <a:cs typeface="Arial" charset="0"/>
                        </a:rPr>
                        <a:t/>
                      </a:r>
                      <a:b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+mn-lt"/>
                          <a:ea typeface="ＭＳ Ｐゴシック" charset="0"/>
                          <a:cs typeface="Arial" charset="0"/>
                        </a:rPr>
                      </a:b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+mn-lt"/>
                          <a:ea typeface="ＭＳ Ｐゴシック" charset="0"/>
                          <a:cs typeface="Arial" charset="0"/>
                        </a:rPr>
                        <a:t>poids idéal)</a:t>
                      </a: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+mn-lt"/>
                          <a:ea typeface="ＭＳ Ｐゴシック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+mn-lt"/>
                          <a:ea typeface="ＭＳ Ｐゴシック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+mn-lt"/>
                          <a:ea typeface="ＭＳ Ｐゴシック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+mn-lt"/>
                          <a:ea typeface="ＭＳ Ｐゴシック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+mn-lt"/>
                          <a:ea typeface="ＭＳ Ｐゴシック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45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Delta 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(poids idéal-poids réel)</a:t>
                      </a: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- 27%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+29%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+54%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+120%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5813658" y="6500747"/>
            <a:ext cx="3320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err="1" smtClean="0"/>
              <a:t>Anzuetto</a:t>
            </a:r>
            <a:r>
              <a:rPr lang="fr-FR" sz="1600" i="1" dirty="0"/>
              <a:t> </a:t>
            </a:r>
            <a:r>
              <a:rPr lang="fr-FR" sz="1600" i="1" dirty="0" smtClean="0"/>
              <a:t>et al. Thorax 2011;66:66-73</a:t>
            </a:r>
            <a:endParaRPr lang="fr-FR" sz="1600" i="1" dirty="0"/>
          </a:p>
        </p:txBody>
      </p:sp>
      <p:sp>
        <p:nvSpPr>
          <p:cNvPr id="7" name="Titre 3"/>
          <p:cNvSpPr txBox="1">
            <a:spLocks/>
          </p:cNvSpPr>
          <p:nvPr/>
        </p:nvSpPr>
        <p:spPr>
          <a:xfrm>
            <a:off x="457200" y="143016"/>
            <a:ext cx="8229600" cy="67871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i="1" dirty="0" smtClean="0">
                <a:solidFill>
                  <a:srgbClr val="993300"/>
                </a:solidFill>
                <a:ea typeface="Arial" pitchFamily="84" charset="0"/>
                <a:cs typeface="Arial" pitchFamily="84" charset="0"/>
              </a:rPr>
              <a:t>La ventilation e l’obèse en pratique…</a:t>
            </a:r>
            <a:endParaRPr lang="fr-FR" sz="3600" i="1" dirty="0">
              <a:solidFill>
                <a:srgbClr val="993300"/>
              </a:solidFill>
              <a:ea typeface="Arial" pitchFamily="84" charset="0"/>
              <a:cs typeface="Arial" pitchFamily="84" charset="0"/>
            </a:endParaRPr>
          </a:p>
        </p:txBody>
      </p:sp>
      <p:sp>
        <p:nvSpPr>
          <p:cNvPr id="3" name="Ellipse 2"/>
          <p:cNvSpPr/>
          <p:nvPr/>
        </p:nvSpPr>
        <p:spPr>
          <a:xfrm>
            <a:off x="6476383" y="2164464"/>
            <a:ext cx="2510192" cy="1197169"/>
          </a:xfrm>
          <a:prstGeom prst="ellipse">
            <a:avLst/>
          </a:prstGeom>
          <a:noFill/>
          <a:ln w="28575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463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098863" y="2033047"/>
            <a:ext cx="6898708" cy="1877437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1" algn="ctr" eaLnBrk="0" hangingPunct="0">
              <a:spcBef>
                <a:spcPct val="50000"/>
              </a:spcBef>
            </a:pPr>
            <a:r>
              <a:rPr lang="fr-FR" sz="3200" b="1" dirty="0" smtClean="0">
                <a:latin typeface="+mn-lt"/>
              </a:rPr>
              <a:t>Formule simplifiée</a:t>
            </a:r>
            <a:endParaRPr lang="fr-FR" sz="3200" b="1" dirty="0">
              <a:latin typeface="+mn-lt"/>
            </a:endParaRPr>
          </a:p>
          <a:p>
            <a:pPr lvl="1" algn="ctr" eaLnBrk="0" hangingPunct="0">
              <a:spcBef>
                <a:spcPct val="50000"/>
              </a:spcBef>
            </a:pPr>
            <a:r>
              <a:rPr lang="fr-FR" sz="2800" dirty="0" smtClean="0">
                <a:latin typeface="+mn-lt"/>
              </a:rPr>
              <a:t>Homme poids idéal (</a:t>
            </a:r>
            <a:r>
              <a:rPr lang="fr-FR" sz="2800" dirty="0">
                <a:latin typeface="+mn-lt"/>
              </a:rPr>
              <a:t>kg) = </a:t>
            </a:r>
            <a:r>
              <a:rPr lang="fr-FR" sz="2800" dirty="0" smtClean="0">
                <a:latin typeface="+mn-lt"/>
              </a:rPr>
              <a:t>taille (</a:t>
            </a:r>
            <a:r>
              <a:rPr lang="fr-FR" sz="2800" dirty="0">
                <a:latin typeface="+mn-lt"/>
              </a:rPr>
              <a:t>cm) -</a:t>
            </a:r>
            <a:r>
              <a:rPr lang="fr-FR" sz="2800" dirty="0" smtClean="0">
                <a:latin typeface="+mn-lt"/>
              </a:rPr>
              <a:t>100</a:t>
            </a:r>
            <a:endParaRPr lang="fr-FR" sz="2800" dirty="0">
              <a:latin typeface="+mn-lt"/>
            </a:endParaRPr>
          </a:p>
          <a:p>
            <a:pPr lvl="1" algn="ctr" eaLnBrk="0" hangingPunct="0">
              <a:spcBef>
                <a:spcPct val="50000"/>
              </a:spcBef>
            </a:pPr>
            <a:r>
              <a:rPr lang="fr-FR" sz="2800" dirty="0" smtClean="0">
                <a:latin typeface="+mn-lt"/>
              </a:rPr>
              <a:t>Femme poids idéal (</a:t>
            </a:r>
            <a:r>
              <a:rPr lang="fr-FR" sz="2800" dirty="0">
                <a:latin typeface="+mn-lt"/>
              </a:rPr>
              <a:t>kg) = </a:t>
            </a:r>
            <a:r>
              <a:rPr lang="fr-FR" sz="2800" dirty="0" smtClean="0">
                <a:latin typeface="+mn-lt"/>
              </a:rPr>
              <a:t>taille (</a:t>
            </a:r>
            <a:r>
              <a:rPr lang="fr-FR" sz="2800" dirty="0">
                <a:latin typeface="+mn-lt"/>
              </a:rPr>
              <a:t>cm) -</a:t>
            </a:r>
            <a:r>
              <a:rPr lang="fr-FR" sz="2800" dirty="0" smtClean="0">
                <a:latin typeface="+mn-lt"/>
              </a:rPr>
              <a:t>110</a:t>
            </a:r>
            <a:endParaRPr lang="fr-FR" sz="2800" dirty="0">
              <a:latin typeface="+mn-lt"/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sz="3600" dirty="0" smtClean="0">
                <a:solidFill>
                  <a:srgbClr val="993300"/>
                </a:solidFill>
                <a:latin typeface="+mn-lt"/>
                <a:ea typeface="Arial" pitchFamily="84" charset="0"/>
                <a:cs typeface="Arial" pitchFamily="84" charset="0"/>
              </a:rPr>
              <a:t>Ventilation mécanique (2)</a:t>
            </a:r>
            <a:br>
              <a:rPr lang="fr-FR" sz="3600" dirty="0" smtClean="0">
                <a:solidFill>
                  <a:srgbClr val="993300"/>
                </a:solidFill>
                <a:latin typeface="+mn-lt"/>
                <a:ea typeface="Arial" pitchFamily="84" charset="0"/>
                <a:cs typeface="Arial" pitchFamily="84" charset="0"/>
              </a:rPr>
            </a:br>
            <a:r>
              <a:rPr lang="fr-FR" sz="2800" i="1" dirty="0" smtClean="0">
                <a:solidFill>
                  <a:schemeClr val="bg1"/>
                </a:solidFill>
                <a:latin typeface="+mn-lt"/>
                <a:ea typeface="Arial" pitchFamily="84" charset="0"/>
                <a:cs typeface="Arial" pitchFamily="84" charset="0"/>
              </a:rPr>
              <a:t>« calcul </a:t>
            </a:r>
            <a:r>
              <a:rPr lang="fr-FR" sz="2800" i="1" dirty="0" err="1" smtClean="0">
                <a:solidFill>
                  <a:schemeClr val="bg1"/>
                </a:solidFill>
                <a:latin typeface="+mn-lt"/>
                <a:ea typeface="Arial" pitchFamily="84" charset="0"/>
                <a:cs typeface="Arial" pitchFamily="84" charset="0"/>
              </a:rPr>
              <a:t>Vt</a:t>
            </a:r>
            <a:r>
              <a:rPr lang="fr-FR" sz="2800" i="1" dirty="0" smtClean="0">
                <a:solidFill>
                  <a:schemeClr val="bg1"/>
                </a:solidFill>
                <a:latin typeface="+mn-lt"/>
                <a:ea typeface="Arial" pitchFamily="84" charset="0"/>
                <a:cs typeface="Arial" pitchFamily="84" charset="0"/>
              </a:rPr>
              <a:t> et  poids idéal »</a:t>
            </a:r>
          </a:p>
        </p:txBody>
      </p:sp>
      <p:sp>
        <p:nvSpPr>
          <p:cNvPr id="5" name="Espace réservé du contenu 3"/>
          <p:cNvSpPr>
            <a:spLocks noGrp="1"/>
          </p:cNvSpPr>
          <p:nvPr>
            <p:ph idx="1"/>
          </p:nvPr>
        </p:nvSpPr>
        <p:spPr>
          <a:xfrm>
            <a:off x="722542" y="5047698"/>
            <a:ext cx="7663335" cy="975888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dirty="0" err="1" smtClean="0"/>
              <a:t>Vt</a:t>
            </a:r>
            <a:r>
              <a:rPr lang="fr-FR" dirty="0" smtClean="0"/>
              <a:t> de 6 à 8 ml/kg de </a:t>
            </a:r>
            <a:r>
              <a:rPr lang="fr-FR" smtClean="0"/>
              <a:t>poids idéal</a:t>
            </a:r>
            <a:r>
              <a:rPr lang="fr-FR" dirty="0" smtClean="0"/>
              <a:t>	</a:t>
            </a:r>
            <a:endParaRPr lang="fr-FR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57200" y="1861351"/>
            <a:ext cx="8229600" cy="246221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tabLst>
                <a:tab pos="3810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3810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tabLst>
                <a:tab pos="3810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tabLst>
                <a:tab pos="3810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tabLst>
                <a:tab pos="3810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lvl="1" algn="ctr" eaLnBrk="0" hangingPunct="0">
              <a:spcBef>
                <a:spcPct val="50000"/>
              </a:spcBef>
            </a:pPr>
            <a:r>
              <a:rPr lang="fr-FR" sz="2800" dirty="0">
                <a:latin typeface="+mn-lt"/>
                <a:ea typeface="ＭＳ Ｐゴシック" charset="0"/>
              </a:rPr>
              <a:t>	</a:t>
            </a:r>
            <a:r>
              <a:rPr lang="fr-FR" sz="2800" dirty="0" smtClean="0">
                <a:latin typeface="+mn-lt"/>
                <a:ea typeface="ＭＳ Ｐゴシック" charset="0"/>
              </a:rPr>
              <a:t>poids idéal = </a:t>
            </a:r>
            <a:r>
              <a:rPr lang="fr-FR" sz="2800" dirty="0">
                <a:latin typeface="+mn-lt"/>
                <a:ea typeface="ＭＳ Ｐゴシック" charset="0"/>
              </a:rPr>
              <a:t>X + 0,91 </a:t>
            </a:r>
            <a:r>
              <a:rPr lang="fr-FR" sz="2800" dirty="0" smtClean="0">
                <a:latin typeface="+mn-lt"/>
                <a:ea typeface="ＭＳ Ｐゴシック" charset="0"/>
              </a:rPr>
              <a:t>(taille en</a:t>
            </a:r>
            <a:r>
              <a:rPr lang="fr-FR" sz="2000" dirty="0" smtClean="0">
                <a:latin typeface="+mn-lt"/>
                <a:ea typeface="ＭＳ Ｐゴシック" charset="0"/>
              </a:rPr>
              <a:t> </a:t>
            </a:r>
            <a:r>
              <a:rPr lang="fr-FR" sz="2800" dirty="0">
                <a:latin typeface="+mn-lt"/>
                <a:ea typeface="ＭＳ Ｐゴシック" charset="0"/>
              </a:rPr>
              <a:t>cm - 152,4)</a:t>
            </a:r>
          </a:p>
          <a:p>
            <a:pPr marL="2743200" lvl="5" indent="-457200" eaLnBrk="0" hangingPunct="0">
              <a:spcBef>
                <a:spcPct val="50000"/>
              </a:spcBef>
              <a:buFont typeface="Arial"/>
              <a:buChar char="•"/>
            </a:pPr>
            <a:r>
              <a:rPr lang="fr-FR" sz="2800" dirty="0" smtClean="0">
                <a:latin typeface="+mn-lt"/>
                <a:ea typeface="ＭＳ Ｐゴシック" charset="0"/>
              </a:rPr>
              <a:t>femme : </a:t>
            </a:r>
            <a:r>
              <a:rPr lang="fr-FR" sz="2800" dirty="0">
                <a:latin typeface="+mn-lt"/>
                <a:ea typeface="ＭＳ Ｐゴシック" charset="0"/>
              </a:rPr>
              <a:t>X = 45, 5</a:t>
            </a:r>
          </a:p>
          <a:p>
            <a:pPr marL="2743200" lvl="5" indent="-457200" eaLnBrk="0" hangingPunct="0">
              <a:spcBef>
                <a:spcPct val="50000"/>
              </a:spcBef>
              <a:buFont typeface="Arial"/>
              <a:buChar char="•"/>
            </a:pPr>
            <a:r>
              <a:rPr lang="fr-FR" sz="2800" dirty="0" smtClean="0">
                <a:latin typeface="+mn-lt"/>
                <a:ea typeface="ＭＳ Ｐゴシック" charset="0"/>
              </a:rPr>
              <a:t>homme : </a:t>
            </a:r>
            <a:r>
              <a:rPr lang="fr-FR" sz="2800" dirty="0">
                <a:latin typeface="+mn-lt"/>
                <a:ea typeface="ＭＳ Ｐゴシック" charset="0"/>
              </a:rPr>
              <a:t>X = </a:t>
            </a:r>
            <a:r>
              <a:rPr lang="fr-FR" sz="2800" dirty="0" smtClean="0">
                <a:latin typeface="+mn-lt"/>
                <a:ea typeface="ＭＳ Ｐゴシック" charset="0"/>
              </a:rPr>
              <a:t>50</a:t>
            </a:r>
          </a:p>
          <a:p>
            <a:pPr marL="2743200" lvl="5" indent="-457200" eaLnBrk="0" hangingPunct="0">
              <a:spcBef>
                <a:spcPct val="50000"/>
              </a:spcBef>
              <a:buFont typeface="Arial"/>
              <a:buChar char="•"/>
            </a:pPr>
            <a:endParaRPr lang="fr-FR" sz="2800" dirty="0">
              <a:latin typeface="+mn-lt"/>
              <a:ea typeface="ＭＳ Ｐゴシック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09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63 0.02359 L -0.00885 0.327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5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9 3.9495E-6 L -0.00818 -0.35002 " pathEditMode="fixed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751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 autoUpdateAnimBg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/>
          <p:cNvSpPr txBox="1"/>
          <p:nvPr/>
        </p:nvSpPr>
        <p:spPr>
          <a:xfrm>
            <a:off x="6004098" y="6513113"/>
            <a:ext cx="29578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err="1" smtClean="0"/>
              <a:t>Lemyze</a:t>
            </a:r>
            <a:r>
              <a:rPr lang="fr-FR" sz="1200" i="1" dirty="0" smtClean="0"/>
              <a:t> et al. </a:t>
            </a:r>
            <a:r>
              <a:rPr lang="fr-FR" sz="1200" i="1" dirty="0" err="1" smtClean="0"/>
              <a:t>Crit</a:t>
            </a:r>
            <a:r>
              <a:rPr lang="fr-FR" sz="1200" i="1" dirty="0" smtClean="0"/>
              <a:t> Care Med 2013;41:1-8</a:t>
            </a:r>
            <a:endParaRPr lang="fr-FR" sz="12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201073"/>
            <a:ext cx="2702224" cy="565692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7" name="Titr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  <a:solidFill>
            <a:schemeClr val="bg1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sz="3600" dirty="0" smtClean="0">
                <a:solidFill>
                  <a:srgbClr val="993300"/>
                </a:solidFill>
                <a:ea typeface="Arial" pitchFamily="84" charset="0"/>
                <a:cs typeface="Arial" pitchFamily="84" charset="0"/>
              </a:rPr>
              <a:t>Ventilation mécanique (3)</a:t>
            </a:r>
            <a:br>
              <a:rPr lang="fr-FR" sz="3600" dirty="0" smtClean="0">
                <a:solidFill>
                  <a:srgbClr val="993300"/>
                </a:solidFill>
                <a:ea typeface="Arial" pitchFamily="84" charset="0"/>
                <a:cs typeface="Arial" pitchFamily="84" charset="0"/>
              </a:rPr>
            </a:br>
            <a:r>
              <a:rPr lang="fr-FR" sz="2800" i="1" dirty="0" smtClean="0">
                <a:solidFill>
                  <a:schemeClr val="bg1"/>
                </a:solidFill>
                <a:ea typeface="Arial" pitchFamily="84" charset="0"/>
                <a:cs typeface="Arial" pitchFamily="84" charset="0"/>
              </a:rPr>
              <a:t>« pression expiratoire positive (PEP) et position»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715008" y="3605759"/>
            <a:ext cx="3185410" cy="132343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Amélioration débit expiratoire et auto-PEP aboutissant à diminution pression alvéolaire</a:t>
            </a:r>
            <a:endParaRPr lang="fr-FR" sz="2000" dirty="0"/>
          </a:p>
        </p:txBody>
      </p:sp>
      <p:sp>
        <p:nvSpPr>
          <p:cNvPr id="13" name="Rectangle 12"/>
          <p:cNvSpPr/>
          <p:nvPr/>
        </p:nvSpPr>
        <p:spPr>
          <a:xfrm>
            <a:off x="5715008" y="1785926"/>
            <a:ext cx="2928942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dirty="0" smtClean="0"/>
              <a:t>position proclive </a:t>
            </a:r>
            <a:br>
              <a:rPr lang="fr-FR" dirty="0" smtClean="0"/>
            </a:br>
            <a:r>
              <a:rPr lang="fr-FR" dirty="0" smtClean="0"/>
              <a:t>PEP à 10 cm H</a:t>
            </a:r>
            <a:r>
              <a:rPr lang="fr-FR" baseline="-25000" dirty="0" smtClean="0"/>
              <a:t>2</a:t>
            </a:r>
            <a:r>
              <a:rPr lang="fr-FR" dirty="0" smtClean="0"/>
              <a:t>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9004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3"/>
          <p:cNvSpPr txBox="1">
            <a:spLocks/>
          </p:cNvSpPr>
          <p:nvPr/>
        </p:nvSpPr>
        <p:spPr>
          <a:xfrm>
            <a:off x="5307125" y="2141557"/>
            <a:ext cx="3536944" cy="2383312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 err="1" smtClean="0"/>
              <a:t>P</a:t>
            </a:r>
            <a:r>
              <a:rPr lang="fr-FR" sz="2800" baseline="-25000" dirty="0" err="1" smtClean="0"/>
              <a:t>plateau</a:t>
            </a:r>
            <a:r>
              <a:rPr lang="fr-FR" sz="2800" baseline="-25000" dirty="0" smtClean="0"/>
              <a:t> </a:t>
            </a:r>
            <a:r>
              <a:rPr lang="fr-FR" sz="2800" dirty="0" smtClean="0"/>
              <a:t>&lt;30 cmH</a:t>
            </a:r>
            <a:r>
              <a:rPr lang="fr-FR" sz="2800" baseline="-25000" dirty="0" smtClean="0"/>
              <a:t>2</a:t>
            </a:r>
            <a:r>
              <a:rPr lang="fr-FR" sz="2800" dirty="0" smtClean="0"/>
              <a:t>O</a:t>
            </a:r>
          </a:p>
          <a:p>
            <a:r>
              <a:rPr lang="fr-FR" sz="2800" dirty="0" smtClean="0"/>
              <a:t>Tolérance hémodynamique</a:t>
            </a:r>
          </a:p>
          <a:p>
            <a:r>
              <a:rPr lang="fr-FR" sz="2800" dirty="0"/>
              <a:t>P</a:t>
            </a:r>
            <a:r>
              <a:rPr lang="fr-FR" sz="2800" baseline="-25000" dirty="0"/>
              <a:t>a</a:t>
            </a:r>
            <a:r>
              <a:rPr lang="fr-FR" sz="2800" dirty="0"/>
              <a:t>CO</a:t>
            </a:r>
            <a:r>
              <a:rPr lang="fr-FR" sz="2800" baseline="-25000" dirty="0"/>
              <a:t>2</a:t>
            </a:r>
            <a:r>
              <a:rPr lang="fr-FR" sz="2800" dirty="0"/>
              <a:t> : 35-40 </a:t>
            </a:r>
            <a:r>
              <a:rPr lang="fr-FR" sz="2800" dirty="0" err="1" smtClean="0"/>
              <a:t>mmHg</a:t>
            </a:r>
            <a:endParaRPr lang="fr-FR" sz="2800" dirty="0"/>
          </a:p>
        </p:txBody>
      </p:sp>
      <p:sp>
        <p:nvSpPr>
          <p:cNvPr id="10" name="Flèche vers la droite 9"/>
          <p:cNvSpPr/>
          <p:nvPr/>
        </p:nvSpPr>
        <p:spPr>
          <a:xfrm>
            <a:off x="3735504" y="2657286"/>
            <a:ext cx="781819" cy="48023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vers la droite 10"/>
          <p:cNvSpPr/>
          <p:nvPr/>
        </p:nvSpPr>
        <p:spPr>
          <a:xfrm>
            <a:off x="3717136" y="3663446"/>
            <a:ext cx="781819" cy="48023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 txBox="1">
            <a:spLocks/>
          </p:cNvSpPr>
          <p:nvPr/>
        </p:nvSpPr>
        <p:spPr>
          <a:xfrm>
            <a:off x="457200" y="274638"/>
            <a:ext cx="8229600" cy="13261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3600" dirty="0" smtClean="0">
                <a:solidFill>
                  <a:srgbClr val="993300"/>
                </a:solidFill>
                <a:ea typeface="Arial" pitchFamily="84" charset="0"/>
                <a:cs typeface="Arial" pitchFamily="84" charset="0"/>
              </a:rPr>
              <a:t>Ventilation mécanique </a:t>
            </a:r>
            <a:br>
              <a:rPr lang="fr-FR" sz="3600" dirty="0" smtClean="0">
                <a:solidFill>
                  <a:srgbClr val="993300"/>
                </a:solidFill>
                <a:ea typeface="Arial" pitchFamily="84" charset="0"/>
                <a:cs typeface="Arial" pitchFamily="84" charset="0"/>
              </a:rPr>
            </a:br>
            <a:r>
              <a:rPr lang="fr-FR" sz="3600" dirty="0" smtClean="0">
                <a:solidFill>
                  <a:srgbClr val="993300"/>
                </a:solidFill>
                <a:ea typeface="Arial" pitchFamily="84" charset="0"/>
                <a:cs typeface="Arial" pitchFamily="84" charset="0"/>
              </a:rPr>
              <a:t>du patient obèse</a:t>
            </a:r>
            <a:endParaRPr lang="fr-FR" sz="2800" i="1" dirty="0" smtClean="0">
              <a:solidFill>
                <a:schemeClr val="bg1"/>
              </a:solidFill>
              <a:ea typeface="Arial" pitchFamily="84" charset="0"/>
              <a:cs typeface="Arial" pitchFamily="8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271084" y="2000604"/>
            <a:ext cx="4424988" cy="2695005"/>
          </a:xfrm>
          <a:solidFill>
            <a:srgbClr val="FFFF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800" dirty="0" smtClean="0"/>
              <a:t>Position proclive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800" dirty="0" err="1" smtClean="0"/>
              <a:t>Vt</a:t>
            </a:r>
            <a:r>
              <a:rPr lang="fr-FR" sz="2800" dirty="0" smtClean="0"/>
              <a:t> : 6-8 ml/kg </a:t>
            </a:r>
            <a:r>
              <a:rPr lang="fr-FR" sz="2800" i="1" dirty="0" smtClean="0"/>
              <a:t>(Pds idéal)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800" dirty="0" smtClean="0"/>
              <a:t>PEP : 10 (?) cm H2O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800" dirty="0" smtClean="0"/>
              <a:t>F Respiratoire : 15-25/min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421780" y="6396335"/>
            <a:ext cx="272222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200" i="1" dirty="0" err="1"/>
              <a:t>Marik</a:t>
            </a:r>
            <a:r>
              <a:rPr lang="fr-FR" sz="1200" i="1" dirty="0"/>
              <a:t> </a:t>
            </a:r>
            <a:r>
              <a:rPr lang="fr-FR" sz="1200" i="1" dirty="0" err="1"/>
              <a:t>Chest</a:t>
            </a:r>
            <a:r>
              <a:rPr lang="fr-FR" sz="1200" i="1" dirty="0"/>
              <a:t> 1998; 113:492-98</a:t>
            </a:r>
          </a:p>
          <a:p>
            <a:pPr>
              <a:defRPr/>
            </a:pPr>
            <a:r>
              <a:rPr lang="fr-FR" sz="1200" i="1" dirty="0" err="1"/>
              <a:t>Chec’h</a:t>
            </a:r>
            <a:r>
              <a:rPr lang="fr-FR" sz="1200" i="1" dirty="0"/>
              <a:t> Réanimation 2006;15: 439-44</a:t>
            </a:r>
          </a:p>
        </p:txBody>
      </p:sp>
      <p:sp>
        <p:nvSpPr>
          <p:cNvPr id="13" name="Espace réservé du contenu 3"/>
          <p:cNvSpPr txBox="1">
            <a:spLocks/>
          </p:cNvSpPr>
          <p:nvPr/>
        </p:nvSpPr>
        <p:spPr>
          <a:xfrm>
            <a:off x="279732" y="5141128"/>
            <a:ext cx="4416340" cy="1005855"/>
          </a:xfrm>
          <a:prstGeom prst="rect">
            <a:avLst/>
          </a:prstGeom>
          <a:solidFill>
            <a:srgbClr val="FFFF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800" dirty="0" smtClean="0"/>
              <a:t>Manœuvre de recrutement ?</a:t>
            </a:r>
          </a:p>
        </p:txBody>
      </p:sp>
      <p:sp>
        <p:nvSpPr>
          <p:cNvPr id="14" name="Espace réservé du contenu 3"/>
          <p:cNvSpPr txBox="1">
            <a:spLocks/>
          </p:cNvSpPr>
          <p:nvPr/>
        </p:nvSpPr>
        <p:spPr>
          <a:xfrm>
            <a:off x="5307125" y="5196699"/>
            <a:ext cx="3536944" cy="790202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 smtClean="0"/>
              <a:t>Quand ? Quel type ?</a:t>
            </a:r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32615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15 -0.00023 L 0.10604 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59" y="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55 0.00116 L 0.10812 -4.76521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7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6434980"/>
            <a:ext cx="24511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4" name="Rectangle 4"/>
          <p:cNvSpPr>
            <a:spLocks noGrp="1"/>
          </p:cNvSpPr>
          <p:nvPr>
            <p:ph type="title"/>
          </p:nvPr>
        </p:nvSpPr>
        <p:spPr>
          <a:solidFill>
            <a:srgbClr val="D9D9D9"/>
          </a:solidFill>
          <a:ln w="9525">
            <a:solidFill>
              <a:srgbClr val="F2F2F2"/>
            </a:solidFill>
            <a:miter lim="800000"/>
            <a:headEnd/>
            <a:tailEnd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r>
              <a:rPr lang="fr-FR" sz="3600" dirty="0" err="1" smtClean="0">
                <a:solidFill>
                  <a:srgbClr val="C00000"/>
                </a:solidFill>
                <a:latin typeface="Calibri" pitchFamily="84" charset="0"/>
              </a:rPr>
              <a:t>Extubation</a:t>
            </a:r>
            <a:r>
              <a:rPr lang="fr-FR" sz="3600" dirty="0" smtClean="0">
                <a:solidFill>
                  <a:srgbClr val="C00000"/>
                </a:solidFill>
                <a:latin typeface="Calibri" pitchFamily="84" charset="0"/>
              </a:rPr>
              <a:t> trachéale</a:t>
            </a:r>
            <a:endParaRPr lang="fr-FR" sz="3600" dirty="0">
              <a:solidFill>
                <a:srgbClr val="C00000"/>
              </a:solidFill>
              <a:latin typeface="Calibri" pitchFamily="84" charset="0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861508"/>
              </p:ext>
            </p:extLst>
          </p:nvPr>
        </p:nvGraphicFramePr>
        <p:xfrm>
          <a:off x="661173" y="1975934"/>
          <a:ext cx="7655243" cy="1738818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083243"/>
                <a:gridCol w="1524000"/>
                <a:gridCol w="1524000"/>
                <a:gridCol w="1524000"/>
              </a:tblGrid>
              <a:tr h="626298">
                <a:tc>
                  <a:txBody>
                    <a:bodyPr/>
                    <a:lstStyle/>
                    <a:p>
                      <a:pPr algn="l"/>
                      <a:r>
                        <a:rPr lang="fr-FR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Complications intubation trachéale</a:t>
                      </a:r>
                      <a:endParaRPr lang="fr-FR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Obèses</a:t>
                      </a:r>
                      <a:r>
                        <a:rPr lang="fr-FR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br>
                        <a:rPr lang="fr-FR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fr-FR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n=82</a:t>
                      </a:r>
                      <a:endParaRPr lang="fr-FR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Nonobèses</a:t>
                      </a:r>
                      <a:r>
                        <a:rPr lang="fr-FR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br>
                        <a:rPr lang="fr-FR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fr-FR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n=124</a:t>
                      </a:r>
                      <a:endParaRPr lang="fr-FR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p-value</a:t>
                      </a:r>
                      <a:endParaRPr lang="fr-FR" sz="16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Difficultés IOT : no. (%)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(14,6%)</a:t>
                      </a:r>
                      <a:endParaRPr lang="fr-FR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(5,6%)</a:t>
                      </a:r>
                      <a:endParaRPr lang="fr-FR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0,04</a:t>
                      </a:r>
                      <a:endParaRPr lang="fr-FR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Complications immédiates: no (%)</a:t>
                      </a:r>
                      <a:endParaRPr lang="fr-FR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(8,2%)</a:t>
                      </a:r>
                      <a:endParaRPr lang="fr-FR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(4,7%)</a:t>
                      </a:r>
                      <a:endParaRPr lang="fr-FR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NS</a:t>
                      </a:r>
                      <a:endParaRPr lang="fr-FR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Stridor post-</a:t>
                      </a:r>
                      <a:r>
                        <a:rPr lang="fr-FR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extubation</a:t>
                      </a:r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 no. (%)</a:t>
                      </a:r>
                      <a:endParaRPr lang="fr-FR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10/65 (15%)</a:t>
                      </a:r>
                      <a:endParaRPr lang="fr-FR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3/90 (3%)</a:t>
                      </a:r>
                      <a:endParaRPr lang="fr-FR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0,008</a:t>
                      </a:r>
                      <a:endParaRPr lang="fr-FR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39268" y="3371356"/>
            <a:ext cx="5837732" cy="288032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e 6"/>
          <p:cNvGrpSpPr/>
          <p:nvPr/>
        </p:nvGrpSpPr>
        <p:grpSpPr>
          <a:xfrm>
            <a:off x="395536" y="4350963"/>
            <a:ext cx="8383060" cy="1221177"/>
            <a:chOff x="395536" y="1422372"/>
            <a:chExt cx="8383060" cy="1221177"/>
          </a:xfrm>
          <a:solidFill>
            <a:schemeClr val="bg1">
              <a:lumMod val="65000"/>
            </a:schemeClr>
          </a:solidFill>
        </p:grpSpPr>
        <p:sp>
          <p:nvSpPr>
            <p:cNvPr id="5" name="ZoneTexte 4"/>
            <p:cNvSpPr txBox="1"/>
            <p:nvPr/>
          </p:nvSpPr>
          <p:spPr>
            <a:xfrm>
              <a:off x="395536" y="1422372"/>
              <a:ext cx="8352928" cy="12003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Avant </a:t>
              </a:r>
              <a:r>
                <a:rPr lang="fr-FR" dirty="0" err="1" smtClean="0"/>
                <a:t>extubation</a:t>
              </a:r>
              <a:r>
                <a:rPr lang="fr-FR" dirty="0" smtClean="0"/>
                <a:t> :</a:t>
              </a:r>
            </a:p>
            <a:p>
              <a:pPr marL="800100" lvl="1" indent="-342900">
                <a:buFont typeface="Arial" pitchFamily="34" charset="0"/>
                <a:buChar char="•"/>
              </a:pPr>
              <a:r>
                <a:rPr lang="fr-FR" dirty="0" smtClean="0"/>
                <a:t>Test de fuite</a:t>
              </a:r>
            </a:p>
            <a:p>
              <a:pPr marL="800100" lvl="1" indent="-342900">
                <a:buFont typeface="Arial" pitchFamily="34" charset="0"/>
                <a:buChar char="•"/>
              </a:pPr>
              <a:r>
                <a:rPr lang="fr-FR" dirty="0" smtClean="0"/>
                <a:t>Corticothérapie (?)</a:t>
              </a:r>
              <a:endParaRPr lang="fr-FR" dirty="0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6215074" y="2366550"/>
              <a:ext cx="256352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200" i="1" dirty="0" smtClean="0"/>
                <a:t> François, Lancet 2007;369:1083-9</a:t>
              </a:r>
              <a:endParaRPr lang="fr-FR" sz="1200" i="1" dirty="0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/>
          </p:cNvSpPr>
          <p:nvPr/>
        </p:nvSpPr>
        <p:spPr bwMode="auto">
          <a:xfrm>
            <a:off x="467544" y="269776"/>
            <a:ext cx="8229600" cy="1143000"/>
          </a:xfrm>
          <a:prstGeom prst="rect">
            <a:avLst/>
          </a:prstGeom>
          <a:solidFill>
            <a:srgbClr val="D9D9D9"/>
          </a:solidFill>
          <a:ln w="9525">
            <a:solidFill>
              <a:srgbClr val="F2F2F2"/>
            </a:solidFill>
            <a:miter lim="800000"/>
            <a:headEnd/>
            <a:tailEnd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84" charset="-128"/>
                <a:cs typeface="ＭＳ Ｐゴシック" pitchFamily="8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84" charset="0"/>
                <a:ea typeface="ＭＳ Ｐゴシック" pitchFamily="84" charset="-128"/>
                <a:cs typeface="ＭＳ Ｐゴシック" pitchFamily="8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84" charset="0"/>
                <a:ea typeface="ＭＳ Ｐゴシック" pitchFamily="84" charset="-128"/>
                <a:cs typeface="ＭＳ Ｐゴシック" pitchFamily="8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84" charset="0"/>
                <a:ea typeface="ＭＳ Ｐゴシック" pitchFamily="84" charset="-128"/>
                <a:cs typeface="ＭＳ Ｐゴシック" pitchFamily="8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84" charset="0"/>
                <a:ea typeface="ＭＳ Ｐゴシック" pitchFamily="84" charset="-128"/>
                <a:cs typeface="ＭＳ Ｐゴシック" pitchFamily="8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84" charset="0"/>
                <a:ea typeface="ＭＳ Ｐゴシック" pitchFamily="84" charset="-128"/>
                <a:cs typeface="ＭＳ Ｐゴシック" pitchFamily="8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84" charset="0"/>
                <a:ea typeface="ＭＳ Ｐゴシック" pitchFamily="84" charset="-128"/>
                <a:cs typeface="ＭＳ Ｐゴシック" pitchFamily="8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84" charset="0"/>
                <a:ea typeface="ＭＳ Ｐゴシック" pitchFamily="84" charset="-128"/>
                <a:cs typeface="ＭＳ Ｐゴシック" pitchFamily="8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84" charset="0"/>
                <a:ea typeface="ＭＳ Ｐゴシック" pitchFamily="84" charset="-128"/>
                <a:cs typeface="ＭＳ Ｐゴシック" pitchFamily="84" charset="-128"/>
              </a:defRPr>
            </a:lvl9pPr>
          </a:lstStyle>
          <a:p>
            <a:r>
              <a:rPr lang="fr-FR" sz="3600" dirty="0" smtClean="0">
                <a:solidFill>
                  <a:srgbClr val="C00000"/>
                </a:solidFill>
                <a:latin typeface="Calibri" pitchFamily="84" charset="0"/>
              </a:rPr>
              <a:t>Conclusion (1)</a:t>
            </a:r>
            <a:endParaRPr lang="fr-FR" sz="3600" dirty="0">
              <a:solidFill>
                <a:srgbClr val="C00000"/>
              </a:solidFill>
              <a:latin typeface="Calibri" pitchFamily="8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7200" y="1744216"/>
            <a:ext cx="8229600" cy="4637112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800" dirty="0" smtClean="0"/>
              <a:t>Les motifs d’hospitalisation des patients obèses en réanimation sont liés aux décompensations des pathologies chroniques, notamment respiratoires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800" dirty="0" smtClean="0"/>
              <a:t>Les paramètres de ventilation mécanique doivent tenir compte du poids théorique pour le </a:t>
            </a:r>
            <a:r>
              <a:rPr lang="fr-FR" sz="2800" dirty="0" err="1" smtClean="0"/>
              <a:t>Vt</a:t>
            </a:r>
            <a:r>
              <a:rPr lang="fr-FR" sz="2800" dirty="0" smtClean="0"/>
              <a:t> et comporter une PEP élevée (≥ 10 cmH</a:t>
            </a:r>
            <a:r>
              <a:rPr lang="fr-FR" sz="2800" baseline="-25000" dirty="0" smtClean="0"/>
              <a:t>2</a:t>
            </a:r>
            <a:r>
              <a:rPr lang="fr-FR" sz="2800" dirty="0" smtClean="0"/>
              <a:t>O)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800" dirty="0" smtClean="0"/>
              <a:t>Les procédures techniques sont plus complexes notamment l’intubation trachéale. </a:t>
            </a:r>
            <a:br>
              <a:rPr lang="fr-FR" sz="2800" dirty="0" smtClean="0"/>
            </a:br>
            <a:r>
              <a:rPr lang="fr-FR" sz="2800" dirty="0" smtClean="0"/>
              <a:t>Il existe un risque de stridor post-</a:t>
            </a:r>
            <a:r>
              <a:rPr lang="fr-FR" sz="2800" dirty="0" err="1" smtClean="0"/>
              <a:t>extubation</a:t>
            </a:r>
            <a:r>
              <a:rPr lang="fr-FR" sz="2800" dirty="0" smtClean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fr-FR" sz="28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fr-FR" sz="28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61394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82637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dirty="0" smtClean="0">
                <a:ea typeface="+mj-ea"/>
                <a:cs typeface="+mj-cs"/>
              </a:rPr>
              <a:t>Introduction </a:t>
            </a:r>
            <a:endParaRPr lang="fr-FR" sz="4000" dirty="0">
              <a:ea typeface="+mj-ea"/>
              <a:cs typeface="+mj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142984"/>
            <a:ext cx="8286808" cy="5418138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>
                <a:ea typeface="+mn-ea"/>
                <a:cs typeface="+mn-cs"/>
              </a:rPr>
              <a:t>En France la corpulence des hommes et des femmes a fortement augmenté depuis 1981 avec une accélération depuis 1990. </a:t>
            </a:r>
            <a:r>
              <a:rPr lang="fr-FR" sz="2400" dirty="0" smtClean="0">
                <a:ea typeface="+mn-ea"/>
                <a:cs typeface="+mn-cs"/>
              </a:rPr>
              <a:t>La </a:t>
            </a:r>
            <a:r>
              <a:rPr lang="fr-FR" sz="2400" dirty="0">
                <a:ea typeface="+mn-ea"/>
                <a:cs typeface="+mn-cs"/>
              </a:rPr>
              <a:t>prévalence de l’obésité </a:t>
            </a:r>
            <a:r>
              <a:rPr lang="fr-FR" sz="2400" dirty="0" smtClean="0">
                <a:ea typeface="+mn-ea"/>
                <a:cs typeface="+mn-cs"/>
              </a:rPr>
              <a:t>est de 14,5% en 2009 en France et 36% en 2010 aux USA. </a:t>
            </a:r>
            <a:endParaRPr lang="fr-FR" sz="2400" dirty="0">
              <a:ea typeface="+mn-ea"/>
              <a:cs typeface="+mn-cs"/>
            </a:endParaRP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>
                <a:ea typeface="+mn-ea"/>
                <a:cs typeface="+mn-cs"/>
              </a:rPr>
              <a:t>Dans la population générale le sujet obèse a une mortalité </a:t>
            </a:r>
            <a:r>
              <a:rPr lang="fr-FR" sz="2400" dirty="0" smtClean="0">
                <a:ea typeface="+mn-ea"/>
                <a:cs typeface="+mn-cs"/>
              </a:rPr>
              <a:t>élevée </a:t>
            </a:r>
            <a:r>
              <a:rPr lang="fr-FR" sz="2400" dirty="0">
                <a:ea typeface="+mn-ea"/>
                <a:cs typeface="+mn-cs"/>
              </a:rPr>
              <a:t>en raison de </a:t>
            </a:r>
            <a:r>
              <a:rPr lang="fr-FR" sz="2400" dirty="0" err="1" smtClean="0">
                <a:ea typeface="+mn-ea"/>
                <a:cs typeface="+mn-cs"/>
              </a:rPr>
              <a:t>comorbidités</a:t>
            </a:r>
            <a:r>
              <a:rPr lang="fr-FR" sz="2400" dirty="0" smtClean="0">
                <a:ea typeface="+mn-ea"/>
                <a:cs typeface="+mn-cs"/>
              </a:rPr>
              <a:t> respiratoires</a:t>
            </a:r>
            <a:r>
              <a:rPr lang="fr-FR" sz="2400" dirty="0">
                <a:ea typeface="+mn-ea"/>
                <a:cs typeface="+mn-cs"/>
              </a:rPr>
              <a:t>, </a:t>
            </a:r>
            <a:r>
              <a:rPr lang="fr-FR" sz="2400" dirty="0" smtClean="0">
                <a:ea typeface="+mn-ea"/>
                <a:cs typeface="+mn-cs"/>
              </a:rPr>
              <a:t>cardiovasculaires</a:t>
            </a:r>
            <a:r>
              <a:rPr lang="fr-FR" sz="2400" dirty="0">
                <a:ea typeface="+mn-ea"/>
                <a:cs typeface="+mn-cs"/>
              </a:rPr>
              <a:t>, </a:t>
            </a:r>
            <a:r>
              <a:rPr lang="fr-FR" sz="2400" dirty="0" err="1">
                <a:ea typeface="+mn-ea"/>
                <a:cs typeface="+mn-cs"/>
              </a:rPr>
              <a:t>neurovasculaires</a:t>
            </a:r>
            <a:r>
              <a:rPr lang="fr-FR" sz="2400" dirty="0">
                <a:ea typeface="+mn-ea"/>
                <a:cs typeface="+mn-cs"/>
              </a:rPr>
              <a:t> et néoplasiques. </a:t>
            </a:r>
            <a:endParaRPr lang="fr-FR" sz="2400" dirty="0" smtClean="0">
              <a:ea typeface="+mn-ea"/>
              <a:cs typeface="+mn-cs"/>
            </a:endParaRP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 smtClean="0">
                <a:ea typeface="+mn-ea"/>
                <a:cs typeface="+mn-cs"/>
              </a:rPr>
              <a:t>La population obèse en réanimation </a:t>
            </a:r>
            <a:r>
              <a:rPr lang="fr-FR" sz="2400" dirty="0" smtClean="0">
                <a:ea typeface="+mn-ea"/>
                <a:cs typeface="+mn-cs"/>
              </a:rPr>
              <a:t>n’est soumise aux mêmes règles, mais représente </a:t>
            </a:r>
            <a:r>
              <a:rPr lang="fr-FR" sz="2400" dirty="0" smtClean="0">
                <a:ea typeface="+mn-ea"/>
                <a:cs typeface="+mn-cs"/>
              </a:rPr>
              <a:t>12-33% des patients et nécessite de connaître les spécificités de sa prise en charge. </a:t>
            </a:r>
            <a:endParaRPr lang="fr-FR" sz="2400" dirty="0">
              <a:ea typeface="+mn-ea"/>
              <a:cs typeface="+mn-cs"/>
            </a:endParaRPr>
          </a:p>
        </p:txBody>
      </p:sp>
      <p:sp>
        <p:nvSpPr>
          <p:cNvPr id="17411" name="ZoneTexte 3"/>
          <p:cNvSpPr txBox="1">
            <a:spLocks noChangeArrowheads="1"/>
          </p:cNvSpPr>
          <p:nvPr/>
        </p:nvSpPr>
        <p:spPr bwMode="auto">
          <a:xfrm>
            <a:off x="6364288" y="6165850"/>
            <a:ext cx="228441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100" i="1">
                <a:latin typeface="Calibri" pitchFamily="84" charset="0"/>
              </a:rPr>
              <a:t>Fontaine KR. JAMA 2003;289: 187-93</a:t>
            </a:r>
          </a:p>
          <a:p>
            <a:r>
              <a:rPr lang="fr-FR" sz="1100" i="1">
                <a:latin typeface="Calibri" pitchFamily="84" charset="0"/>
              </a:rPr>
              <a:t>Willet WC. NEJM 1999;341: 427-34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/>
          </p:cNvSpPr>
          <p:nvPr/>
        </p:nvSpPr>
        <p:spPr bwMode="auto">
          <a:xfrm>
            <a:off x="467544" y="269776"/>
            <a:ext cx="8229600" cy="1143000"/>
          </a:xfrm>
          <a:prstGeom prst="rect">
            <a:avLst/>
          </a:prstGeom>
          <a:solidFill>
            <a:srgbClr val="D9D9D9"/>
          </a:solidFill>
          <a:ln w="9525">
            <a:solidFill>
              <a:srgbClr val="F2F2F2"/>
            </a:solidFill>
            <a:miter lim="800000"/>
            <a:headEnd/>
            <a:tailEnd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84" charset="-128"/>
                <a:cs typeface="ＭＳ Ｐゴシック" pitchFamily="8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84" charset="0"/>
                <a:ea typeface="ＭＳ Ｐゴシック" pitchFamily="84" charset="-128"/>
                <a:cs typeface="ＭＳ Ｐゴシック" pitchFamily="8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84" charset="0"/>
                <a:ea typeface="ＭＳ Ｐゴシック" pitchFamily="84" charset="-128"/>
                <a:cs typeface="ＭＳ Ｐゴシック" pitchFamily="8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84" charset="0"/>
                <a:ea typeface="ＭＳ Ｐゴシック" pitchFamily="84" charset="-128"/>
                <a:cs typeface="ＭＳ Ｐゴシック" pitchFamily="8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84" charset="0"/>
                <a:ea typeface="ＭＳ Ｐゴシック" pitchFamily="84" charset="-128"/>
                <a:cs typeface="ＭＳ Ｐゴシック" pitchFamily="8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84" charset="0"/>
                <a:ea typeface="ＭＳ Ｐゴシック" pitchFamily="84" charset="-128"/>
                <a:cs typeface="ＭＳ Ｐゴシック" pitchFamily="8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84" charset="0"/>
                <a:ea typeface="ＭＳ Ｐゴシック" pitchFamily="84" charset="-128"/>
                <a:cs typeface="ＭＳ Ｐゴシック" pitchFamily="8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84" charset="0"/>
                <a:ea typeface="ＭＳ Ｐゴシック" pitchFamily="84" charset="-128"/>
                <a:cs typeface="ＭＳ Ｐゴシック" pitchFamily="8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84" charset="0"/>
                <a:ea typeface="ＭＳ Ｐゴシック" pitchFamily="84" charset="-128"/>
                <a:cs typeface="ＭＳ Ｐゴシック" pitchFamily="84" charset="-128"/>
              </a:defRPr>
            </a:lvl9pPr>
          </a:lstStyle>
          <a:p>
            <a:r>
              <a:rPr lang="fr-FR" sz="3600" dirty="0" smtClean="0">
                <a:solidFill>
                  <a:srgbClr val="C00000"/>
                </a:solidFill>
                <a:latin typeface="Calibri" pitchFamily="84" charset="0"/>
              </a:rPr>
              <a:t>Conclusion (2)</a:t>
            </a:r>
            <a:endParaRPr lang="fr-FR" sz="3600" dirty="0">
              <a:solidFill>
                <a:srgbClr val="C00000"/>
              </a:solidFill>
              <a:latin typeface="Calibri" pitchFamily="8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800" dirty="0" smtClean="0"/>
              <a:t>Le pronostic du patient obèse en réanimation semble similaire à celui du non-obèses, cependant la durée de ventilation mécanique est allongée chez le patient obèse morbide.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800" dirty="0" smtClean="0"/>
              <a:t>Ce pronostic est probablement la  résultante d’une balance entre facteurs protecteurs et aggravants 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fr-FR" sz="2800" dirty="0" smtClean="0"/>
          </a:p>
        </p:txBody>
      </p:sp>
      <p:sp>
        <p:nvSpPr>
          <p:cNvPr id="3" name="ZoneTexte 2"/>
          <p:cNvSpPr txBox="1"/>
          <p:nvPr/>
        </p:nvSpPr>
        <p:spPr>
          <a:xfrm>
            <a:off x="3563888" y="4869160"/>
            <a:ext cx="4971104" cy="1015663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r"/>
            <a:r>
              <a:rPr lang="fr-FR" sz="2000" i="1" dirty="0" smtClean="0">
                <a:latin typeface="+mj-lt"/>
              </a:rPr>
              <a:t>« Quand </a:t>
            </a:r>
            <a:r>
              <a:rPr lang="fr-FR" sz="2000" i="1" dirty="0">
                <a:latin typeface="+mj-lt"/>
              </a:rPr>
              <a:t>les gros sont maigres, </a:t>
            </a:r>
            <a:r>
              <a:rPr lang="fr-FR" sz="2000" i="1" dirty="0" smtClean="0">
                <a:latin typeface="+mj-lt"/>
              </a:rPr>
              <a:t/>
            </a:r>
            <a:br>
              <a:rPr lang="fr-FR" sz="2000" i="1" dirty="0" smtClean="0">
                <a:latin typeface="+mj-lt"/>
              </a:rPr>
            </a:br>
            <a:r>
              <a:rPr lang="fr-FR" sz="2000" i="1" dirty="0" smtClean="0">
                <a:latin typeface="+mj-lt"/>
              </a:rPr>
              <a:t>il </a:t>
            </a:r>
            <a:r>
              <a:rPr lang="fr-FR" sz="2000" i="1" dirty="0">
                <a:latin typeface="+mj-lt"/>
              </a:rPr>
              <a:t>y a longtemps que les maigres sont morts</a:t>
            </a:r>
            <a:r>
              <a:rPr lang="fr-FR" sz="2000" i="1" dirty="0" smtClean="0">
                <a:latin typeface="+mj-lt"/>
              </a:rPr>
              <a:t>. » </a:t>
            </a:r>
            <a:endParaRPr lang="fr-FR" sz="2000" i="1" dirty="0">
              <a:latin typeface="+mj-lt"/>
            </a:endParaRPr>
          </a:p>
          <a:p>
            <a:pPr algn="r"/>
            <a:r>
              <a:rPr lang="fr-FR" sz="2000" i="1" dirty="0" smtClean="0">
                <a:latin typeface="+mj-lt"/>
              </a:rPr>
              <a:t>Lao-Tseu </a:t>
            </a:r>
            <a:endParaRPr lang="fr-FR" sz="20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7301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sz="3600" dirty="0" smtClean="0">
                <a:solidFill>
                  <a:srgbClr val="C00000"/>
                </a:solidFill>
              </a:rPr>
              <a:t>Risque cardio-vasculaire</a:t>
            </a:r>
            <a:endParaRPr lang="fr-FR" sz="2800" i="1" dirty="0" smtClean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44663"/>
            <a:ext cx="5843588" cy="3484562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eaLnBrk="1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 smtClean="0">
                <a:ea typeface="+mn-ea"/>
                <a:cs typeface="+mn-cs"/>
              </a:rPr>
              <a:t>Dysfonction 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ventriculaire </a:t>
            </a:r>
            <a:r>
              <a:rPr lang="fr-FR" sz="2400" dirty="0" smtClean="0">
                <a:ea typeface="+mn-ea"/>
                <a:cs typeface="+mn-cs"/>
              </a:rPr>
              <a:t>gauche : </a:t>
            </a:r>
          </a:p>
          <a:p>
            <a:pPr marL="447675" lvl="1" indent="-265113" eaLnBrk="1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2000" dirty="0" smtClean="0">
                <a:ea typeface="+mn-ea"/>
              </a:rPr>
              <a:t>Élévation de la 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volémie </a:t>
            </a:r>
            <a:r>
              <a:rPr lang="fr-FR" sz="2000" dirty="0" smtClean="0">
                <a:ea typeface="+mn-ea"/>
              </a:rPr>
              <a:t>par augmentation de la masse corporelle et des besoins métaboliques</a:t>
            </a:r>
          </a:p>
          <a:p>
            <a:pPr marL="447675" lvl="1" indent="-265113" eaLnBrk="1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2000" dirty="0" smtClean="0">
                <a:ea typeface="+mn-ea"/>
              </a:rPr>
              <a:t>Augmentation de la 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précharge</a:t>
            </a:r>
            <a:r>
              <a:rPr lang="fr-FR" sz="2000" dirty="0" smtClean="0">
                <a:ea typeface="+mn-ea"/>
              </a:rPr>
              <a:t>, volume déjection systolique et travail myocardique</a:t>
            </a:r>
          </a:p>
          <a:p>
            <a:pPr marL="447675" lvl="1" indent="-265113" eaLnBrk="1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2000" dirty="0" smtClean="0">
                <a:ea typeface="+mn-ea"/>
              </a:rPr>
              <a:t>Augmentation de la 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postcharge </a:t>
            </a:r>
            <a:r>
              <a:rPr lang="fr-FR" sz="2000" dirty="0" smtClean="0">
                <a:ea typeface="+mn-ea"/>
              </a:rPr>
              <a:t>par activation système R-A, catécholamine circulante, hyperviscosité par polyglobulie </a:t>
            </a:r>
          </a:p>
          <a:p>
            <a:pPr marL="447675" lvl="1" indent="-265113" eaLnBrk="1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2000" dirty="0" smtClean="0">
                <a:ea typeface="+mn-ea"/>
              </a:rPr>
              <a:t>Diminution récepteurs </a:t>
            </a:r>
            <a:r>
              <a:rPr lang="el-GR" sz="2000" dirty="0" smtClean="0">
                <a:ea typeface="+mn-ea"/>
              </a:rPr>
              <a:t>β</a:t>
            </a:r>
            <a:r>
              <a:rPr lang="fr-FR" sz="2000" dirty="0" smtClean="0">
                <a:ea typeface="+mn-ea"/>
              </a:rPr>
              <a:t>-adrénergique </a:t>
            </a:r>
          </a:p>
          <a:p>
            <a:pPr lvl="1" eaLnBrk="1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endParaRPr lang="fr-FR" sz="2000" dirty="0" smtClean="0">
              <a:ea typeface="+mn-ea"/>
            </a:endParaRPr>
          </a:p>
          <a:p>
            <a:pPr lvl="1" eaLnBrk="1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endParaRPr lang="fr-FR" sz="2000" dirty="0">
              <a:ea typeface="+mn-ea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6659563" y="2852738"/>
            <a:ext cx="2305050" cy="2447925"/>
          </a:xfrm>
          <a:solidFill>
            <a:schemeClr val="bg1">
              <a:lumMod val="85000"/>
            </a:schemeClr>
          </a:solidFill>
          <a:effectLst/>
        </p:spPr>
        <p:txBody>
          <a:bodyPr rtlCol="0">
            <a:noAutofit/>
          </a:bodyPr>
          <a:lstStyle/>
          <a:p>
            <a:pPr eaLnBrk="1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000" dirty="0">
                <a:ea typeface="+mn-ea"/>
                <a:cs typeface="+mn-cs"/>
              </a:rPr>
              <a:t>Cardiopathie hypertrophique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000" dirty="0">
                <a:ea typeface="+mn-ea"/>
                <a:cs typeface="+mn-cs"/>
              </a:rPr>
              <a:t>Troubles de rythme et de conduction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000" dirty="0">
                <a:ea typeface="+mn-ea"/>
                <a:cs typeface="+mn-cs"/>
              </a:rPr>
              <a:t>Insuffisance coronaire</a:t>
            </a: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68313" y="5445125"/>
            <a:ext cx="5832475" cy="11525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prstTxWarp prst="textNoShape">
              <a:avLst/>
            </a:prstTxWarp>
          </a:bodyPr>
          <a:lstStyle>
            <a:lvl1pPr marL="342900" indent="-342900" fontAlgn="base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  <a:defRPr sz="2400"/>
            </a:lvl1pPr>
            <a:lvl2pPr marL="447675" lvl="1" indent="-265113" fontAlgn="base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–"/>
              <a:defRPr sz="20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0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</a:lvl9pPr>
          </a:lstStyle>
          <a:p>
            <a:pPr>
              <a:lnSpc>
                <a:spcPct val="100000"/>
              </a:lnSpc>
              <a:spcAft>
                <a:spcPts val="0"/>
              </a:spcAft>
              <a:defRPr/>
            </a:pPr>
            <a:r>
              <a:rPr lang="fr-FR" dirty="0">
                <a:latin typeface="+mn-lt"/>
                <a:ea typeface="+mn-ea"/>
                <a:cs typeface="+mn-cs"/>
              </a:rPr>
              <a:t>Dysfonction </a:t>
            </a:r>
            <a:r>
              <a:rPr lang="fr-FR" dirty="0" smtClean="0">
                <a:latin typeface="+mn-lt"/>
                <a:ea typeface="+mn-ea"/>
                <a:cs typeface="+mn-cs"/>
              </a:rPr>
              <a:t>ventriculaire droite :</a:t>
            </a:r>
          </a:p>
          <a:p>
            <a:pPr lvl="1">
              <a:lnSpc>
                <a:spcPct val="100000"/>
              </a:lnSpc>
              <a:spcAft>
                <a:spcPts val="0"/>
              </a:spcAft>
              <a:defRPr/>
            </a:pPr>
            <a:r>
              <a:rPr lang="fr-FR" dirty="0" smtClean="0">
                <a:latin typeface="+mn-lt"/>
                <a:ea typeface="+mn-ea"/>
                <a:cs typeface="+mn-cs"/>
              </a:rPr>
              <a:t>HTAP pré et post-capillaire : vasoconstriction hypoxique et cardiopathie gauche</a:t>
            </a:r>
            <a:endParaRPr lang="fr-FR" dirty="0">
              <a:latin typeface="+mn-lt"/>
              <a:ea typeface="+mn-ea"/>
              <a:cs typeface="+mn-cs"/>
            </a:endParaRPr>
          </a:p>
          <a:p>
            <a:pPr lvl="1">
              <a:lnSpc>
                <a:spcPct val="100000"/>
              </a:lnSpc>
              <a:spcAft>
                <a:spcPts val="0"/>
              </a:spcAft>
              <a:defRPr/>
            </a:pPr>
            <a:endParaRPr lang="fr-FR" dirty="0">
              <a:latin typeface="+mn-lt"/>
              <a:ea typeface="+mn-ea"/>
              <a:cs typeface="+mn-cs"/>
            </a:endParaRPr>
          </a:p>
          <a:p>
            <a:pPr lvl="1">
              <a:lnSpc>
                <a:spcPct val="100000"/>
              </a:lnSpc>
              <a:spcAft>
                <a:spcPts val="0"/>
              </a:spcAft>
              <a:defRPr/>
            </a:pPr>
            <a:endParaRPr lang="fr-FR" dirty="0">
              <a:latin typeface="+mn-lt"/>
              <a:ea typeface="+mn-ea"/>
              <a:cs typeface="+mn-cs"/>
            </a:endParaRPr>
          </a:p>
        </p:txBody>
      </p:sp>
      <p:sp>
        <p:nvSpPr>
          <p:cNvPr id="9" name="Flèche angle droit à deux pointes 8"/>
          <p:cNvSpPr/>
          <p:nvPr/>
        </p:nvSpPr>
        <p:spPr>
          <a:xfrm>
            <a:off x="6588125" y="5661025"/>
            <a:ext cx="1079500" cy="792163"/>
          </a:xfrm>
          <a:prstGeom prst="leftUpArrow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fr-FR" sz="2000"/>
          </a:p>
        </p:txBody>
      </p:sp>
      <p:sp>
        <p:nvSpPr>
          <p:cNvPr id="10" name="Flèche angle droit à deux pointes 9"/>
          <p:cNvSpPr/>
          <p:nvPr/>
        </p:nvSpPr>
        <p:spPr>
          <a:xfrm rot="10800000" flipH="1">
            <a:off x="6588125" y="1844675"/>
            <a:ext cx="1079500" cy="792163"/>
          </a:xfrm>
          <a:prstGeom prst="leftUpArrow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fr-FR" sz="20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1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6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3"/>
          <p:cNvSpPr txBox="1">
            <a:spLocks/>
          </p:cNvSpPr>
          <p:nvPr/>
        </p:nvSpPr>
        <p:spPr>
          <a:xfrm>
            <a:off x="446856" y="5324494"/>
            <a:ext cx="8229600" cy="125253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3600">
                <a:latin typeface="+mj-lt"/>
              </a:defRPr>
            </a:lvl1pPr>
            <a:lvl2pPr algn="ctr" eaLnBrk="0" hangingPunct="0">
              <a:defRPr sz="4400">
                <a:latin typeface="Calibri" pitchFamily="84" charset="0"/>
              </a:defRPr>
            </a:lvl2pPr>
            <a:lvl3pPr algn="ctr" eaLnBrk="0" hangingPunct="0">
              <a:defRPr sz="4400">
                <a:latin typeface="Calibri" pitchFamily="84" charset="0"/>
              </a:defRPr>
            </a:lvl3pPr>
            <a:lvl4pPr algn="ctr" eaLnBrk="0" hangingPunct="0">
              <a:defRPr sz="4400">
                <a:latin typeface="Calibri" pitchFamily="84" charset="0"/>
              </a:defRPr>
            </a:lvl4pPr>
            <a:lvl5pPr algn="ctr" eaLnBrk="0" hangingPunct="0">
              <a:defRPr sz="4400">
                <a:latin typeface="Calibri" pitchFamily="8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8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8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8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84" charset="0"/>
              </a:defRPr>
            </a:lvl9pPr>
          </a:lstStyle>
          <a:p>
            <a:r>
              <a:rPr lang="fr-FR" sz="2800" dirty="0"/>
              <a:t>Augmentation travail respiratoire</a:t>
            </a:r>
          </a:p>
          <a:p>
            <a:r>
              <a:rPr lang="fr-FR" sz="2800" dirty="0"/>
              <a:t>Hypoxémie</a:t>
            </a:r>
          </a:p>
          <a:p>
            <a:r>
              <a:rPr lang="fr-FR" sz="2800" dirty="0"/>
              <a:t>Syndrome obésité -hypoventilation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46088" y="1500174"/>
            <a:ext cx="8229600" cy="3471874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eaLnBrk="1" hangingPunct="1">
              <a:spcBef>
                <a:spcPts val="600"/>
              </a:spcBef>
              <a:defRPr/>
            </a:pPr>
            <a:r>
              <a:rPr lang="fr-FR" sz="2400" dirty="0"/>
              <a:t>Syndrome </a:t>
            </a:r>
            <a:r>
              <a:rPr lang="fr-FR" sz="24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restrictif</a:t>
            </a:r>
            <a:r>
              <a:rPr lang="fr-FR" sz="2400" dirty="0"/>
              <a:t> : 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fr-FR" sz="2000" dirty="0">
                <a:ea typeface="Lucida Grande" pitchFamily="84" charset="0"/>
                <a:cs typeface="Lucida Grande" pitchFamily="84" charset="0"/>
              </a:rPr>
              <a:t>↘</a:t>
            </a:r>
            <a:r>
              <a:rPr lang="fr-FR" sz="2000" dirty="0"/>
              <a:t> </a:t>
            </a:r>
            <a:r>
              <a:rPr lang="fr-FR" sz="2000" dirty="0" err="1"/>
              <a:t>compliance</a:t>
            </a:r>
            <a:r>
              <a:rPr lang="fr-FR" sz="2000" dirty="0"/>
              <a:t> pariétale et parenchymateuse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fr-FR" sz="2000" dirty="0">
                <a:ea typeface="ヒラギノ角ゴ ProN W3" pitchFamily="84" charset="-128"/>
                <a:cs typeface="ヒラギノ角ゴ ProN W3" pitchFamily="84" charset="-128"/>
              </a:rPr>
              <a:t>↗</a:t>
            </a:r>
            <a:r>
              <a:rPr lang="fr-FR" sz="2000" dirty="0"/>
              <a:t> volume sanguin </a:t>
            </a:r>
            <a:r>
              <a:rPr lang="fr-FR" sz="2000" dirty="0" err="1"/>
              <a:t>intrapulmonaire</a:t>
            </a:r>
            <a:r>
              <a:rPr lang="fr-FR" sz="2000" dirty="0"/>
              <a:t> 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fr-FR" sz="2400" dirty="0"/>
              <a:t>Atélectasies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fr-FR" sz="2400" dirty="0"/>
              <a:t>↗</a:t>
            </a:r>
            <a:r>
              <a:rPr lang="fr-FR" sz="24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résistance</a:t>
            </a:r>
            <a:r>
              <a:rPr lang="fr-FR" sz="2400" dirty="0"/>
              <a:t> des voies aériennes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fr-FR" sz="2400" dirty="0"/>
              <a:t>Production accrue </a:t>
            </a:r>
            <a:r>
              <a:rPr lang="fr-FR" sz="24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CO</a:t>
            </a:r>
            <a:r>
              <a:rPr lang="fr-FR" sz="2400" baseline="-250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2</a:t>
            </a:r>
            <a:r>
              <a:rPr lang="fr-FR" sz="2400" baseline="-25000" dirty="0"/>
              <a:t>  </a:t>
            </a:r>
            <a:r>
              <a:rPr lang="fr-FR" sz="2400" dirty="0"/>
              <a:t>(par ↗ quotient respiratoire)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fr-FR" sz="2400" dirty="0"/>
              <a:t>Modification géométrie du </a:t>
            </a:r>
            <a:r>
              <a:rPr lang="fr-FR" sz="24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diaphragme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fr-FR" sz="24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Hypertension artérielle pulmonaire</a:t>
            </a:r>
            <a:endParaRPr lang="fr-FR" sz="240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eaLnBrk="1" hangingPunct="1">
              <a:spcBef>
                <a:spcPts val="600"/>
              </a:spcBef>
              <a:defRPr/>
            </a:pPr>
            <a:endParaRPr lang="fr-FR" sz="240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25450" y="142852"/>
            <a:ext cx="8229600" cy="1143000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sz="3600" dirty="0" smtClean="0">
                <a:solidFill>
                  <a:srgbClr val="C00000"/>
                </a:solidFill>
              </a:rPr>
              <a:t>Risque pulmonaire </a:t>
            </a:r>
            <a:endParaRPr lang="fr-FR" sz="2800" i="1" dirty="0" smtClean="0">
              <a:solidFill>
                <a:srgbClr val="C00000"/>
              </a:solidFill>
            </a:endParaRPr>
          </a:p>
        </p:txBody>
      </p:sp>
      <p:sp>
        <p:nvSpPr>
          <p:cNvPr id="21509" name="Rectangle 1029"/>
          <p:cNvSpPr>
            <a:spLocks noChangeArrowheads="1"/>
          </p:cNvSpPr>
          <p:nvPr/>
        </p:nvSpPr>
        <p:spPr bwMode="auto">
          <a:xfrm>
            <a:off x="9885363" y="15128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Flèche vers le bas 6"/>
          <p:cNvSpPr/>
          <p:nvPr/>
        </p:nvSpPr>
        <p:spPr>
          <a:xfrm>
            <a:off x="4356100" y="4929198"/>
            <a:ext cx="431800" cy="504825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lum bright="-6000"/>
          </a:blip>
          <a:srcRect/>
          <a:stretch>
            <a:fillRect/>
          </a:stretch>
        </p:blipFill>
        <p:spPr bwMode="auto">
          <a:xfrm>
            <a:off x="6858016" y="1500174"/>
            <a:ext cx="1814961" cy="1631953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7350" y="609600"/>
            <a:ext cx="8147050" cy="1436688"/>
          </a:xfrm>
          <a:prstGeom prst="rect">
            <a:avLst/>
          </a:prstGeom>
          <a:ln>
            <a:noFill/>
          </a:ln>
          <a:effectLst/>
          <a:extLst/>
        </p:spPr>
      </p:pic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34288" y="6551613"/>
            <a:ext cx="1474787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e 10"/>
          <p:cNvGrpSpPr/>
          <p:nvPr/>
        </p:nvGrpSpPr>
        <p:grpSpPr>
          <a:xfrm>
            <a:off x="551502" y="2464408"/>
            <a:ext cx="7908376" cy="3322487"/>
            <a:chOff x="539552" y="2996952"/>
            <a:chExt cx="6567709" cy="280758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>
              <a:lum contrast="40000"/>
            </a:blip>
            <a:srcRect r="1087"/>
            <a:stretch>
              <a:fillRect/>
            </a:stretch>
          </p:blipFill>
          <p:spPr bwMode="auto">
            <a:xfrm>
              <a:off x="539552" y="2996952"/>
              <a:ext cx="6552728" cy="1258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 cstate="print">
              <a:lum contrast="40000"/>
            </a:blip>
            <a:srcRect/>
            <a:stretch>
              <a:fillRect/>
            </a:stretch>
          </p:blipFill>
          <p:spPr bwMode="auto">
            <a:xfrm>
              <a:off x="539552" y="4077072"/>
              <a:ext cx="6567709" cy="1727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12"/>
          <p:cNvSpPr/>
          <p:nvPr/>
        </p:nvSpPr>
        <p:spPr>
          <a:xfrm>
            <a:off x="838199" y="3962400"/>
            <a:ext cx="7603639" cy="461963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sp>
        <p:nvSpPr>
          <p:cNvPr id="2" name="Rectangle 1"/>
          <p:cNvSpPr/>
          <p:nvPr/>
        </p:nvSpPr>
        <p:spPr>
          <a:xfrm>
            <a:off x="5868144" y="3953450"/>
            <a:ext cx="360040" cy="47091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8054262" y="3950308"/>
            <a:ext cx="360040" cy="47091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6381750"/>
            <a:ext cx="24511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2514600"/>
            <a:ext cx="5792788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28600"/>
            <a:ext cx="155416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52600" y="304800"/>
            <a:ext cx="7321550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524000" y="3962400"/>
            <a:ext cx="5136232" cy="10668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sp>
        <p:nvSpPr>
          <p:cNvPr id="19" name="Rectangle 18"/>
          <p:cNvSpPr/>
          <p:nvPr/>
        </p:nvSpPr>
        <p:spPr>
          <a:xfrm>
            <a:off x="1524000" y="5029200"/>
            <a:ext cx="5136232" cy="2286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sp>
        <p:nvSpPr>
          <p:cNvPr id="2" name="Rectangle 1"/>
          <p:cNvSpPr/>
          <p:nvPr/>
        </p:nvSpPr>
        <p:spPr>
          <a:xfrm>
            <a:off x="4499992" y="3962400"/>
            <a:ext cx="648072" cy="69073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4499992" y="5029200"/>
            <a:ext cx="648072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2106476" y="4166332"/>
            <a:ext cx="144016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1691680" y="4382356"/>
            <a:ext cx="2232248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519" y="0"/>
            <a:ext cx="3849284" cy="107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6183157" y="6581025"/>
            <a:ext cx="29608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smtClean="0"/>
              <a:t>Martino et al. </a:t>
            </a:r>
            <a:r>
              <a:rPr lang="fr-FR" sz="1200" i="1" dirty="0" err="1" smtClean="0"/>
              <a:t>Chest</a:t>
            </a:r>
            <a:r>
              <a:rPr lang="fr-FR" sz="1200" i="1" dirty="0" smtClean="0"/>
              <a:t> 2011;140:1198-1206</a:t>
            </a:r>
            <a:endParaRPr lang="fr-FR" sz="1200" i="1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590945"/>
            <a:ext cx="3940894" cy="2981327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9414" y="1412776"/>
            <a:ext cx="3876562" cy="2928958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10" name="ZoneTexte 9"/>
          <p:cNvSpPr txBox="1"/>
          <p:nvPr/>
        </p:nvSpPr>
        <p:spPr>
          <a:xfrm>
            <a:off x="5868144" y="1844824"/>
            <a:ext cx="1822615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800" dirty="0" smtClean="0">
                <a:latin typeface="+mj-lt"/>
              </a:rPr>
              <a:t>N=8813 patients</a:t>
            </a:r>
          </a:p>
          <a:p>
            <a:r>
              <a:rPr lang="fr-FR" sz="1800" dirty="0" smtClean="0">
                <a:latin typeface="+mj-lt"/>
              </a:rPr>
              <a:t>33 pays</a:t>
            </a:r>
          </a:p>
          <a:p>
            <a:r>
              <a:rPr lang="fr-FR" sz="1800" dirty="0" smtClean="0">
                <a:latin typeface="+mj-lt"/>
              </a:rPr>
              <a:t>355 réanimations</a:t>
            </a:r>
            <a:endParaRPr lang="fr-FR" sz="1800" dirty="0">
              <a:latin typeface="+mj-lt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786578" y="3786190"/>
            <a:ext cx="1845442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800" dirty="0" smtClean="0">
                <a:latin typeface="+mn-lt"/>
              </a:rPr>
              <a:t>Pas de différence </a:t>
            </a:r>
          </a:p>
          <a:p>
            <a:r>
              <a:rPr lang="fr-FR" sz="1800" dirty="0" smtClean="0">
                <a:latin typeface="+mn-lt"/>
              </a:rPr>
              <a:t>De mortalité</a:t>
            </a:r>
            <a:endParaRPr lang="fr-FR" sz="1800" dirty="0">
              <a:latin typeface="+mn-lt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855646" y="1608021"/>
            <a:ext cx="2319033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800" dirty="0" smtClean="0">
                <a:latin typeface="+mn-lt"/>
              </a:rPr>
              <a:t>Allongement du séjour</a:t>
            </a:r>
            <a:br>
              <a:rPr lang="fr-FR" sz="1800" dirty="0" smtClean="0">
                <a:latin typeface="+mn-lt"/>
              </a:rPr>
            </a:br>
            <a:r>
              <a:rPr lang="fr-FR" sz="1800" dirty="0" smtClean="0">
                <a:latin typeface="+mn-lt"/>
              </a:rPr>
              <a:t> et de la ventilation</a:t>
            </a:r>
            <a:endParaRPr lang="fr-FR" sz="18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4274" y="4155955"/>
            <a:ext cx="1357322" cy="9527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45794" y="4000504"/>
            <a:ext cx="4697908" cy="1643074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fr-FR" sz="2800" dirty="0" smtClean="0"/>
              <a:t>Intérêt proclive de 25° </a:t>
            </a:r>
          </a:p>
          <a:p>
            <a:r>
              <a:rPr lang="fr-FR" sz="2800" dirty="0" smtClean="0"/>
              <a:t>VNI </a:t>
            </a:r>
          </a:p>
          <a:p>
            <a:r>
              <a:rPr lang="fr-FR" sz="2800" dirty="0" smtClean="0"/>
              <a:t>Manœuvres de recrutement </a:t>
            </a: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14330" y="274638"/>
            <a:ext cx="8535919" cy="1143000"/>
          </a:xfrm>
          <a:solidFill>
            <a:schemeClr val="bg1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sz="3600" dirty="0" err="1" smtClean="0">
                <a:solidFill>
                  <a:srgbClr val="993300"/>
                </a:solidFill>
                <a:ea typeface="Arial" pitchFamily="84" charset="0"/>
                <a:cs typeface="Arial" pitchFamily="84" charset="0"/>
              </a:rPr>
              <a:t>Préoxygénation</a:t>
            </a:r>
            <a:endParaRPr lang="fr-FR" sz="2800" i="1" dirty="0" smtClean="0">
              <a:solidFill>
                <a:schemeClr val="bg1"/>
              </a:solidFill>
              <a:ea typeface="Arial" pitchFamily="84" charset="0"/>
              <a:cs typeface="Arial" pitchFamily="84" charset="0"/>
            </a:endParaRPr>
          </a:p>
        </p:txBody>
      </p:sp>
      <p:pic>
        <p:nvPicPr>
          <p:cNvPr id="4098" name="Picture 2" descr="http://www.sante5sur5.com/wp-content/uploads/2011/04/rg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9" t="8026" r="7884" b="15103"/>
          <a:stretch/>
        </p:blipFill>
        <p:spPr bwMode="auto">
          <a:xfrm>
            <a:off x="7064980" y="411480"/>
            <a:ext cx="1515140" cy="86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312244" y="1714489"/>
            <a:ext cx="8403160" cy="164307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8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84" charset="-128"/>
                <a:cs typeface="ＭＳ Ｐゴシック" pitchFamily="84" charset="-128"/>
              </a:rPr>
              <a:t>Risque d’hypoxémie et diminution temps d’apnée: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84" charset="0"/>
              <a:buChar char="–"/>
              <a:tabLst/>
              <a:defRPr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84" charset="-128"/>
                <a:cs typeface="+mn-cs"/>
              </a:rPr>
              <a:t>atélectasie, </a:t>
            </a:r>
            <a:r>
              <a:rPr kumimoji="0" lang="fr-FR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84" charset="-128"/>
                <a:cs typeface="+mn-cs"/>
              </a:rPr>
              <a:t>dérecrutement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84" charset="-128"/>
                <a:cs typeface="+mn-cs"/>
              </a:rPr>
              <a:t> alvéolaire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84" charset="0"/>
              <a:buChar char="–"/>
              <a:tabLst/>
              <a:defRPr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84" charset="-128"/>
                <a:cs typeface="+mn-cs"/>
                <a:sym typeface="Wingdings"/>
              </a:rPr>
              <a:t>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84" charset="-128"/>
                <a:cs typeface="+mn-cs"/>
              </a:rPr>
              <a:t>« réserve » en O</a:t>
            </a:r>
            <a:r>
              <a:rPr kumimoji="0" lang="fr-FR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84" charset="-128"/>
                <a:cs typeface="+mn-cs"/>
              </a:rPr>
              <a:t>2</a:t>
            </a:r>
            <a:endParaRPr kumimoji="0" lang="fr-FR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84" charset="-128"/>
              <a:cs typeface="+mn-cs"/>
            </a:endParaRPr>
          </a:p>
        </p:txBody>
      </p:sp>
      <p:sp>
        <p:nvSpPr>
          <p:cNvPr id="10" name="Flèche à angle droit 9"/>
          <p:cNvSpPr/>
          <p:nvPr/>
        </p:nvSpPr>
        <p:spPr>
          <a:xfrm rot="5400000">
            <a:off x="540464" y="3946617"/>
            <a:ext cx="1227903" cy="880135"/>
          </a:xfrm>
          <a:prstGeom prst="bentUp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196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b="35315"/>
          <a:stretch/>
        </p:blipFill>
        <p:spPr>
          <a:xfrm>
            <a:off x="140700" y="109416"/>
            <a:ext cx="4627007" cy="250407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200085" y="2025779"/>
            <a:ext cx="3658281" cy="566797"/>
          </a:xfrm>
          <a:prstGeom prst="rect">
            <a:avLst/>
          </a:prstGeom>
          <a:noFill/>
          <a:ln w="3810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326" y="3899297"/>
            <a:ext cx="4575262" cy="2222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62" y="3443501"/>
            <a:ext cx="7988593" cy="3101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716587" y="6544954"/>
            <a:ext cx="3427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/>
              <a:t>Dixon et al. </a:t>
            </a:r>
            <a:r>
              <a:rPr lang="fr-FR" sz="1400" i="1" dirty="0" err="1" smtClean="0"/>
              <a:t>Anesthesiology</a:t>
            </a:r>
            <a:r>
              <a:rPr lang="fr-FR" sz="1400" i="1" dirty="0" smtClean="0"/>
              <a:t> 2005;102:1110-5</a:t>
            </a:r>
            <a:endParaRPr lang="fr-FR" sz="1400" i="1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63" r="21843" b="56440"/>
          <a:stretch/>
        </p:blipFill>
        <p:spPr bwMode="auto">
          <a:xfrm>
            <a:off x="43208" y="3712141"/>
            <a:ext cx="9086993" cy="1111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4045" y="4554701"/>
            <a:ext cx="8655398" cy="268641"/>
          </a:xfrm>
          <a:prstGeom prst="rect">
            <a:avLst/>
          </a:prstGeom>
          <a:noFill/>
          <a:ln w="3810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3961514" y="2215125"/>
            <a:ext cx="4430134" cy="184681"/>
          </a:xfrm>
          <a:prstGeom prst="rect">
            <a:avLst/>
          </a:prstGeom>
          <a:noFill/>
          <a:ln w="3810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867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.10988 L 1.11022E-16 -0.4353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7|2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4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20061</TotalTime>
  <Words>859</Words>
  <Application>Microsoft Office PowerPoint</Application>
  <PresentationFormat>Affichage à l'écran (4:3)</PresentationFormat>
  <Paragraphs>169</Paragraphs>
  <Slides>20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Thème Office</vt:lpstr>
      <vt:lpstr>Devenir du patient obèse  en réanimation</vt:lpstr>
      <vt:lpstr>Introduction </vt:lpstr>
      <vt:lpstr>Risque cardio-vasculaire</vt:lpstr>
      <vt:lpstr>Risque pulmonaire </vt:lpstr>
      <vt:lpstr>Présentation PowerPoint</vt:lpstr>
      <vt:lpstr>Présentation PowerPoint</vt:lpstr>
      <vt:lpstr>Présentation PowerPoint</vt:lpstr>
      <vt:lpstr>Préoxygénation</vt:lpstr>
      <vt:lpstr>Présentation PowerPoint</vt:lpstr>
      <vt:lpstr>Présentation PowerPoint</vt:lpstr>
      <vt:lpstr>Présentation PowerPoint</vt:lpstr>
      <vt:lpstr>Relation obésité et SDRA</vt:lpstr>
      <vt:lpstr>Présentation PowerPoint</vt:lpstr>
      <vt:lpstr>Présentation PowerPoint</vt:lpstr>
      <vt:lpstr>Ventilation mécanique (2) « calcul Vt et  poids idéal »</vt:lpstr>
      <vt:lpstr>Ventilation mécanique (3) « pression expiratoire positive (PEP) et position»</vt:lpstr>
      <vt:lpstr>Présentation PowerPoint</vt:lpstr>
      <vt:lpstr>Extubation trachéale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Complications liées à la réanimation du patient obèse</dc:title>
  <dc:creator>Cendrine</dc:creator>
  <cp:lastModifiedBy>boddaert</cp:lastModifiedBy>
  <cp:revision>998</cp:revision>
  <dcterms:created xsi:type="dcterms:W3CDTF">2011-06-04T20:11:26Z</dcterms:created>
  <dcterms:modified xsi:type="dcterms:W3CDTF">2014-10-02T07:12:14Z</dcterms:modified>
</cp:coreProperties>
</file>