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376" r:id="rId3"/>
    <p:sldId id="257" r:id="rId4"/>
    <p:sldId id="258" r:id="rId5"/>
    <p:sldId id="334" r:id="rId6"/>
    <p:sldId id="306" r:id="rId7"/>
    <p:sldId id="314" r:id="rId8"/>
    <p:sldId id="278" r:id="rId9"/>
    <p:sldId id="262" r:id="rId10"/>
    <p:sldId id="310" r:id="rId11"/>
    <p:sldId id="321" r:id="rId12"/>
    <p:sldId id="328" r:id="rId13"/>
    <p:sldId id="266" r:id="rId14"/>
    <p:sldId id="332" r:id="rId15"/>
    <p:sldId id="333" r:id="rId16"/>
    <p:sldId id="366" r:id="rId17"/>
    <p:sldId id="364" r:id="rId18"/>
    <p:sldId id="340" r:id="rId19"/>
    <p:sldId id="327" r:id="rId20"/>
    <p:sldId id="330" r:id="rId21"/>
    <p:sldId id="368" r:id="rId22"/>
    <p:sldId id="356" r:id="rId23"/>
    <p:sldId id="357" r:id="rId24"/>
    <p:sldId id="358" r:id="rId25"/>
    <p:sldId id="359" r:id="rId26"/>
    <p:sldId id="305" r:id="rId27"/>
    <p:sldId id="320" r:id="rId28"/>
    <p:sldId id="369" r:id="rId29"/>
    <p:sldId id="370" r:id="rId30"/>
    <p:sldId id="371" r:id="rId31"/>
    <p:sldId id="372" r:id="rId32"/>
    <p:sldId id="373" r:id="rId33"/>
    <p:sldId id="374" r:id="rId34"/>
    <p:sldId id="37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9BC"/>
    <a:srgbClr val="0000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54" autoAdjust="0"/>
  </p:normalViewPr>
  <p:slideViewPr>
    <p:cSldViewPr>
      <p:cViewPr>
        <p:scale>
          <a:sx n="70" d="100"/>
          <a:sy n="70" d="100"/>
        </p:scale>
        <p:origin x="-1488"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7F99B-E5FF-4F6C-B8FC-2E29A60BE60D}" type="datetimeFigureOut">
              <a:rPr lang="fr-FR" smtClean="0"/>
              <a:pPr/>
              <a:t>02/10/2014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800AC-1C09-4DD6-9BC8-B96D0F8AC688}" type="slidenum">
              <a:rPr lang="fr-FR" smtClean="0"/>
              <a:pPr/>
              <a:t>‹N°›</a:t>
            </a:fld>
            <a:endParaRPr lang="fr-FR"/>
          </a:p>
        </p:txBody>
      </p:sp>
    </p:spTree>
    <p:extLst>
      <p:ext uri="{BB962C8B-B14F-4D97-AF65-F5344CB8AC3E}">
        <p14:creationId xmlns="" xmlns:p14="http://schemas.microsoft.com/office/powerpoint/2010/main" val="163810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mc/articles/PMC290007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FF0000"/>
                </a:solidFill>
              </a:rPr>
              <a:t>Ne</a:t>
            </a:r>
            <a:r>
              <a:rPr lang="fr-FR" b="1" baseline="0" dirty="0" smtClean="0">
                <a:solidFill>
                  <a:srgbClr val="FF0000"/>
                </a:solidFill>
              </a:rPr>
              <a:t> pas développer le plan</a:t>
            </a:r>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3</a:t>
            </a:fld>
            <a:endParaRPr lang="fr-FR"/>
          </a:p>
        </p:txBody>
      </p:sp>
    </p:spTree>
    <p:extLst>
      <p:ext uri="{BB962C8B-B14F-4D97-AF65-F5344CB8AC3E}">
        <p14:creationId xmlns="" xmlns:p14="http://schemas.microsoft.com/office/powerpoint/2010/main" val="9684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Etude</a:t>
            </a:r>
            <a:r>
              <a:rPr lang="fr-FR" dirty="0" smtClean="0"/>
              <a:t> française</a:t>
            </a:r>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7’30</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Active </a:t>
            </a:r>
            <a:r>
              <a:rPr lang="fr-FR" b="1" dirty="0" err="1" smtClean="0"/>
              <a:t>chest</a:t>
            </a:r>
            <a:r>
              <a:rPr lang="fr-FR" b="1" dirty="0" smtClean="0"/>
              <a:t> compression-</a:t>
            </a:r>
            <a:r>
              <a:rPr lang="fr-FR" b="1" dirty="0" err="1" smtClean="0"/>
              <a:t>decompression</a:t>
            </a:r>
            <a:r>
              <a:rPr lang="fr-FR" b="1" dirty="0" smtClean="0"/>
              <a:t> for </a:t>
            </a:r>
            <a:r>
              <a:rPr lang="fr-FR" b="1" dirty="0" err="1" smtClean="0"/>
              <a:t>cardiopulmonary</a:t>
            </a:r>
            <a:r>
              <a:rPr lang="fr-FR" b="1" dirty="0" smtClean="0"/>
              <a:t> </a:t>
            </a:r>
            <a:r>
              <a:rPr lang="fr-FR" b="1" dirty="0" err="1" smtClean="0"/>
              <a:t>resuscitation</a:t>
            </a:r>
            <a:r>
              <a:rPr lang="fr-FR" b="1" dirty="0" smtClean="0"/>
              <a:t>.</a:t>
            </a:r>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en-US" dirty="0" smtClean="0"/>
              <a:t>Is </a:t>
            </a:r>
            <a:r>
              <a:rPr lang="en-US" dirty="0" err="1" smtClean="0"/>
              <a:t>cardiocerebral</a:t>
            </a:r>
            <a:r>
              <a:rPr lang="en-US" dirty="0" smtClean="0"/>
              <a:t> resuscitation the best treatment for patients in cardiac arrest with an initial rhythm of </a:t>
            </a:r>
            <a:r>
              <a:rPr lang="en-US" dirty="0" err="1" smtClean="0"/>
              <a:t>asystole</a:t>
            </a:r>
            <a:r>
              <a:rPr lang="en-US" dirty="0" smtClean="0"/>
              <a:t>, </a:t>
            </a:r>
            <a:r>
              <a:rPr lang="en-US" dirty="0" err="1" smtClean="0"/>
              <a:t>pulseless</a:t>
            </a:r>
            <a:r>
              <a:rPr lang="en-US" dirty="0" smtClean="0"/>
              <a:t> electrical activity, or </a:t>
            </a:r>
            <a:r>
              <a:rPr lang="en-US" dirty="0" err="1" smtClean="0"/>
              <a:t>unwitnessed</a:t>
            </a:r>
            <a:r>
              <a:rPr lang="en-US" dirty="0" smtClean="0"/>
              <a:t> ventricular fibrillation arrest? </a:t>
            </a:r>
          </a:p>
          <a:p>
            <a:r>
              <a:rPr lang="en-US" dirty="0" smtClean="0"/>
              <a:t>Are all 4 elements of compliance (continuous chest compressions pre- and </a:t>
            </a:r>
            <a:r>
              <a:rPr lang="en-US" dirty="0" err="1" smtClean="0"/>
              <a:t>postshock</a:t>
            </a:r>
            <a:r>
              <a:rPr lang="en-US" dirty="0" smtClean="0"/>
              <a:t>, delayed intubation, early epinephrine) necessary for improving survival? </a:t>
            </a:r>
          </a:p>
          <a:p>
            <a:r>
              <a:rPr lang="en-US" dirty="0" smtClean="0"/>
              <a:t>Could better survival be obtained if the </a:t>
            </a:r>
            <a:r>
              <a:rPr lang="en-US" dirty="0" err="1" smtClean="0"/>
              <a:t>cardiocerebral</a:t>
            </a:r>
            <a:r>
              <a:rPr lang="en-US" dirty="0" smtClean="0"/>
              <a:t> resuscitation protocol were reinforced with periodic retraining sessions and feedback to medics about protocol compliance? </a:t>
            </a:r>
          </a:p>
          <a:p>
            <a:r>
              <a:rPr lang="en-US" dirty="0" smtClean="0"/>
              <a:t>Will the simplified continuous chest compression CPR encourage more bystanders to perform CPR?</a:t>
            </a:r>
          </a:p>
          <a:p>
            <a:endParaRPr lang="en-US" dirty="0" smtClean="0"/>
          </a:p>
          <a:p>
            <a:r>
              <a:rPr lang="en-US" dirty="0" smtClean="0"/>
              <a:t>Adoption of the cardio cerebral resuscitation technique will prompt some changes in EMS protocols; these are best understood in the context of the three phases of cardiac arrest due to VF. The three-phase time-dependent conception of cardiac arrest due to VF was articulated by </a:t>
            </a:r>
            <a:r>
              <a:rPr lang="en-US" dirty="0" err="1" smtClean="0"/>
              <a:t>Weisfeldt</a:t>
            </a:r>
            <a:r>
              <a:rPr lang="en-US" dirty="0" smtClean="0"/>
              <a:t> and Becker.</a:t>
            </a:r>
            <a:r>
              <a:rPr lang="en-US" baseline="30000" dirty="0" smtClean="0">
                <a:hlinkClick r:id="rId3"/>
              </a:rPr>
              <a:t>9</a:t>
            </a:r>
            <a:r>
              <a:rPr lang="en-US" baseline="30000" dirty="0" smtClean="0"/>
              <a:t>–</a:t>
            </a:r>
            <a:r>
              <a:rPr lang="en-US" baseline="30000" dirty="0" smtClean="0">
                <a:hlinkClick r:id="rId3"/>
              </a:rPr>
              <a:t>11</a:t>
            </a:r>
            <a:endParaRPr lang="en-US" dirty="0" smtClean="0"/>
          </a:p>
          <a:p>
            <a:r>
              <a:rPr lang="en-US" b="1" dirty="0" smtClean="0"/>
              <a:t>The electrical phase</a:t>
            </a:r>
            <a:r>
              <a:rPr lang="en-US" dirty="0" smtClean="0"/>
              <a:t> is the first phase, lasting about 5 minutes. The most important intervention during this phase is defibrillation. This is why the availability of AEDs and programs to encourage their use have saved lives in a wide variety of settings, including airplanes airports, casinos, and the community</a:t>
            </a:r>
            <a:r>
              <a:rPr lang="en-US" baseline="30000" dirty="0" smtClean="0">
                <a:hlinkClick r:id="rId3"/>
              </a:rPr>
              <a:t>12</a:t>
            </a:r>
            <a:r>
              <a:rPr lang="en-US" dirty="0" smtClean="0"/>
              <a:t>.</a:t>
            </a:r>
          </a:p>
          <a:p>
            <a:r>
              <a:rPr lang="en-US" b="1" dirty="0" smtClean="0"/>
              <a:t>The circulatory phase</a:t>
            </a:r>
            <a:r>
              <a:rPr lang="en-US" dirty="0" smtClean="0"/>
              <a:t> is next. It varies in duration but runs approximately from minute 5 to minute 15 of VF arrest. During this time, generation of adequate cerebral and coronary perfusion pressure before and after defibrillation is critical to neurologically normal survival. Ironically, if </a:t>
            </a:r>
            <a:r>
              <a:rPr lang="en-US" dirty="0" err="1" smtClean="0"/>
              <a:t>anAED</a:t>
            </a:r>
            <a:r>
              <a:rPr lang="en-US" dirty="0" smtClean="0"/>
              <a:t> is the first intervention applied during this phase, the subject is much less likely to survive. If </a:t>
            </a:r>
            <a:r>
              <a:rPr lang="en-US" dirty="0" err="1" smtClean="0"/>
              <a:t>preshock</a:t>
            </a:r>
            <a:r>
              <a:rPr lang="en-US" dirty="0" smtClean="0"/>
              <a:t> chest compressions are not provided, defibrillation during the circulatory phase almost always results in a </a:t>
            </a:r>
            <a:r>
              <a:rPr lang="en-US" dirty="0" err="1" smtClean="0"/>
              <a:t>pulseless</a:t>
            </a:r>
            <a:r>
              <a:rPr lang="en-US" dirty="0" smtClean="0"/>
              <a:t> rhythm, </a:t>
            </a:r>
            <a:r>
              <a:rPr lang="en-US" dirty="0" err="1" smtClean="0"/>
              <a:t>asystole</a:t>
            </a:r>
            <a:r>
              <a:rPr lang="en-US" dirty="0" smtClean="0"/>
              <a:t>, or </a:t>
            </a:r>
            <a:r>
              <a:rPr lang="en-US" dirty="0" err="1" smtClean="0"/>
              <a:t>pulseless</a:t>
            </a:r>
            <a:r>
              <a:rPr lang="en-US" dirty="0" smtClean="0"/>
              <a:t> electrical activity. The previous stacked-shock protocol for the use </a:t>
            </a:r>
            <a:r>
              <a:rPr lang="en-US" dirty="0" err="1" smtClean="0"/>
              <a:t>ofAEDs</a:t>
            </a:r>
            <a:r>
              <a:rPr lang="en-US" dirty="0" smtClean="0"/>
              <a:t> resulted in prolonged interruption of essential chest compressions, not only for rhythm analysis before shocks but also for rhythm analysis after shocks during this circulatory phase of cardiac arrest.</a:t>
            </a:r>
          </a:p>
          <a:p>
            <a:r>
              <a:rPr lang="en-US" dirty="0" smtClean="0"/>
              <a:t>Successful resuscitation from these </a:t>
            </a:r>
            <a:r>
              <a:rPr lang="en-US" dirty="0" err="1" smtClean="0"/>
              <a:t>pulseless</a:t>
            </a:r>
            <a:r>
              <a:rPr lang="en-US" dirty="0" smtClean="0"/>
              <a:t> rhythms requires not only </a:t>
            </a:r>
            <a:r>
              <a:rPr lang="en-US" dirty="0" err="1" smtClean="0"/>
              <a:t>preshock</a:t>
            </a:r>
            <a:r>
              <a:rPr lang="en-US" dirty="0" smtClean="0"/>
              <a:t> chest compressions but also prompt, effective post shock resumption of chest compressions.</a:t>
            </a:r>
          </a:p>
          <a:p>
            <a:r>
              <a:rPr lang="en-US" b="1" dirty="0" smtClean="0"/>
              <a:t>The metabolic phase</a:t>
            </a:r>
            <a:r>
              <a:rPr lang="en-US" dirty="0" smtClean="0"/>
              <a:t> occurs late (sometime after15 minutes) in cardiac arrest due to VF. This is when resuscitative efforts are least successful and is the phase for which new innovative concepts are needed.</a:t>
            </a:r>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Effet des interruptions  de massage cardiaque sur</a:t>
            </a:r>
            <a:r>
              <a:rPr lang="fr-FR" baseline="0" dirty="0" smtClean="0"/>
              <a:t> la pression de perfusion coronarienne </a:t>
            </a:r>
            <a:r>
              <a:rPr lang="fr-FR" dirty="0" smtClean="0"/>
              <a:t> sur</a:t>
            </a:r>
            <a:r>
              <a:rPr lang="fr-FR" baseline="0" dirty="0" smtClean="0"/>
              <a:t> 1 minute. On voit qu’à chaque interruption elle tombe près de à 0</a:t>
            </a:r>
          </a:p>
          <a:p>
            <a:r>
              <a:rPr lang="fr-FR" baseline="0" dirty="0" smtClean="0"/>
              <a:t>Cela montre l’extrême sensibilité des patients à toute interruption de cc</a:t>
            </a:r>
          </a:p>
          <a:p>
            <a:r>
              <a:rPr lang="fr-FR" baseline="0" dirty="0" smtClean="0"/>
              <a:t>ALORS POURQUOI  INTERROMPRE LE MCE : PARCE QUE EN L ETAT ACTUEL ON N A PAS VALIDE LA TECHNIQUE QUI PERMET DE MASSER ET VENTILER EN MEME TEMPS DONC ON INTERROMPT LE MCE POUR ADMINISTRER LA VENTIL </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Fig.3. </a:t>
            </a:r>
            <a:r>
              <a:rPr lang="fr-FR" dirty="0" err="1" smtClean="0"/>
              <a:t>Thechangeofthepercentageofadequatecompressionspermin</a:t>
            </a:r>
            <a:r>
              <a:rPr lang="fr-FR" dirty="0" smtClean="0"/>
              <a:t>(theproportionofchestcompressionswithappropriatedepthamongthetotalchestcompression)</a:t>
            </a:r>
          </a:p>
          <a:p>
            <a:r>
              <a:rPr lang="fr-FR" dirty="0" smtClean="0"/>
              <a:t>10sbreakafter200chestcompressions, 10sbreak</a:t>
            </a:r>
          </a:p>
          <a:p>
            <a:r>
              <a:rPr lang="fr-FR" dirty="0" err="1" smtClean="0"/>
              <a:t>overtimeinchestcompressionthatwasperformedinthreemethods</a:t>
            </a:r>
            <a:r>
              <a:rPr lang="fr-FR" dirty="0" smtClean="0"/>
              <a:t>.*</a:t>
            </a:r>
            <a:r>
              <a:rPr lang="fr-FR" dirty="0" err="1" smtClean="0"/>
              <a:t>Continuouschestcompressionwithoutbreak</a:t>
            </a:r>
            <a:r>
              <a:rPr lang="fr-FR" dirty="0" smtClean="0"/>
              <a:t>,</a:t>
            </a:r>
          </a:p>
          <a:p>
            <a:r>
              <a:rPr lang="fr-FR" dirty="0" smtClean="0"/>
              <a:t>after100chestcompressionsThesamelettersindicatenonsigni?cantdifferencebetweengroupsbasedonScheffesmultiplecomparisontest.</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20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Findings 2470 provisionally enrolled patients were randomly allocated to treatment groups. </a:t>
            </a:r>
          </a:p>
          <a:p>
            <a:r>
              <a:rPr lang="en-US" dirty="0" smtClean="0"/>
              <a:t>813 (68%) of 1201 patients assigned to the standard CPR group (controls) and 840 (66%) of 1269 assigned to intervention CPR received designated CPR and were included in the final analyses. </a:t>
            </a:r>
          </a:p>
          <a:p>
            <a:r>
              <a:rPr lang="en-US" dirty="0" smtClean="0"/>
              <a:t>47 (6%) of 813 controls survived to hospital discharge with </a:t>
            </a:r>
            <a:r>
              <a:rPr lang="en-US" dirty="0" err="1" smtClean="0"/>
              <a:t>favourable</a:t>
            </a:r>
            <a:r>
              <a:rPr lang="en-US" dirty="0" smtClean="0"/>
              <a:t> neurological function compared with 75 (9%) of 840 patients in the intervention group (odds ratio 1,58, 95% CI 1,07-2,36; p=0,019]. </a:t>
            </a:r>
          </a:p>
          <a:p>
            <a:r>
              <a:rPr lang="en-US" dirty="0" smtClean="0"/>
              <a:t>74 (9%) of 840 patients survived to 1 year in the intervention group compared with 48 (6%) of </a:t>
            </a:r>
          </a:p>
          <a:p>
            <a:r>
              <a:rPr lang="en-US" dirty="0" smtClean="0"/>
              <a:t>813 controls (p=0,03), with equivalent cognitive skills, disability ratings, and emotional-psychological statuses in both groups. </a:t>
            </a:r>
          </a:p>
          <a:p>
            <a:r>
              <a:rPr lang="en-US" dirty="0" smtClean="0"/>
              <a:t>The overall major adverse event rate did not differ between groups, but more patients had pulmonary </a:t>
            </a:r>
            <a:r>
              <a:rPr lang="en-US" dirty="0" err="1" smtClean="0"/>
              <a:t>oedema</a:t>
            </a:r>
            <a:r>
              <a:rPr lang="en-US" dirty="0" smtClean="0"/>
              <a:t> in the intervention group (94 [11%] of 840) than did controls (62 [7%] of 813; p=0,015).</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Treatment</a:t>
            </a:r>
            <a:r>
              <a:rPr lang="fr-FR" dirty="0" smtClean="0"/>
              <a:t> of non-</a:t>
            </a:r>
            <a:r>
              <a:rPr lang="fr-FR" dirty="0" err="1" smtClean="0"/>
              <a:t>traumatic</a:t>
            </a:r>
            <a:r>
              <a:rPr lang="fr-FR" dirty="0" smtClean="0"/>
              <a:t> out-of-</a:t>
            </a:r>
            <a:r>
              <a:rPr lang="fr-FR" dirty="0" err="1" smtClean="0"/>
              <a:t>hospitalcardiac</a:t>
            </a:r>
            <a:r>
              <a:rPr lang="fr-FR" dirty="0" smtClean="0"/>
              <a:t> </a:t>
            </a:r>
            <a:r>
              <a:rPr lang="fr-FR" dirty="0" err="1" smtClean="0"/>
              <a:t>arrest</a:t>
            </a:r>
            <a:r>
              <a:rPr lang="fr-FR" dirty="0" smtClean="0"/>
              <a:t> </a:t>
            </a:r>
            <a:r>
              <a:rPr lang="fr-FR" dirty="0" err="1" smtClean="0"/>
              <a:t>with</a:t>
            </a:r>
            <a:r>
              <a:rPr lang="fr-FR" dirty="0" smtClean="0"/>
              <a:t> active compression </a:t>
            </a:r>
            <a:r>
              <a:rPr lang="fr-FR" dirty="0" err="1" smtClean="0"/>
              <a:t>decompression</a:t>
            </a:r>
            <a:r>
              <a:rPr lang="fr-FR" dirty="0" smtClean="0"/>
              <a:t> </a:t>
            </a:r>
            <a:r>
              <a:rPr lang="fr-FR" dirty="0" err="1" smtClean="0"/>
              <a:t>cardiopulmonary</a:t>
            </a:r>
            <a:r>
              <a:rPr lang="fr-FR" dirty="0" smtClean="0"/>
              <a:t> </a:t>
            </a:r>
            <a:r>
              <a:rPr lang="fr-FR" dirty="0" err="1" smtClean="0"/>
              <a:t>resuscitation</a:t>
            </a:r>
            <a:r>
              <a:rPr lang="fr-FR" dirty="0" smtClean="0"/>
              <a:t> plus an </a:t>
            </a:r>
            <a:r>
              <a:rPr lang="fr-FR" dirty="0" err="1" smtClean="0"/>
              <a:t>impedance</a:t>
            </a:r>
            <a:r>
              <a:rPr lang="fr-FR" dirty="0" smtClean="0"/>
              <a:t> </a:t>
            </a:r>
            <a:r>
              <a:rPr lang="fr-FR" dirty="0" err="1" smtClean="0"/>
              <a:t>threshold</a:t>
            </a:r>
            <a:r>
              <a:rPr lang="fr-FR" dirty="0" smtClean="0"/>
              <a:t> </a:t>
            </a:r>
            <a:r>
              <a:rPr lang="fr-FR" dirty="0" err="1" smtClean="0"/>
              <a:t>device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smtClean="0"/>
              <a:t>A </a:t>
            </a:r>
            <a:r>
              <a:rPr lang="en-US" sz="1200" dirty="0" err="1" smtClean="0"/>
              <a:t>randomised</a:t>
            </a:r>
            <a:r>
              <a:rPr lang="en-US" sz="1200" dirty="0" smtClean="0"/>
              <a:t> control trial of prompt and feedback devices and their impact</a:t>
            </a:r>
            <a:r>
              <a:rPr lang="fr-FR" sz="1200" dirty="0" smtClean="0"/>
              <a:t> </a:t>
            </a:r>
            <a:r>
              <a:rPr lang="en-US" sz="1200" dirty="0" smtClean="0"/>
              <a:t>on quality of chest compressions. A simulation study. </a:t>
            </a:r>
          </a:p>
          <a:p>
            <a:r>
              <a:rPr lang="en-US" sz="1200" dirty="0" smtClean="0"/>
              <a:t>The use of pressure sensor feedback device improved chest compression depth and rate, but did not improve incomplete release. Pressure sensor feedback device was found to be the most unpopular device in our participant sample. </a:t>
            </a:r>
          </a:p>
          <a:p>
            <a:r>
              <a:rPr lang="en-US" sz="1200" dirty="0" smtClean="0"/>
              <a:t>The use of metronome led to improved compression rate compliance without sacrificing adequate depth. Accelerometer feedback device led to  a reduction in chest compression depth. </a:t>
            </a:r>
          </a:p>
          <a:p>
            <a:r>
              <a:rPr lang="en-US" sz="1200" dirty="0" smtClean="0"/>
              <a:t>Whilst real time prompt and feedback devices may be able to give objective assessment of our CPR performance, they will not replace high quality effective training and timely refresher updates. </a:t>
            </a:r>
          </a:p>
          <a:p>
            <a:r>
              <a:rPr lang="en-US" sz="1200" dirty="0" smtClean="0"/>
              <a:t>The impact of different feedback devices on CPR performance in the clinical setting is yet to be elucidated.</a:t>
            </a:r>
            <a:endParaRPr lang="fr-FR" sz="1200" dirty="0" smtClean="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A.  whereas in Europe approximately 400 000 people suffer an out-of-hospital sudden cardiac arrest every year, with a survival rate of less than 10%;</a:t>
            </a:r>
          </a:p>
          <a:p>
            <a:r>
              <a:rPr lang="en-US" dirty="0" smtClean="0"/>
              <a:t>B.  whereas the survival of many apparently healthy victims depends on cardiopulmonary resuscitation (CPR) administered by bystanders and early defibrillation, and whereas an intervention within 3-4 minutes may increase the chance of survival to more than 50%; </a:t>
            </a:r>
          </a:p>
          <a:p>
            <a:r>
              <a:rPr lang="en-US" dirty="0" smtClean="0"/>
              <a:t>C.  whereas in Europe, automated external defibrillator (AED) </a:t>
            </a:r>
            <a:r>
              <a:rPr lang="en-US" dirty="0" err="1" smtClean="0"/>
              <a:t>programmes</a:t>
            </a:r>
            <a:r>
              <a:rPr lang="en-US" dirty="0" smtClean="0"/>
              <a:t> are only partially implemented;</a:t>
            </a:r>
          </a:p>
          <a:p>
            <a:r>
              <a:rPr lang="en-US" dirty="0" smtClean="0"/>
              <a:t>Pupils starting at age 10 are able to learn cardiopulmonary resuscitation with one annual training course only. After a 60-min CPR-training update, teachers are able to provide courses successfully. Early training reduces anxieties about making mistakes and markedly increases participants' willingness to help. Courses almost doubled the confidence of pupils that what they had learned would enable them to save lives.</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28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 </a:t>
            </a:r>
            <a:r>
              <a:rPr lang="en-US" sz="1200" dirty="0" err="1" smtClean="0"/>
              <a:t>Apprendre</a:t>
            </a:r>
            <a:r>
              <a:rPr lang="en-US" sz="1200" dirty="0" smtClean="0"/>
              <a:t> à </a:t>
            </a:r>
            <a:r>
              <a:rPr lang="en-US" sz="1200" dirty="0" err="1" smtClean="0"/>
              <a:t>travailler</a:t>
            </a:r>
            <a:r>
              <a:rPr lang="en-US" sz="1200" dirty="0" smtClean="0"/>
              <a:t> en </a:t>
            </a:r>
            <a:r>
              <a:rPr lang="en-US" sz="1200" dirty="0" err="1" smtClean="0"/>
              <a:t>équipe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 – </a:t>
            </a:r>
            <a:r>
              <a:rPr lang="en-US" sz="1200" dirty="0" err="1" smtClean="0"/>
              <a:t>Exemple</a:t>
            </a:r>
            <a:r>
              <a:rPr lang="en-US" sz="1200" dirty="0" smtClean="0"/>
              <a:t> </a:t>
            </a:r>
            <a:r>
              <a:rPr lang="en-US" sz="1200" dirty="0" err="1" smtClean="0"/>
              <a:t>d’impact</a:t>
            </a:r>
            <a:r>
              <a:rPr lang="en-US" sz="1200" dirty="0" smtClean="0"/>
              <a:t> d’un </a:t>
            </a:r>
            <a:r>
              <a:rPr lang="en-US" sz="1200" dirty="0" err="1" smtClean="0"/>
              <a:t>entraînement</a:t>
            </a:r>
            <a:r>
              <a:rPr lang="en-US" sz="1200" baseline="0" dirty="0" smtClean="0"/>
              <a:t> </a:t>
            </a:r>
            <a:r>
              <a:rPr lang="en-US" sz="1200" baseline="0" dirty="0" err="1" smtClean="0"/>
              <a:t>régulier</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Effects of a mandatory basic life support training </a:t>
            </a:r>
            <a:r>
              <a:rPr lang="en-US" sz="1200" dirty="0" err="1" smtClean="0"/>
              <a:t>programme</a:t>
            </a:r>
            <a:r>
              <a:rPr lang="en-US" sz="1200" dirty="0" smtClean="0"/>
              <a:t> on the no-flow fraction during in-hospital cardiac resuscitation: An observational study.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Aim of the study: Many hospitals have basic life support (BLS) training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but the effects on the quality of chest compressions are unclear. This study aimed to evaluate the no-flow fraction (NFF) during BLS provided by standard care nursing teams over a five-year observation period during which annual participation in the BLS training was mandatory. Methods: All healthcare professionals working at Dresden University Hospital were instructed in BLS and automated external defibrillator (AED) use according to the current European Resuscitation Council guidelines on an annual basis. After each cardiac arrest occurring on a standard care ward, AED data were analyzed. </a:t>
            </a:r>
            <a:r>
              <a:rPr lang="en-US" sz="1200" b="1" i="0" u="none" strike="noStrike" kern="1200" baseline="0" dirty="0" smtClean="0">
                <a:solidFill>
                  <a:schemeClr val="tx1"/>
                </a:solidFill>
                <a:latin typeface="+mn-lt"/>
                <a:ea typeface="+mn-ea"/>
                <a:cs typeface="+mn-cs"/>
              </a:rPr>
              <a:t>The time without chest compressions during the period without spontaneous circulation (i.e., the no-flow fraction) was calculated using thoracic impedance data</a:t>
            </a:r>
            <a:r>
              <a:rPr lang="en-US" sz="1200" b="0" i="0" u="none" strike="noStrike" kern="1200" baseline="0" dirty="0" smtClean="0">
                <a:solidFill>
                  <a:schemeClr val="tx1"/>
                </a:solidFill>
                <a:latin typeface="+mn-lt"/>
                <a:ea typeface="+mn-ea"/>
                <a:cs typeface="+mn-cs"/>
              </a:rPr>
              <a:t>. Results: For each year of the study period (2008–2012), a total of 1454, 1466, 1487, 1432, and 1388 health care professionals, respectively, participated in the training. </a:t>
            </a:r>
            <a:r>
              <a:rPr lang="en-US" sz="1200" b="1" i="0" u="none" strike="noStrike" kern="1200" baseline="0" dirty="0" smtClean="0">
                <a:solidFill>
                  <a:schemeClr val="tx1"/>
                </a:solidFill>
                <a:latin typeface="+mn-lt"/>
                <a:ea typeface="+mn-ea"/>
                <a:cs typeface="+mn-cs"/>
              </a:rPr>
              <a:t>The median no-flow fraction decreased sig-</a:t>
            </a:r>
            <a:r>
              <a:rPr lang="en-US" sz="1200" b="1" i="0" u="none" strike="noStrike" kern="1200" baseline="0" dirty="0" err="1" smtClean="0">
                <a:solidFill>
                  <a:schemeClr val="tx1"/>
                </a:solidFill>
                <a:latin typeface="+mn-lt"/>
                <a:ea typeface="+mn-ea"/>
                <a:cs typeface="+mn-cs"/>
              </a:rPr>
              <a:t>nificantly</a:t>
            </a:r>
            <a:r>
              <a:rPr lang="en-US" sz="1200" b="1" i="0" u="none" strike="noStrike" kern="1200" baseline="0" dirty="0" smtClean="0">
                <a:solidFill>
                  <a:schemeClr val="tx1"/>
                </a:solidFill>
                <a:latin typeface="+mn-lt"/>
                <a:ea typeface="+mn-ea"/>
                <a:cs typeface="+mn-cs"/>
              </a:rPr>
              <a:t> from 0.55 [0.42; 0.57] (median [25‰; 75‰]) in 2008 to 0.3 [0.28; 0.35] in 2012. Following revision of the BLS curriculum after publication of the 2010 guidelines, cardiac arrest was associated with a higher proportion of patients achieving ROSC (72% vs. 48%, P = 0.025) but not a higher survival rate to hospital discharge (35% vs. 19%, P = 0.073). </a:t>
            </a:r>
            <a:r>
              <a:rPr lang="en-US" sz="1200" b="0" i="0" u="none" strike="noStrike" kern="1200" baseline="0" dirty="0" smtClean="0">
                <a:solidFill>
                  <a:schemeClr val="tx1"/>
                </a:solidFill>
                <a:latin typeface="+mn-lt"/>
                <a:ea typeface="+mn-ea"/>
                <a:cs typeface="+mn-cs"/>
              </a:rPr>
              <a:t>Conclusion: The NFF during in-hospital cardiac resuscitation decreased after establishment of a mandatory annual BLS training for healthcare professionals. Following publication of the 2010 guidelines, more patients achieved ROSC after in-hospital cardiac arrest. © 2014 Elsevier Ireland Ltd. All rights reserved. </a:t>
            </a:r>
            <a:r>
              <a:rPr lang="en-US" sz="1200" b="0" i="0" u="none" strike="noStrike" kern="1200" baseline="0" dirty="0" err="1" smtClean="0">
                <a:solidFill>
                  <a:schemeClr val="tx1"/>
                </a:solidFill>
                <a:latin typeface="+mn-lt"/>
                <a:ea typeface="+mn-ea"/>
                <a:cs typeface="+mn-cs"/>
              </a:rPr>
              <a:t>ResQer</a:t>
            </a:r>
            <a:r>
              <a:rPr lang="en-US" sz="1200" b="0" i="0" u="none" strike="noStrike" kern="1200" baseline="0" dirty="0" smtClean="0">
                <a:solidFill>
                  <a:schemeClr val="tx1"/>
                </a:solidFill>
                <a:latin typeface="+mn-lt"/>
                <a:ea typeface="+mn-ea"/>
                <a:cs typeface="+mn-cs"/>
              </a:rPr>
              <a:t> (Resuscitation – Quality in Education and Research), Department of Anesthesiology and Intensive Care Medicine, University Hospital Carl Gustav </a:t>
            </a:r>
            <a:r>
              <a:rPr lang="en-US" sz="1200" b="0" i="0" u="none" strike="noStrike" kern="1200" baseline="0" dirty="0" err="1" smtClean="0">
                <a:solidFill>
                  <a:schemeClr val="tx1"/>
                </a:solidFill>
                <a:latin typeface="+mn-lt"/>
                <a:ea typeface="+mn-ea"/>
                <a:cs typeface="+mn-cs"/>
              </a:rPr>
              <a:t>Carus</a:t>
            </a:r>
            <a:r>
              <a:rPr lang="en-US" sz="1200" b="0" i="0" u="none" strike="noStrike" kern="1200" baseline="0" dirty="0" smtClean="0">
                <a:solidFill>
                  <a:schemeClr val="tx1"/>
                </a:solidFill>
                <a:latin typeface="+mn-lt"/>
                <a:ea typeface="+mn-ea"/>
                <a:cs typeface="+mn-cs"/>
              </a:rPr>
              <a:t>, TU Dresden, Dresden, Germany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Evaluation of staff’s retention of ACLS and BLS skills.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2 was run for the three BLS testing times using the randomized groupings and pass/fail test results. Percentages of participants passing the tests from each group are shown in </a:t>
            </a:r>
            <a:r>
              <a:rPr lang="fr-FR" sz="1200" b="0" i="0" u="none" strike="noStrike" kern="1200" baseline="0" dirty="0" smtClean="0">
                <a:solidFill>
                  <a:schemeClr val="tx1"/>
                </a:solidFill>
                <a:latin typeface="+mn-lt"/>
                <a:ea typeface="+mn-ea"/>
                <a:cs typeface="+mn-cs"/>
              </a:rPr>
              <a:t>Figure 2.</a:t>
            </a:r>
          </a:p>
          <a:p>
            <a:r>
              <a:rPr lang="en-US" sz="1200" b="0" i="0" u="none" strike="noStrike" kern="1200" baseline="0" dirty="0" smtClean="0">
                <a:solidFill>
                  <a:schemeClr val="tx1"/>
                </a:solidFill>
                <a:latin typeface="+mn-lt"/>
                <a:ea typeface="+mn-ea"/>
                <a:cs typeface="+mn-cs"/>
              </a:rPr>
              <a:t>Fewer than 30% of participants passed the initial BLS performance test; while 91% of participants passed the post-training</a:t>
            </a:r>
          </a:p>
          <a:p>
            <a:r>
              <a:rPr lang="en-US" sz="1200" b="0" i="0" u="none" strike="noStrike" kern="1200" baseline="0" dirty="0" smtClean="0">
                <a:solidFill>
                  <a:schemeClr val="tx1"/>
                </a:solidFill>
                <a:latin typeface="+mn-lt"/>
                <a:ea typeface="+mn-ea"/>
                <a:cs typeface="+mn-cs"/>
              </a:rPr>
              <a:t>tests. Final tests showed test scores decreased based on the length of time since the last training.</a:t>
            </a:r>
          </a:p>
          <a:p>
            <a:r>
              <a:rPr lang="en-US" sz="1200" b="0" i="0" u="none" strike="noStrike" kern="1200" baseline="0" dirty="0" smtClean="0">
                <a:solidFill>
                  <a:schemeClr val="tx1"/>
                </a:solidFill>
                <a:latin typeface="+mn-lt"/>
                <a:ea typeface="+mn-ea"/>
                <a:cs typeface="+mn-cs"/>
              </a:rPr>
              <a:t>A 2 was run for the three ACLS test times. Final skills test scores (Figure 3) show a decrease in passing after 6 months</a:t>
            </a:r>
          </a:p>
          <a:p>
            <a:r>
              <a:rPr lang="en-US" sz="1200" b="0" i="0" u="none" strike="noStrike" kern="1200" baseline="0" dirty="0" smtClean="0">
                <a:solidFill>
                  <a:schemeClr val="tx1"/>
                </a:solidFill>
                <a:latin typeface="+mn-lt"/>
                <a:ea typeface="+mn-ea"/>
                <a:cs typeface="+mn-cs"/>
              </a:rPr>
              <a:t>(9-month group, 27.3%) to near the pass rate of the initial test (23.5% of all participants). The 12-month group dropped</a:t>
            </a:r>
          </a:p>
          <a:p>
            <a:r>
              <a:rPr lang="en-US" sz="1200" b="0" i="0" u="none" strike="noStrike" kern="1200" baseline="0" dirty="0" smtClean="0">
                <a:solidFill>
                  <a:schemeClr val="tx1"/>
                </a:solidFill>
                <a:latin typeface="+mn-lt"/>
                <a:ea typeface="+mn-ea"/>
                <a:cs typeface="+mn-cs"/>
              </a:rPr>
              <a:t>to a 14% pass rate. A persistent decline in retention of skills would be present if the 9-month group had performed as</a:t>
            </a:r>
          </a:p>
          <a:p>
            <a:r>
              <a:rPr lang="en-US" sz="1200" b="0" i="0" u="none" strike="noStrike" kern="1200" baseline="0" dirty="0" smtClean="0">
                <a:solidFill>
                  <a:schemeClr val="tx1"/>
                </a:solidFill>
                <a:latin typeface="+mn-lt"/>
                <a:ea typeface="+mn-ea"/>
                <a:cs typeface="+mn-cs"/>
              </a:rPr>
              <a:t>expected; but analysis of all groups using the </a:t>
            </a:r>
            <a:r>
              <a:rPr lang="en-US" sz="1200" b="0" i="0" u="none" strike="noStrike" kern="1200" baseline="0" dirty="0" err="1" smtClean="0">
                <a:solidFill>
                  <a:schemeClr val="tx1"/>
                </a:solidFill>
                <a:latin typeface="+mn-lt"/>
                <a:ea typeface="+mn-ea"/>
                <a:cs typeface="+mn-cs"/>
              </a:rPr>
              <a:t>Tukey</a:t>
            </a:r>
            <a:r>
              <a:rPr lang="en-US" sz="1200" b="0" i="0" u="none" strike="noStrike" kern="1200" baseline="0" dirty="0" smtClean="0">
                <a:solidFill>
                  <a:schemeClr val="tx1"/>
                </a:solidFill>
                <a:latin typeface="+mn-lt"/>
                <a:ea typeface="+mn-ea"/>
                <a:cs typeface="+mn-cs"/>
              </a:rPr>
              <a:t> post hoc test showed that the 9-month group was different.</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30</a:t>
            </a:fld>
            <a:endParaRPr lang="fr-FR"/>
          </a:p>
        </p:txBody>
      </p:sp>
    </p:spTree>
    <p:extLst>
      <p:ext uri="{BB962C8B-B14F-4D97-AF65-F5344CB8AC3E}">
        <p14:creationId xmlns="" xmlns:p14="http://schemas.microsoft.com/office/powerpoint/2010/main" val="23070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rPr>
              <a:t>Yang </a:t>
            </a:r>
            <a:r>
              <a:rPr lang="fr-FR" sz="1200" dirty="0" err="1" smtClean="0">
                <a:solidFill>
                  <a:prstClr val="black"/>
                </a:solidFill>
              </a:rPr>
              <a:t>Quality</a:t>
            </a:r>
            <a:r>
              <a:rPr lang="fr-FR" sz="1200" dirty="0" smtClean="0">
                <a:solidFill>
                  <a:prstClr val="black"/>
                </a:solidFill>
              </a:rPr>
              <a:t> of </a:t>
            </a:r>
            <a:r>
              <a:rPr lang="fr-FR" sz="1200" dirty="0" err="1" smtClean="0">
                <a:solidFill>
                  <a:prstClr val="black"/>
                </a:solidFill>
              </a:rPr>
              <a:t>chest</a:t>
            </a:r>
            <a:r>
              <a:rPr lang="fr-FR" sz="1200" dirty="0" smtClean="0">
                <a:solidFill>
                  <a:prstClr val="black"/>
                </a:solidFill>
              </a:rPr>
              <a:t> compressions </a:t>
            </a:r>
            <a:r>
              <a:rPr lang="fr-FR" sz="1200" dirty="0" err="1" smtClean="0">
                <a:solidFill>
                  <a:prstClr val="black"/>
                </a:solidFill>
              </a:rPr>
              <a:t>during</a:t>
            </a:r>
            <a:r>
              <a:rPr lang="fr-FR" sz="1200" dirty="0" smtClean="0">
                <a:solidFill>
                  <a:prstClr val="black"/>
                </a:solidFill>
              </a:rPr>
              <a:t> compression-</a:t>
            </a:r>
            <a:r>
              <a:rPr lang="fr-FR" sz="1200" dirty="0" err="1" smtClean="0">
                <a:solidFill>
                  <a:prstClr val="black"/>
                </a:solidFill>
              </a:rPr>
              <a:t>only</a:t>
            </a:r>
            <a:r>
              <a:rPr lang="fr-FR" sz="1200" dirty="0" smtClean="0">
                <a:solidFill>
                  <a:prstClr val="black"/>
                </a:solidFill>
              </a:rPr>
              <a:t> CPR : a comparative </a:t>
            </a:r>
            <a:r>
              <a:rPr lang="fr-FR" sz="1200" dirty="0" err="1" smtClean="0">
                <a:solidFill>
                  <a:prstClr val="black"/>
                </a:solidFill>
              </a:rPr>
              <a:t>analysis</a:t>
            </a:r>
            <a:r>
              <a:rPr lang="fr-FR" sz="1200" dirty="0" smtClean="0">
                <a:solidFill>
                  <a:prstClr val="black"/>
                </a:solidFill>
              </a:rPr>
              <a:t> </a:t>
            </a:r>
            <a:r>
              <a:rPr lang="fr-FR" sz="1200" dirty="0" err="1" smtClean="0">
                <a:solidFill>
                  <a:prstClr val="black"/>
                </a:solidFill>
              </a:rPr>
              <a:t>following</a:t>
            </a:r>
            <a:r>
              <a:rPr lang="fr-FR" sz="1200" dirty="0" smtClean="0">
                <a:solidFill>
                  <a:prstClr val="black"/>
                </a:solidFill>
              </a:rPr>
              <a:t> the 2005 and 2010 American </a:t>
            </a:r>
            <a:r>
              <a:rPr lang="fr-FR" sz="1200" dirty="0" err="1" smtClean="0">
                <a:solidFill>
                  <a:prstClr val="black"/>
                </a:solidFill>
              </a:rPr>
              <a:t>Heart</a:t>
            </a:r>
            <a:r>
              <a:rPr lang="fr-FR" sz="1200" dirty="0" smtClean="0">
                <a:solidFill>
                  <a:prstClr val="black"/>
                </a:solidFill>
              </a:rPr>
              <a:t> Association guidelines.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33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2’30</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(2005: 38  mm;  2010: 51  mm). However, at our institution, we were targeting our training programs to exceed 51 mm for children &gt;1 year during all calendar years  of this investigation, we established that actual CC can be overestimated by as much as 13 mm when CPR recording defibrillators are used on soft ICU</a:t>
            </a:r>
            <a:r>
              <a:rPr lang="en-US" sz="1200" baseline="0" dirty="0" smtClean="0"/>
              <a:t> </a:t>
            </a:r>
            <a:r>
              <a:rPr lang="en-US" sz="1200" dirty="0" smtClean="0"/>
              <a:t>mattresses.</a:t>
            </a: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 2010 American </a:t>
            </a:r>
            <a:r>
              <a:rPr lang="fr-FR" sz="1200" dirty="0" err="1" smtClean="0"/>
              <a:t>Heart</a:t>
            </a:r>
            <a:r>
              <a:rPr lang="fr-FR" sz="1200" dirty="0" smtClean="0"/>
              <a:t> Association </a:t>
            </a:r>
            <a:r>
              <a:rPr lang="fr-FR" sz="1200" dirty="0" err="1" smtClean="0"/>
              <a:t>recommended</a:t>
            </a:r>
            <a:r>
              <a:rPr lang="fr-FR" sz="1200" dirty="0" smtClean="0"/>
              <a:t> compression </a:t>
            </a:r>
            <a:r>
              <a:rPr lang="fr-FR" sz="1200" dirty="0" err="1" smtClean="0"/>
              <a:t>depths</a:t>
            </a:r>
            <a:r>
              <a:rPr lang="fr-FR" sz="1200" dirty="0" smtClean="0"/>
              <a:t> </a:t>
            </a:r>
            <a:r>
              <a:rPr lang="fr-FR" sz="1200" dirty="0" err="1" smtClean="0"/>
              <a:t>during</a:t>
            </a:r>
            <a:r>
              <a:rPr lang="fr-FR" sz="1200" dirty="0" smtClean="0"/>
              <a:t> </a:t>
            </a:r>
            <a:r>
              <a:rPr lang="fr-FR" sz="1200" dirty="0" err="1" smtClean="0"/>
              <a:t>pediatric</a:t>
            </a:r>
            <a:r>
              <a:rPr lang="fr-FR" sz="1200" dirty="0" smtClean="0"/>
              <a:t> in-</a:t>
            </a:r>
            <a:r>
              <a:rPr lang="fr-FR" sz="1200" dirty="0" err="1" smtClean="0"/>
              <a:t>hospital</a:t>
            </a:r>
            <a:r>
              <a:rPr lang="fr-FR" sz="1200" dirty="0" smtClean="0"/>
              <a:t> </a:t>
            </a:r>
            <a:r>
              <a:rPr lang="fr-FR" sz="1200" dirty="0" err="1" smtClean="0"/>
              <a:t>resuscitations</a:t>
            </a:r>
            <a:r>
              <a:rPr lang="fr-FR" sz="1200" dirty="0" smtClean="0"/>
              <a:t> are </a:t>
            </a:r>
            <a:r>
              <a:rPr lang="fr-FR" sz="1200" dirty="0" err="1" smtClean="0"/>
              <a:t>associated</a:t>
            </a:r>
            <a:r>
              <a:rPr lang="fr-FR" sz="1200" dirty="0" smtClean="0"/>
              <a:t> </a:t>
            </a:r>
            <a:r>
              <a:rPr lang="fr-FR" sz="1200" dirty="0" err="1" smtClean="0"/>
              <a:t>with</a:t>
            </a:r>
            <a:r>
              <a:rPr lang="fr-FR" sz="1200" dirty="0" smtClean="0"/>
              <a:t> </a:t>
            </a:r>
            <a:r>
              <a:rPr lang="fr-FR" sz="1200" dirty="0" err="1" smtClean="0"/>
              <a:t>survival</a:t>
            </a:r>
            <a:r>
              <a:rPr lang="fr-FR" sz="1200" dirty="0" smtClean="0"/>
              <a:t>.</a:t>
            </a:r>
            <a:endParaRPr lang="fr-FR" sz="12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latin typeface="Arial" pitchFamily="34" charset="0"/>
                <a:cs typeface="Arial" pitchFamily="34" charset="0"/>
              </a:rPr>
              <a:t>Multivariable</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logistic</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regression</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controlling</a:t>
            </a:r>
            <a:r>
              <a:rPr lang="fr-FR" sz="1200" dirty="0" smtClean="0">
                <a:latin typeface="Arial" pitchFamily="34" charset="0"/>
                <a:cs typeface="Arial" pitchFamily="34" charset="0"/>
              </a:rPr>
              <a:t> for </a:t>
            </a:r>
            <a:r>
              <a:rPr lang="fr-FR" sz="1200" dirty="0" err="1" smtClean="0">
                <a:latin typeface="Arial" pitchFamily="34" charset="0"/>
                <a:cs typeface="Arial" pitchFamily="34" charset="0"/>
              </a:rPr>
              <a:t>potential</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confounders</a:t>
            </a:r>
            <a:r>
              <a:rPr lang="fr-FR" sz="1200" dirty="0" smtClean="0">
                <a:latin typeface="Arial" pitchFamily="34" charset="0"/>
                <a:cs typeface="Arial" pitchFamily="34" charset="0"/>
              </a:rPr>
              <a:t>. ROSC </a:t>
            </a:r>
            <a:r>
              <a:rPr lang="fr-FR" sz="1200" dirty="0" err="1" smtClean="0">
                <a:latin typeface="Arial" pitchFamily="34" charset="0"/>
                <a:cs typeface="Arial" pitchFamily="34" charset="0"/>
              </a:rPr>
              <a:t>refers</a:t>
            </a:r>
            <a:r>
              <a:rPr lang="fr-FR" sz="1200" dirty="0" smtClean="0">
                <a:latin typeface="Arial" pitchFamily="34" charset="0"/>
                <a:cs typeface="Arial" pitchFamily="34" charset="0"/>
              </a:rPr>
              <a:t> to return of </a:t>
            </a:r>
            <a:r>
              <a:rPr lang="fr-FR" sz="1200" dirty="0" err="1" smtClean="0">
                <a:latin typeface="Arial" pitchFamily="34" charset="0"/>
                <a:cs typeface="Arial" pitchFamily="34" charset="0"/>
              </a:rPr>
              <a:t>spontaneous</a:t>
            </a:r>
            <a:r>
              <a:rPr lang="fr-FR" sz="1200" dirty="0" smtClean="0">
                <a:latin typeface="Arial" pitchFamily="34" charset="0"/>
                <a:cs typeface="Arial" pitchFamily="34" charset="0"/>
              </a:rPr>
              <a:t> circulation ≥20 min. </a:t>
            </a:r>
            <a:r>
              <a:rPr lang="fr-FR" sz="1200" dirty="0" err="1" smtClean="0">
                <a:latin typeface="Arial" pitchFamily="34" charset="0"/>
                <a:cs typeface="Arial" pitchFamily="34" charset="0"/>
              </a:rPr>
              <a:t>Discharge</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indicates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survival</a:t>
            </a:r>
            <a:r>
              <a:rPr lang="fr-FR" sz="1200" dirty="0" smtClean="0">
                <a:latin typeface="Arial" pitchFamily="34" charset="0"/>
                <a:cs typeface="Arial" pitchFamily="34" charset="0"/>
              </a:rPr>
              <a:t> to </a:t>
            </a:r>
            <a:r>
              <a:rPr lang="fr-FR" sz="1200" dirty="0" err="1" smtClean="0">
                <a:latin typeface="Arial" pitchFamily="34" charset="0"/>
                <a:cs typeface="Arial" pitchFamily="34" charset="0"/>
              </a:rPr>
              <a:t>hospital</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discharge</a:t>
            </a:r>
            <a:r>
              <a:rPr lang="fr-FR" sz="1200" dirty="0" smtClean="0">
                <a:latin typeface="Arial" pitchFamily="34" charset="0"/>
                <a:cs typeface="Arial" pitchFamily="34" charset="0"/>
              </a:rPr>
              <a:t>. Good neuro </a:t>
            </a:r>
            <a:r>
              <a:rPr lang="fr-FR" sz="1200" dirty="0" err="1" smtClean="0">
                <a:latin typeface="Arial" pitchFamily="34" charset="0"/>
                <a:cs typeface="Arial" pitchFamily="34" charset="0"/>
              </a:rPr>
              <a:t>indicates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survival</a:t>
            </a:r>
            <a:r>
              <a:rPr lang="fr-FR" sz="1200" dirty="0" smtClean="0">
                <a:latin typeface="Arial" pitchFamily="34" charset="0"/>
                <a:cs typeface="Arial" pitchFamily="34" charset="0"/>
              </a:rPr>
              <a:t> to </a:t>
            </a:r>
            <a:r>
              <a:rPr lang="fr-FR" sz="1200" dirty="0" err="1" smtClean="0">
                <a:latin typeface="Arial" pitchFamily="34" charset="0"/>
                <a:cs typeface="Arial" pitchFamily="34" charset="0"/>
              </a:rPr>
              <a:t>discharge</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with</a:t>
            </a:r>
            <a:r>
              <a:rPr lang="fr-FR" sz="1200" dirty="0" smtClean="0">
                <a:latin typeface="Arial" pitchFamily="34" charset="0"/>
                <a:cs typeface="Arial" pitchFamily="34" charset="0"/>
              </a:rPr>
              <a:t> PCPC score of 1–2 at </a:t>
            </a:r>
            <a:r>
              <a:rPr lang="fr-FR" sz="1200" dirty="0" err="1" smtClean="0">
                <a:latin typeface="Arial" pitchFamily="34" charset="0"/>
                <a:cs typeface="Arial" pitchFamily="34" charset="0"/>
              </a:rPr>
              <a:t>discharge</a:t>
            </a:r>
            <a:r>
              <a:rPr lang="fr-FR" sz="1200" dirty="0" smtClean="0">
                <a:latin typeface="Arial" pitchFamily="34" charset="0"/>
                <a:cs typeface="Arial" pitchFamily="34" charset="0"/>
              </a:rPr>
              <a:t> or no change </a:t>
            </a:r>
            <a:r>
              <a:rPr lang="fr-FR" sz="1200" dirty="0" err="1" smtClean="0">
                <a:latin typeface="Arial" pitchFamily="34" charset="0"/>
                <a:cs typeface="Arial" pitchFamily="34" charset="0"/>
              </a:rPr>
              <a:t>compared</a:t>
            </a:r>
            <a:r>
              <a:rPr lang="fr-FR" sz="1200" dirty="0" smtClean="0">
                <a:latin typeface="Arial" pitchFamily="34" charset="0"/>
                <a:cs typeface="Arial" pitchFamily="34" charset="0"/>
              </a:rPr>
              <a:t> to admission PCPC </a:t>
            </a:r>
            <a:r>
              <a:rPr lang="fr-FR" sz="1200" dirty="0" err="1" smtClean="0">
                <a:latin typeface="Arial" pitchFamily="34" charset="0"/>
                <a:cs typeface="Arial" pitchFamily="34" charset="0"/>
              </a:rPr>
              <a:t>status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aOR</a:t>
            </a:r>
            <a:r>
              <a:rPr lang="fr-FR" sz="1200" dirty="0" smtClean="0">
                <a:latin typeface="Arial" pitchFamily="34" charset="0"/>
                <a:cs typeface="Arial" pitchFamily="34" charset="0"/>
              </a:rPr>
              <a:t> 4.21, CI95 : 1.34–13.2, p = 0.014 </a:t>
            </a:r>
            <a:r>
              <a:rPr lang="fr-FR" sz="1200" dirty="0" err="1" smtClean="0">
                <a:latin typeface="Arial" pitchFamily="34" charset="0"/>
                <a:cs typeface="Arial" pitchFamily="34" charset="0"/>
              </a:rPr>
              <a:t>after</a:t>
            </a:r>
            <a:r>
              <a:rPr lang="fr-FR" sz="1200" dirty="0" smtClean="0">
                <a:latin typeface="Arial" pitchFamily="34" charset="0"/>
                <a:cs typeface="Arial" pitchFamily="34" charset="0"/>
              </a:rPr>
              <a:t> all CPR </a:t>
            </a:r>
            <a:r>
              <a:rPr lang="fr-FR" sz="1200" dirty="0" err="1" smtClean="0">
                <a:latin typeface="Arial" pitchFamily="34" charset="0"/>
                <a:cs typeface="Arial" pitchFamily="34" charset="0"/>
              </a:rPr>
              <a:t>events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Indicates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aOR</a:t>
            </a:r>
            <a:r>
              <a:rPr lang="fr-FR" sz="1200" dirty="0" smtClean="0">
                <a:latin typeface="Arial" pitchFamily="34" charset="0"/>
                <a:cs typeface="Arial" pitchFamily="34" charset="0"/>
              </a:rPr>
              <a:t> 10.3, CI95 : 2.75–38.8, p &lt; 0.001 </a:t>
            </a:r>
            <a:r>
              <a:rPr lang="fr-FR" sz="1200" dirty="0" err="1" smtClean="0">
                <a:latin typeface="Arial" pitchFamily="34" charset="0"/>
                <a:cs typeface="Arial" pitchFamily="34" charset="0"/>
              </a:rPr>
              <a:t>after</a:t>
            </a:r>
            <a:r>
              <a:rPr lang="fr-FR" sz="1200" dirty="0" smtClean="0">
                <a:latin typeface="Arial" pitchFamily="34" charset="0"/>
                <a:cs typeface="Arial" pitchFamily="34" charset="0"/>
              </a:rPr>
              <a:t> all CPR </a:t>
            </a:r>
            <a:r>
              <a:rPr lang="fr-FR" sz="1200" dirty="0" err="1" smtClean="0">
                <a:latin typeface="Arial" pitchFamily="34" charset="0"/>
                <a:cs typeface="Arial" pitchFamily="34" charset="0"/>
              </a:rPr>
              <a:t>events</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Univariate</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analysis</a:t>
            </a:r>
            <a:r>
              <a:rPr lang="fr-FR" sz="1200" dirty="0" smtClean="0">
                <a:latin typeface="Arial" pitchFamily="34" charset="0"/>
                <a:cs typeface="Arial" pitchFamily="34" charset="0"/>
              </a:rPr>
              <a:t> for‡ </a:t>
            </a:r>
            <a:r>
              <a:rPr lang="fr-FR" sz="1200" dirty="0" err="1" smtClean="0">
                <a:latin typeface="Arial" pitchFamily="34" charset="0"/>
                <a:cs typeface="Arial" pitchFamily="34" charset="0"/>
              </a:rPr>
              <a:t>survival</a:t>
            </a:r>
            <a:r>
              <a:rPr lang="fr-FR" sz="1200" dirty="0" smtClean="0">
                <a:latin typeface="Arial" pitchFamily="34" charset="0"/>
                <a:cs typeface="Arial" pitchFamily="34" charset="0"/>
              </a:rPr>
              <a:t> to </a:t>
            </a:r>
            <a:r>
              <a:rPr lang="fr-FR" sz="1200" dirty="0" err="1" smtClean="0">
                <a:latin typeface="Arial" pitchFamily="34" charset="0"/>
                <a:cs typeface="Arial" pitchFamily="34" charset="0"/>
              </a:rPr>
              <a:t>discharge</a:t>
            </a:r>
            <a:r>
              <a:rPr lang="fr-FR" sz="1200" dirty="0" smtClean="0">
                <a:latin typeface="Arial" pitchFamily="34" charset="0"/>
                <a:cs typeface="Arial" pitchFamily="34" charset="0"/>
              </a:rPr>
              <a:t> (23% vs. 7%, p = 0.11) and§ good </a:t>
            </a:r>
            <a:r>
              <a:rPr lang="fr-FR" sz="1200" dirty="0" err="1" smtClean="0">
                <a:latin typeface="Arial" pitchFamily="34" charset="0"/>
                <a:cs typeface="Arial" pitchFamily="34" charset="0"/>
              </a:rPr>
              <a:t>neurological</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outcome</a:t>
            </a:r>
            <a:r>
              <a:rPr lang="fr-FR" sz="1200" dirty="0" smtClean="0">
                <a:latin typeface="Arial" pitchFamily="34" charset="0"/>
                <a:cs typeface="Arial" pitchFamily="34" charset="0"/>
              </a:rPr>
              <a:t> (18% vs. 5%, p = 0.094) </a:t>
            </a:r>
            <a:r>
              <a:rPr lang="fr-FR" sz="1200" dirty="0" err="1" smtClean="0">
                <a:latin typeface="Arial" pitchFamily="34" charset="0"/>
                <a:cs typeface="Arial" pitchFamily="34" charset="0"/>
              </a:rPr>
              <a:t>after</a:t>
            </a:r>
            <a:r>
              <a:rPr lang="fr-FR" sz="1200" dirty="0" smtClean="0">
                <a:latin typeface="Arial" pitchFamily="34" charset="0"/>
                <a:cs typeface="Arial" pitchFamily="34" charset="0"/>
              </a:rPr>
              <a:t> index </a:t>
            </a:r>
            <a:r>
              <a:rPr lang="fr-FR" sz="1200" dirty="0" err="1" smtClean="0">
                <a:latin typeface="Arial" pitchFamily="34" charset="0"/>
                <a:cs typeface="Arial" pitchFamily="34" charset="0"/>
              </a:rPr>
              <a:t>events</a:t>
            </a:r>
            <a:r>
              <a:rPr lang="fr-FR" sz="1200" dirty="0" smtClean="0">
                <a:latin typeface="Arial"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H. </a:t>
            </a:r>
            <a:r>
              <a:rPr lang="fr-FR" sz="1200" dirty="0" err="1" smtClean="0"/>
              <a:t>Hellovuo</a:t>
            </a:r>
            <a:r>
              <a:rPr lang="fr-FR" sz="1200" dirty="0" smtClean="0"/>
              <a:t>. </a:t>
            </a:r>
            <a:r>
              <a:rPr lang="fr-FR" sz="1200" dirty="0" err="1" smtClean="0"/>
              <a:t>Deeper</a:t>
            </a:r>
            <a:r>
              <a:rPr lang="fr-FR" sz="1200" dirty="0" smtClean="0"/>
              <a:t> </a:t>
            </a:r>
            <a:r>
              <a:rPr lang="fr-FR" sz="1200" dirty="0" err="1" smtClean="0"/>
              <a:t>chest</a:t>
            </a:r>
            <a:r>
              <a:rPr lang="fr-FR" sz="1200" dirty="0" smtClean="0"/>
              <a:t> compression More complications for </a:t>
            </a:r>
            <a:r>
              <a:rPr lang="fr-FR" sz="1200" dirty="0" err="1" smtClean="0"/>
              <a:t>cardiac</a:t>
            </a:r>
            <a:r>
              <a:rPr lang="fr-FR" sz="1200" dirty="0" smtClean="0"/>
              <a:t> </a:t>
            </a:r>
            <a:r>
              <a:rPr lang="fr-FR" sz="1200" dirty="0" err="1" smtClean="0"/>
              <a:t>arrest</a:t>
            </a:r>
            <a:r>
              <a:rPr lang="fr-FR" sz="1200" dirty="0" smtClean="0"/>
              <a:t> patients ? </a:t>
            </a:r>
            <a:r>
              <a:rPr lang="fr-FR" sz="1200" dirty="0" err="1" smtClean="0"/>
              <a:t>Resuscitation</a:t>
            </a:r>
            <a:r>
              <a:rPr lang="fr-FR" sz="1200" dirty="0" smtClean="0"/>
              <a: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6</a:t>
            </a:fld>
            <a:endParaRPr lang="fr-FR"/>
          </a:p>
        </p:txBody>
      </p:sp>
    </p:spTree>
    <p:extLst>
      <p:ext uri="{BB962C8B-B14F-4D97-AF65-F5344CB8AC3E}">
        <p14:creationId xmlns="" xmlns:p14="http://schemas.microsoft.com/office/powerpoint/2010/main" val="53793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err="1" smtClean="0"/>
              <a:t>Yannopoulos</a:t>
            </a:r>
            <a:endParaRPr lang="fr-FR" sz="1200" dirty="0" smtClean="0"/>
          </a:p>
          <a:p>
            <a:r>
              <a:rPr lang="fr-FR" sz="1200" dirty="0" smtClean="0"/>
              <a:t>Modèle animal (N=9) avec un ratio 15/2 : </a:t>
            </a:r>
          </a:p>
          <a:p>
            <a:r>
              <a:rPr lang="fr-FR" sz="1200" dirty="0" smtClean="0"/>
              <a:t>1. Compression = 5 cm    Décompression = 5 cm à 100/min </a:t>
            </a:r>
            <a:r>
              <a:rPr lang="fr-FR" sz="1200" dirty="0" err="1" smtClean="0"/>
              <a:t>pdt</a:t>
            </a:r>
            <a:r>
              <a:rPr lang="fr-FR" sz="1200" dirty="0" smtClean="0"/>
              <a:t> 3 min</a:t>
            </a:r>
          </a:p>
          <a:p>
            <a:r>
              <a:rPr lang="fr-FR" sz="1200" dirty="0" smtClean="0"/>
              <a:t>2. Compression = 5 cm    Décompression = 4 cm à 100/min </a:t>
            </a:r>
            <a:r>
              <a:rPr lang="fr-FR" sz="1200" dirty="0" err="1" smtClean="0"/>
              <a:t>pdt</a:t>
            </a:r>
            <a:r>
              <a:rPr lang="fr-FR" sz="1200" dirty="0" smtClean="0"/>
              <a:t> 1 min</a:t>
            </a:r>
          </a:p>
          <a:p>
            <a:r>
              <a:rPr lang="fr-FR" sz="1200" dirty="0" smtClean="0"/>
              <a:t>3. Compression = 5 cm    Décompression = 5 cm à 100/min </a:t>
            </a:r>
            <a:r>
              <a:rPr lang="fr-FR" sz="1200" dirty="0" err="1" smtClean="0"/>
              <a:t>pdt</a:t>
            </a:r>
            <a:r>
              <a:rPr lang="fr-FR" sz="1200" dirty="0" smtClean="0"/>
              <a:t> 3 min</a:t>
            </a:r>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IDRIS RelationshipBetweenChestCompressionRatesandOutcomesFromCardiacArrest 2012</a:t>
            </a:r>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Jim </a:t>
            </a:r>
            <a:r>
              <a:rPr lang="fr-FR" sz="1200" dirty="0" err="1" smtClean="0"/>
              <a:t>Christenson</a:t>
            </a:r>
            <a:r>
              <a:rPr lang="fr-FR" sz="1200" dirty="0" smtClean="0"/>
              <a:t> and al.</a:t>
            </a:r>
            <a:r>
              <a:rPr lang="en-US" sz="1200" dirty="0" smtClean="0"/>
              <a:t> Chest Compression Fraction Determines Survival in Patients With Out-of-Hospital Ventricular Fibrillation. Circulation 2009;120:1241-1247</a:t>
            </a:r>
            <a:endParaRPr lang="fr-FR" sz="1200" dirty="0" smtClean="0"/>
          </a:p>
          <a:p>
            <a:r>
              <a:rPr lang="fr-FR" dirty="0" smtClean="0"/>
              <a:t>A </a:t>
            </a:r>
            <a:r>
              <a:rPr lang="fr-FR" dirty="0" err="1" smtClean="0"/>
              <a:t>curious</a:t>
            </a:r>
            <a:r>
              <a:rPr lang="fr-FR" dirty="0" smtClean="0"/>
              <a:t> </a:t>
            </a:r>
            <a:r>
              <a:rPr lang="fr-FR" dirty="0" err="1" smtClean="0"/>
              <a:t>finding</a:t>
            </a:r>
            <a:r>
              <a:rPr lang="fr-FR" dirty="0" smtClean="0"/>
              <a:t> in the </a:t>
            </a:r>
            <a:r>
              <a:rPr lang="fr-FR" dirty="0" err="1" smtClean="0"/>
              <a:t>present</a:t>
            </a:r>
            <a:r>
              <a:rPr lang="fr-FR" dirty="0" smtClean="0"/>
              <a:t> </a:t>
            </a:r>
            <a:r>
              <a:rPr lang="fr-FR" dirty="0" err="1" smtClean="0"/>
              <a:t>analysis</a:t>
            </a:r>
            <a:r>
              <a:rPr lang="fr-FR" dirty="0" smtClean="0"/>
              <a:t> </a:t>
            </a:r>
            <a:r>
              <a:rPr lang="fr-FR" dirty="0" err="1" smtClean="0"/>
              <a:t>was</a:t>
            </a:r>
            <a:r>
              <a:rPr lang="fr-FR" dirty="0" smtClean="0"/>
              <a:t> the </a:t>
            </a:r>
            <a:r>
              <a:rPr lang="fr-FR" dirty="0" err="1" smtClean="0"/>
              <a:t>modest</a:t>
            </a:r>
            <a:r>
              <a:rPr lang="fr-FR" dirty="0" smtClean="0"/>
              <a:t> </a:t>
            </a:r>
            <a:r>
              <a:rPr lang="fr-FR" dirty="0" err="1" smtClean="0"/>
              <a:t>reduction</a:t>
            </a:r>
            <a:r>
              <a:rPr lang="fr-FR" dirty="0" smtClean="0"/>
              <a:t> in the point </a:t>
            </a:r>
            <a:r>
              <a:rPr lang="fr-FR" dirty="0" err="1" smtClean="0"/>
              <a:t>estimate</a:t>
            </a:r>
            <a:r>
              <a:rPr lang="fr-FR" dirty="0" smtClean="0"/>
              <a:t> of </a:t>
            </a:r>
            <a:r>
              <a:rPr lang="fr-FR" dirty="0" err="1" smtClean="0"/>
              <a:t>survival</a:t>
            </a:r>
            <a:r>
              <a:rPr lang="fr-FR" dirty="0" smtClean="0"/>
              <a:t> in the </a:t>
            </a:r>
            <a:r>
              <a:rPr lang="fr-FR" dirty="0" err="1" smtClean="0"/>
              <a:t>highest</a:t>
            </a:r>
            <a:r>
              <a:rPr lang="fr-FR" dirty="0" smtClean="0"/>
              <a:t> </a:t>
            </a:r>
            <a:r>
              <a:rPr lang="fr-FR" dirty="0" err="1" smtClean="0"/>
              <a:t>category</a:t>
            </a:r>
            <a:r>
              <a:rPr lang="fr-FR" dirty="0" smtClean="0"/>
              <a:t> of </a:t>
            </a:r>
            <a:r>
              <a:rPr lang="fr-FR" dirty="0" err="1" smtClean="0"/>
              <a:t>chest</a:t>
            </a:r>
            <a:r>
              <a:rPr lang="fr-FR" dirty="0" smtClean="0"/>
              <a:t> compression fraction (81%to100%) </a:t>
            </a:r>
            <a:r>
              <a:rPr lang="fr-FR" dirty="0" err="1" smtClean="0"/>
              <a:t>compared</a:t>
            </a:r>
            <a:r>
              <a:rPr lang="fr-FR" dirty="0" smtClean="0"/>
              <a:t> </a:t>
            </a:r>
            <a:r>
              <a:rPr lang="fr-FR" dirty="0" err="1" smtClean="0"/>
              <a:t>with</a:t>
            </a:r>
            <a:r>
              <a:rPr lang="fr-FR" dirty="0" smtClean="0"/>
              <a:t> the </a:t>
            </a:r>
            <a:r>
              <a:rPr lang="fr-FR" dirty="0" err="1" smtClean="0"/>
              <a:t>next</a:t>
            </a:r>
            <a:r>
              <a:rPr lang="fr-FR" dirty="0" smtClean="0"/>
              <a:t>-</a:t>
            </a:r>
            <a:r>
              <a:rPr lang="fr-FR" dirty="0" err="1" smtClean="0"/>
              <a:t>highest</a:t>
            </a:r>
            <a:r>
              <a:rPr lang="fr-FR" dirty="0" smtClean="0"/>
              <a:t> </a:t>
            </a:r>
            <a:r>
              <a:rPr lang="fr-FR" dirty="0" err="1" smtClean="0"/>
              <a:t>category</a:t>
            </a:r>
            <a:r>
              <a:rPr lang="fr-FR" dirty="0" smtClean="0"/>
              <a:t> (61%to80%). The </a:t>
            </a:r>
            <a:r>
              <a:rPr lang="fr-FR" dirty="0" err="1" smtClean="0"/>
              <a:t>most</a:t>
            </a:r>
            <a:r>
              <a:rPr lang="fr-FR" dirty="0" smtClean="0"/>
              <a:t> </a:t>
            </a:r>
            <a:r>
              <a:rPr lang="fr-FR" dirty="0" err="1" smtClean="0"/>
              <a:t>likely</a:t>
            </a:r>
            <a:r>
              <a:rPr lang="fr-FR" dirty="0" smtClean="0"/>
              <a:t> </a:t>
            </a:r>
            <a:r>
              <a:rPr lang="fr-FR" dirty="0" err="1" smtClean="0"/>
              <a:t>reason</a:t>
            </a:r>
            <a:r>
              <a:rPr lang="fr-FR" dirty="0" smtClean="0"/>
              <a:t> </a:t>
            </a:r>
            <a:r>
              <a:rPr lang="fr-FR" dirty="0" err="1" smtClean="0"/>
              <a:t>is</a:t>
            </a:r>
            <a:r>
              <a:rPr lang="fr-FR" dirty="0" smtClean="0"/>
              <a:t> due to the </a:t>
            </a:r>
            <a:r>
              <a:rPr lang="fr-FR" dirty="0" err="1" smtClean="0"/>
              <a:t>small</a:t>
            </a:r>
            <a:r>
              <a:rPr lang="fr-FR" dirty="0" smtClean="0"/>
              <a:t> </a:t>
            </a:r>
            <a:r>
              <a:rPr lang="fr-FR" dirty="0" err="1" smtClean="0"/>
              <a:t>sample</a:t>
            </a:r>
            <a:r>
              <a:rPr lang="fr-FR" dirty="0" smtClean="0"/>
              <a:t> size and </a:t>
            </a:r>
            <a:r>
              <a:rPr lang="fr-FR" dirty="0" err="1" smtClean="0"/>
              <a:t>wide</a:t>
            </a:r>
            <a:r>
              <a:rPr lang="fr-FR" dirty="0" smtClean="0"/>
              <a:t> confidence </a:t>
            </a:r>
            <a:r>
              <a:rPr lang="fr-FR" dirty="0" err="1" smtClean="0"/>
              <a:t>limits</a:t>
            </a:r>
            <a:r>
              <a:rPr lang="fr-FR" dirty="0" smtClean="0"/>
              <a:t>. </a:t>
            </a:r>
            <a:r>
              <a:rPr lang="fr-FR" dirty="0" err="1" smtClean="0"/>
              <a:t>Other</a:t>
            </a:r>
            <a:r>
              <a:rPr lang="fr-FR" dirty="0" smtClean="0"/>
              <a:t> possible </a:t>
            </a:r>
            <a:r>
              <a:rPr lang="fr-FR" dirty="0" err="1" smtClean="0"/>
              <a:t>reasons</a:t>
            </a:r>
            <a:r>
              <a:rPr lang="fr-FR" dirty="0" smtClean="0"/>
              <a:t> </a:t>
            </a:r>
            <a:r>
              <a:rPr lang="fr-FR" dirty="0" err="1" smtClean="0"/>
              <a:t>include</a:t>
            </a:r>
            <a:r>
              <a:rPr lang="fr-FR" dirty="0" smtClean="0"/>
              <a:t> a </a:t>
            </a:r>
            <a:r>
              <a:rPr lang="fr-FR" dirty="0" err="1" smtClean="0"/>
              <a:t>true</a:t>
            </a:r>
            <a:r>
              <a:rPr lang="fr-FR" dirty="0" smtClean="0"/>
              <a:t> plateau </a:t>
            </a:r>
            <a:r>
              <a:rPr lang="fr-FR" dirty="0" err="1" smtClean="0"/>
              <a:t>effect</a:t>
            </a:r>
            <a:r>
              <a:rPr lang="fr-FR" dirty="0" smtClean="0"/>
              <a:t> of </a:t>
            </a:r>
            <a:r>
              <a:rPr lang="fr-FR" dirty="0" err="1" smtClean="0"/>
              <a:t>chest</a:t>
            </a:r>
            <a:r>
              <a:rPr lang="fr-FR" dirty="0" smtClean="0"/>
              <a:t> compression fraction </a:t>
            </a:r>
            <a:r>
              <a:rPr lang="fr-FR" dirty="0" err="1" smtClean="0"/>
              <a:t>above</a:t>
            </a:r>
            <a:r>
              <a:rPr lang="fr-FR" dirty="0" smtClean="0"/>
              <a:t> 80% association of </a:t>
            </a:r>
            <a:r>
              <a:rPr lang="fr-FR" dirty="0" err="1" smtClean="0"/>
              <a:t>better</a:t>
            </a:r>
            <a:r>
              <a:rPr lang="fr-FR" dirty="0" smtClean="0"/>
              <a:t> performance in patients </a:t>
            </a:r>
            <a:r>
              <a:rPr lang="fr-FR" dirty="0" err="1" smtClean="0"/>
              <a:t>who</a:t>
            </a:r>
            <a:r>
              <a:rPr lang="fr-FR" dirty="0" smtClean="0"/>
              <a:t> are </a:t>
            </a:r>
            <a:r>
              <a:rPr lang="fr-FR" dirty="0" err="1" smtClean="0"/>
              <a:t>perceived</a:t>
            </a:r>
            <a:r>
              <a:rPr lang="fr-FR" dirty="0" smtClean="0"/>
              <a:t> as </a:t>
            </a:r>
            <a:r>
              <a:rPr lang="fr-FR" dirty="0" err="1" smtClean="0"/>
              <a:t>unlikely</a:t>
            </a:r>
            <a:r>
              <a:rPr lang="fr-FR" dirty="0" smtClean="0"/>
              <a:t> to survive, or the chance inclusion of patients in </a:t>
            </a:r>
            <a:r>
              <a:rPr lang="fr-FR" dirty="0" err="1" smtClean="0"/>
              <a:t>this</a:t>
            </a:r>
            <a:r>
              <a:rPr lang="fr-FR" dirty="0" smtClean="0"/>
              <a:t> group </a:t>
            </a:r>
            <a:r>
              <a:rPr lang="fr-FR" dirty="0" err="1" smtClean="0"/>
              <a:t>with</a:t>
            </a:r>
            <a:r>
              <a:rPr lang="fr-FR" dirty="0" smtClean="0"/>
              <a:t> variables </a:t>
            </a:r>
            <a:r>
              <a:rPr lang="fr-FR" dirty="0" err="1" smtClean="0"/>
              <a:t>associated</a:t>
            </a:r>
            <a:r>
              <a:rPr lang="fr-FR" dirty="0" smtClean="0"/>
              <a:t> </a:t>
            </a:r>
            <a:r>
              <a:rPr lang="fr-FR" dirty="0" err="1" smtClean="0"/>
              <a:t>with</a:t>
            </a:r>
            <a:r>
              <a:rPr lang="fr-FR" dirty="0" smtClean="0"/>
              <a:t> </a:t>
            </a:r>
            <a:r>
              <a:rPr lang="fr-FR" dirty="0" err="1" smtClean="0"/>
              <a:t>poor</a:t>
            </a:r>
            <a:r>
              <a:rPr lang="fr-FR" dirty="0" smtClean="0"/>
              <a:t> </a:t>
            </a:r>
            <a:r>
              <a:rPr lang="fr-FR" dirty="0" err="1" smtClean="0"/>
              <a:t>survival</a:t>
            </a:r>
            <a:r>
              <a:rPr lang="fr-FR" dirty="0" smtClean="0"/>
              <a:t> </a:t>
            </a:r>
            <a:r>
              <a:rPr lang="fr-FR" dirty="0" err="1" smtClean="0"/>
              <a:t>that</a:t>
            </a:r>
            <a:r>
              <a:rPr lang="fr-FR" dirty="0" smtClean="0"/>
              <a:t> </a:t>
            </a:r>
            <a:r>
              <a:rPr lang="fr-FR" dirty="0" err="1" smtClean="0"/>
              <a:t>were</a:t>
            </a:r>
            <a:r>
              <a:rPr lang="fr-FR" dirty="0" smtClean="0"/>
              <a:t> not </a:t>
            </a:r>
            <a:r>
              <a:rPr lang="fr-FR" dirty="0" err="1" smtClean="0"/>
              <a:t>included</a:t>
            </a:r>
            <a:r>
              <a:rPr lang="fr-FR" dirty="0" smtClean="0"/>
              <a:t> in the </a:t>
            </a:r>
            <a:r>
              <a:rPr lang="fr-FR" dirty="0" err="1" smtClean="0"/>
              <a:t>present</a:t>
            </a:r>
            <a:r>
              <a:rPr lang="fr-FR" dirty="0" smtClean="0"/>
              <a:t> model. </a:t>
            </a:r>
            <a:r>
              <a:rPr lang="fr-FR" dirty="0" err="1" smtClean="0"/>
              <a:t>Some</a:t>
            </a:r>
            <a:r>
              <a:rPr lang="fr-FR" dirty="0" smtClean="0"/>
              <a:t> of the </a:t>
            </a:r>
            <a:r>
              <a:rPr lang="fr-FR" dirty="0" err="1" smtClean="0"/>
              <a:t>characteristics</a:t>
            </a:r>
            <a:r>
              <a:rPr lang="fr-FR" dirty="0" smtClean="0"/>
              <a:t> in </a:t>
            </a:r>
            <a:r>
              <a:rPr lang="fr-FR" dirty="0" err="1" smtClean="0"/>
              <a:t>this</a:t>
            </a:r>
            <a:r>
              <a:rPr lang="fr-FR" dirty="0" smtClean="0"/>
              <a:t> group </a:t>
            </a:r>
            <a:r>
              <a:rPr lang="fr-FR" dirty="0" err="1" smtClean="0"/>
              <a:t>were</a:t>
            </a:r>
            <a:r>
              <a:rPr lang="fr-FR" dirty="0" smtClean="0"/>
              <a:t> </a:t>
            </a:r>
            <a:r>
              <a:rPr lang="fr-FR" dirty="0" err="1" smtClean="0"/>
              <a:t>unusual</a:t>
            </a:r>
            <a:r>
              <a:rPr lang="fr-FR" dirty="0" smtClean="0"/>
              <a:t> </a:t>
            </a:r>
            <a:r>
              <a:rPr lang="fr-FR" dirty="0" err="1" smtClean="0"/>
              <a:t>compared</a:t>
            </a:r>
            <a:r>
              <a:rPr lang="fr-FR" dirty="0" smtClean="0"/>
              <a:t> </a:t>
            </a:r>
            <a:r>
              <a:rPr lang="fr-FR" dirty="0" err="1" smtClean="0"/>
              <a:t>with</a:t>
            </a:r>
            <a:r>
              <a:rPr lang="fr-FR" dirty="0" smtClean="0"/>
              <a:t> </a:t>
            </a:r>
            <a:r>
              <a:rPr lang="fr-FR" dirty="0" err="1" smtClean="0"/>
              <a:t>other</a:t>
            </a:r>
            <a:r>
              <a:rPr lang="fr-FR" dirty="0" smtClean="0"/>
              <a:t> groups, </a:t>
            </a:r>
            <a:r>
              <a:rPr lang="fr-FR" dirty="0" err="1" smtClean="0"/>
              <a:t>including</a:t>
            </a:r>
            <a:r>
              <a:rPr lang="fr-FR" dirty="0" smtClean="0"/>
              <a:t> a </a:t>
            </a:r>
            <a:r>
              <a:rPr lang="fr-FR" dirty="0" err="1" smtClean="0"/>
              <a:t>slightly</a:t>
            </a:r>
            <a:r>
              <a:rPr lang="fr-FR" dirty="0" smtClean="0"/>
              <a:t> </a:t>
            </a:r>
            <a:r>
              <a:rPr lang="fr-FR" dirty="0" err="1" smtClean="0"/>
              <a:t>prolonged</a:t>
            </a:r>
            <a:r>
              <a:rPr lang="fr-FR" dirty="0" smtClean="0"/>
              <a:t> time to first </a:t>
            </a:r>
            <a:r>
              <a:rPr lang="fr-FR" dirty="0" err="1" smtClean="0"/>
              <a:t>shock</a:t>
            </a:r>
            <a:r>
              <a:rPr lang="fr-FR" dirty="0" smtClean="0"/>
              <a:t> ; a </a:t>
            </a:r>
            <a:r>
              <a:rPr lang="fr-FR" dirty="0" err="1" smtClean="0"/>
              <a:t>higher</a:t>
            </a:r>
            <a:r>
              <a:rPr lang="fr-FR" dirty="0" smtClean="0"/>
              <a:t> proportion of cases </a:t>
            </a:r>
            <a:r>
              <a:rPr lang="fr-FR" dirty="0" err="1" smtClean="0"/>
              <a:t>with</a:t>
            </a:r>
            <a:r>
              <a:rPr lang="fr-FR" dirty="0" smtClean="0"/>
              <a:t> </a:t>
            </a:r>
            <a:r>
              <a:rPr lang="fr-FR" dirty="0" err="1" smtClean="0"/>
              <a:t>advanced</a:t>
            </a:r>
            <a:r>
              <a:rPr lang="fr-FR" dirty="0" smtClean="0"/>
              <a:t> life support personnel on the </a:t>
            </a:r>
            <a:r>
              <a:rPr lang="fr-FR" dirty="0" err="1" smtClean="0"/>
              <a:t>scene</a:t>
            </a:r>
            <a:r>
              <a:rPr lang="fr-FR" dirty="0" smtClean="0"/>
              <a:t> first ; a longer </a:t>
            </a:r>
            <a:r>
              <a:rPr lang="fr-FR" dirty="0" err="1" smtClean="0"/>
              <a:t>period</a:t>
            </a:r>
            <a:r>
              <a:rPr lang="fr-FR" dirty="0" smtClean="0"/>
              <a:t> of </a:t>
            </a:r>
            <a:r>
              <a:rPr lang="fr-FR" dirty="0" err="1" smtClean="0"/>
              <a:t>electronic</a:t>
            </a:r>
            <a:r>
              <a:rPr lang="fr-FR" dirty="0" smtClean="0"/>
              <a:t> </a:t>
            </a:r>
            <a:r>
              <a:rPr lang="fr-FR" dirty="0" err="1" smtClean="0"/>
              <a:t>tracing</a:t>
            </a:r>
            <a:r>
              <a:rPr lang="fr-FR" dirty="0" smtClean="0"/>
              <a:t> </a:t>
            </a:r>
            <a:r>
              <a:rPr lang="fr-FR" dirty="0" err="1" smtClean="0"/>
              <a:t>before</a:t>
            </a:r>
            <a:r>
              <a:rPr lang="fr-FR" dirty="0" smtClean="0"/>
              <a:t> </a:t>
            </a:r>
            <a:r>
              <a:rPr lang="fr-FR" dirty="0" err="1" smtClean="0"/>
              <a:t>defibrillation</a:t>
            </a:r>
            <a:r>
              <a:rPr lang="fr-FR" dirty="0" smtClean="0"/>
              <a:t>, </a:t>
            </a:r>
            <a:r>
              <a:rPr lang="fr-FR" dirty="0" err="1" smtClean="0"/>
              <a:t>which</a:t>
            </a:r>
            <a:r>
              <a:rPr lang="fr-FR" dirty="0" smtClean="0"/>
              <a:t> </a:t>
            </a:r>
            <a:r>
              <a:rPr lang="fr-FR" dirty="0" err="1" smtClean="0"/>
              <a:t>may</a:t>
            </a:r>
            <a:r>
              <a:rPr lang="fr-FR" dirty="0" smtClean="0"/>
              <a:t> </a:t>
            </a:r>
            <a:r>
              <a:rPr lang="fr-FR" dirty="0" err="1" smtClean="0"/>
              <a:t>suggest</a:t>
            </a:r>
            <a:r>
              <a:rPr lang="fr-FR" dirty="0" smtClean="0"/>
              <a:t> </a:t>
            </a:r>
            <a:r>
              <a:rPr lang="fr-FR" dirty="0" err="1" smtClean="0"/>
              <a:t>inordinately</a:t>
            </a:r>
            <a:r>
              <a:rPr lang="fr-FR" dirty="0" smtClean="0"/>
              <a:t> long CPR </a:t>
            </a:r>
            <a:r>
              <a:rPr lang="fr-FR" dirty="0" err="1" smtClean="0"/>
              <a:t>before</a:t>
            </a:r>
            <a:r>
              <a:rPr lang="fr-FR" dirty="0" smtClean="0"/>
              <a:t> </a:t>
            </a:r>
            <a:r>
              <a:rPr lang="fr-FR" dirty="0" err="1" smtClean="0"/>
              <a:t>defibrillation</a:t>
            </a:r>
            <a:r>
              <a:rPr lang="fr-FR" dirty="0" smtClean="0"/>
              <a:t> ;and a </a:t>
            </a:r>
            <a:r>
              <a:rPr lang="fr-FR" dirty="0" err="1" smtClean="0"/>
              <a:t>higher</a:t>
            </a:r>
            <a:r>
              <a:rPr lang="fr-FR" dirty="0" smtClean="0"/>
              <a:t> </a:t>
            </a:r>
            <a:r>
              <a:rPr lang="fr-FR" dirty="0" err="1" smtClean="0"/>
              <a:t>probability</a:t>
            </a:r>
            <a:r>
              <a:rPr lang="fr-FR" dirty="0" smtClean="0"/>
              <a:t> of </a:t>
            </a:r>
            <a:r>
              <a:rPr lang="fr-FR" dirty="0" err="1" smtClean="0"/>
              <a:t>epinephrine</a:t>
            </a:r>
            <a:r>
              <a:rPr lang="fr-FR" dirty="0" smtClean="0"/>
              <a:t> use. It </a:t>
            </a:r>
            <a:r>
              <a:rPr lang="fr-FR" dirty="0" err="1" smtClean="0"/>
              <a:t>is</a:t>
            </a:r>
            <a:r>
              <a:rPr lang="fr-FR" dirty="0" smtClean="0"/>
              <a:t> </a:t>
            </a:r>
            <a:r>
              <a:rPr lang="fr-FR" dirty="0" err="1" smtClean="0"/>
              <a:t>unknown</a:t>
            </a:r>
            <a:r>
              <a:rPr lang="fr-FR" dirty="0" smtClean="0"/>
              <a:t> but possible </a:t>
            </a:r>
            <a:r>
              <a:rPr lang="fr-FR" dirty="0" err="1" smtClean="0"/>
              <a:t>that</a:t>
            </a:r>
            <a:r>
              <a:rPr lang="fr-FR" dirty="0" smtClean="0"/>
              <a:t> 1 or more of </a:t>
            </a:r>
            <a:r>
              <a:rPr lang="fr-FR" dirty="0" err="1" smtClean="0"/>
              <a:t>these</a:t>
            </a:r>
            <a:r>
              <a:rPr lang="fr-FR" dirty="0" smtClean="0"/>
              <a:t> variables are </a:t>
            </a:r>
            <a:r>
              <a:rPr lang="fr-FR" dirty="0" err="1" smtClean="0"/>
              <a:t>associated</a:t>
            </a:r>
            <a:r>
              <a:rPr lang="fr-FR" dirty="0" smtClean="0"/>
              <a:t> </a:t>
            </a:r>
            <a:r>
              <a:rPr lang="fr-FR" dirty="0" err="1" smtClean="0"/>
              <a:t>with</a:t>
            </a:r>
            <a:r>
              <a:rPr lang="fr-FR" dirty="0" smtClean="0"/>
              <a:t> a </a:t>
            </a:r>
            <a:r>
              <a:rPr lang="fr-FR" dirty="0" err="1" smtClean="0"/>
              <a:t>reduction</a:t>
            </a:r>
            <a:r>
              <a:rPr lang="fr-FR" dirty="0" smtClean="0"/>
              <a:t> in </a:t>
            </a:r>
            <a:r>
              <a:rPr lang="fr-FR" dirty="0" err="1" smtClean="0"/>
              <a:t>survival</a:t>
            </a:r>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T. Rea et al.</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relationship between chest compression fraction and outcome from ventricular fibrillation arrests in prolonged resuscitations. </a:t>
            </a:r>
            <a:r>
              <a:rPr kumimoji="0" lang="it-IT" sz="1200" b="0" i="0" u="none" strike="noStrike" kern="1200" cap="none" spc="0" normalizeH="0" baseline="0" noProof="0" dirty="0" smtClean="0">
                <a:ln>
                  <a:noFill/>
                </a:ln>
                <a:solidFill>
                  <a:schemeClr val="tx1"/>
                </a:solidFill>
                <a:effectLst/>
                <a:uLnTx/>
                <a:uFillTx/>
                <a:latin typeface="+mn-lt"/>
                <a:ea typeface="+mn-ea"/>
                <a:cs typeface="+mn-cs"/>
              </a:rPr>
              <a:t>Resuscitation 2014</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BERG</a:t>
            </a:r>
          </a:p>
          <a:p>
            <a:r>
              <a:rPr lang="fr-FR" dirty="0" smtClean="0"/>
              <a:t>EN 2001 : EFFET AU COURS DE</a:t>
            </a:r>
            <a:r>
              <a:rPr lang="fr-FR" baseline="0" dirty="0" smtClean="0"/>
              <a:t> CYCLES SUCCESSIFS DE 15 C 2 I </a:t>
            </a:r>
          </a:p>
          <a:p>
            <a:r>
              <a:rPr lang="fr-FR" dirty="0" smtClean="0"/>
              <a:t>n 2001 on avait déjà montré</a:t>
            </a:r>
            <a:r>
              <a:rPr lang="fr-FR" baseline="0" dirty="0" smtClean="0"/>
              <a:t> l’effet délétère des interruptions de massage sur la pression de perfusion coronarienne </a:t>
            </a:r>
          </a:p>
          <a:p>
            <a:r>
              <a:rPr lang="fr-FR" baseline="0" dirty="0" smtClean="0"/>
              <a:t>Ici ratio 15/2 : </a:t>
            </a:r>
            <a:r>
              <a:rPr lang="fr-FR" dirty="0" smtClean="0"/>
              <a:t>Effet des interruptions sur</a:t>
            </a:r>
            <a:r>
              <a:rPr lang="fr-FR" baseline="0" dirty="0" smtClean="0"/>
              <a:t> les pressions aortiques pendant une RCP avec un ratio 15/2 .</a:t>
            </a:r>
          </a:p>
          <a:p>
            <a:r>
              <a:rPr lang="fr-FR" baseline="0" dirty="0" smtClean="0"/>
              <a:t>Trait  sup : pression aortique</a:t>
            </a:r>
          </a:p>
          <a:p>
            <a:r>
              <a:rPr lang="fr-FR" baseline="0" dirty="0" smtClean="0"/>
              <a:t>Trait inférieur pression </a:t>
            </a:r>
            <a:r>
              <a:rPr lang="fr-FR" baseline="0" dirty="0" err="1" smtClean="0"/>
              <a:t>oreillettedroite</a:t>
            </a:r>
            <a:endParaRPr lang="fr-FR" baseline="0" dirty="0" smtClean="0"/>
          </a:p>
          <a:p>
            <a:r>
              <a:rPr lang="fr-FR" baseline="0" dirty="0" smtClean="0"/>
              <a:t>La différentielle entre P diastolique AO - P diastolique oreillette </a:t>
            </a:r>
            <a:r>
              <a:rPr lang="fr-FR" baseline="0" dirty="0" err="1" smtClean="0"/>
              <a:t>dte</a:t>
            </a:r>
            <a:r>
              <a:rPr lang="fr-FR" baseline="0" dirty="0" smtClean="0"/>
              <a:t> = pression de perfusion coronarienne. </a:t>
            </a:r>
          </a:p>
          <a:p>
            <a:r>
              <a:rPr lang="fr-FR" baseline="0" dirty="0" smtClean="0"/>
              <a:t> on voit que la PPC diminue  à chaque interruption de CC. </a:t>
            </a:r>
          </a:p>
          <a:p>
            <a:r>
              <a:rPr lang="fr-FR" baseline="0" dirty="0" err="1" smtClean="0"/>
              <a:t>Celà</a:t>
            </a:r>
            <a:r>
              <a:rPr lang="fr-FR" baseline="0" dirty="0" smtClean="0"/>
              <a:t> a été mis en évidence en 2001 </a:t>
            </a:r>
          </a:p>
          <a:p>
            <a:r>
              <a:rPr lang="fr-FR" baseline="0" dirty="0" smtClean="0"/>
              <a:t>Depuis , on a passé à 30 / 2 qui est le meilleur compromis</a:t>
            </a:r>
          </a:p>
          <a:p>
            <a:endParaRPr lang="fr-FR" dirty="0" smtClean="0"/>
          </a:p>
          <a:p>
            <a:r>
              <a:rPr lang="fr-FR" baseline="0" dirty="0" err="1" smtClean="0"/>
              <a:t>Babbs</a:t>
            </a:r>
            <a:r>
              <a:rPr lang="fr-FR" baseline="0" dirty="0" smtClean="0"/>
              <a:t> 2002</a:t>
            </a:r>
            <a:endParaRPr lang="fr-FR" dirty="0" smtClean="0"/>
          </a:p>
          <a:p>
            <a:r>
              <a:rPr lang="fr-FR" dirty="0" smtClean="0"/>
              <a:t>ON interrompt donc le massage toutes</a:t>
            </a:r>
            <a:r>
              <a:rPr lang="fr-FR" baseline="0" dirty="0" smtClean="0"/>
              <a:t> les 30 compressions </a:t>
            </a:r>
            <a:r>
              <a:rPr lang="fr-FR" dirty="0" smtClean="0"/>
              <a:t>La recommandation</a:t>
            </a:r>
            <a:r>
              <a:rPr lang="fr-FR" baseline="0" dirty="0" smtClean="0"/>
              <a:t> 30 / 2 émane d’un travail de m</a:t>
            </a:r>
            <a:r>
              <a:rPr lang="fr-FR" dirty="0" smtClean="0"/>
              <a:t>odélisation</a:t>
            </a:r>
            <a:r>
              <a:rPr lang="fr-FR" baseline="0" dirty="0" smtClean="0"/>
              <a:t> de l’e</a:t>
            </a:r>
            <a:r>
              <a:rPr lang="fr-FR" dirty="0" smtClean="0"/>
              <a:t>ffet de la combinaison</a:t>
            </a:r>
            <a:r>
              <a:rPr lang="fr-FR" baseline="0" dirty="0" smtClean="0"/>
              <a:t>  CC+ V sur l’O2. La cible est ici le cerveau</a:t>
            </a:r>
          </a:p>
          <a:p>
            <a:r>
              <a:rPr lang="fr-FR" baseline="0" dirty="0" smtClean="0"/>
              <a:t>Quand on augmente le ratio , c’est l’hémodynamique qui est favorisée en défaveur de l’O2 alvéolaire </a:t>
            </a:r>
          </a:p>
          <a:p>
            <a:r>
              <a:rPr lang="fr-FR" baseline="0" dirty="0" smtClean="0"/>
              <a:t>Quand on diminue le ratio, c’est l’O2 alvéolaire qui est favorisée au détriment de la PPC. </a:t>
            </a:r>
          </a:p>
          <a:p>
            <a:r>
              <a:rPr lang="fr-FR" baseline="0" dirty="0" smtClean="0"/>
              <a:t>Le bon compromis est autour de 30/2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2800AC-1C09-4DD6-9BC8-B96D0F8AC688}"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02/10/2014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Document_Microsoft_Office_Word1.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ncbi.nlm.nih.gov/pubmed/22734854" TargetMode="External"/><Relationship Id="rId5" Type="http://schemas.openxmlformats.org/officeDocument/2006/relationships/hyperlink" Target="http://www.ncbi.nlm.nih.gov/pubmed?term=Jennings%20PA%5bAuthor%5d&amp;cauthor=true&amp;cauthor_uid=22734854"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3000" contrast="5000"/>
          </a:blip>
          <a:srcRect/>
          <a:stretch>
            <a:fillRect/>
          </a:stretch>
        </p:blipFill>
        <p:spPr bwMode="auto">
          <a:xfrm>
            <a:off x="0" y="0"/>
            <a:ext cx="9143999" cy="6858000"/>
          </a:xfrm>
          <a:prstGeom prst="rect">
            <a:avLst/>
          </a:prstGeom>
          <a:noFill/>
          <a:ln w="9525">
            <a:noFill/>
            <a:miter lim="800000"/>
            <a:headEnd/>
            <a:tailEnd/>
          </a:ln>
        </p:spPr>
      </p:pic>
      <p:sp>
        <p:nvSpPr>
          <p:cNvPr id="2" name="Titre 1"/>
          <p:cNvSpPr>
            <a:spLocks noGrp="1"/>
          </p:cNvSpPr>
          <p:nvPr>
            <p:ph type="ctrTitle"/>
          </p:nvPr>
        </p:nvSpPr>
        <p:spPr>
          <a:xfrm>
            <a:off x="539552" y="2852936"/>
            <a:ext cx="7918648" cy="1539602"/>
          </a:xfrm>
          <a:solidFill>
            <a:schemeClr val="accent1">
              <a:alpha val="84000"/>
            </a:schemeClr>
          </a:solidFill>
        </p:spPr>
        <p:txBody>
          <a:bodyPr/>
          <a:lstStyle/>
          <a:p>
            <a:r>
              <a:rPr lang="fr-FR" b="1" dirty="0" smtClean="0">
                <a:solidFill>
                  <a:sysClr val="windowText" lastClr="000000"/>
                </a:solidFill>
              </a:rPr>
              <a:t>Comment améliorer la qualité de la RCP de base</a:t>
            </a:r>
            <a:endParaRPr lang="fr-FR" b="1" dirty="0">
              <a:solidFill>
                <a:sysClr val="windowText" lastClr="000000"/>
              </a:solidFill>
            </a:endParaRPr>
          </a:p>
        </p:txBody>
      </p:sp>
      <p:sp>
        <p:nvSpPr>
          <p:cNvPr id="3" name="Sous-titre 2"/>
          <p:cNvSpPr>
            <a:spLocks noGrp="1"/>
          </p:cNvSpPr>
          <p:nvPr>
            <p:ph type="subTitle" idx="1"/>
          </p:nvPr>
        </p:nvSpPr>
        <p:spPr>
          <a:xfrm>
            <a:off x="2483768" y="4382520"/>
            <a:ext cx="4248472" cy="905040"/>
          </a:xfrm>
          <a:solidFill>
            <a:schemeClr val="accent1">
              <a:alpha val="75000"/>
            </a:schemeClr>
          </a:solidFill>
        </p:spPr>
        <p:txBody>
          <a:bodyPr>
            <a:normAutofit fontScale="85000" lnSpcReduction="20000"/>
          </a:bodyPr>
          <a:lstStyle/>
          <a:p>
            <a:r>
              <a:rPr lang="fr-FR" dirty="0" smtClean="0">
                <a:solidFill>
                  <a:schemeClr val="tx1">
                    <a:lumMod val="95000"/>
                    <a:lumOff val="5000"/>
                  </a:schemeClr>
                </a:solidFill>
              </a:rPr>
              <a:t>Dr Dang-Minh Pascal (BSPP)</a:t>
            </a:r>
          </a:p>
          <a:p>
            <a:r>
              <a:rPr lang="fr-FR" dirty="0" smtClean="0">
                <a:solidFill>
                  <a:schemeClr val="tx1">
                    <a:lumMod val="95000"/>
                    <a:lumOff val="5000"/>
                  </a:schemeClr>
                </a:solidFill>
              </a:rPr>
              <a:t> CREUF 2014</a:t>
            </a:r>
          </a:p>
          <a:p>
            <a:endParaRPr lang="fr-FR" dirty="0" smtClean="0">
              <a:solidFill>
                <a:schemeClr val="tx1">
                  <a:lumMod val="95000"/>
                  <a:lumOff val="5000"/>
                </a:schemeClr>
              </a:solidFill>
            </a:endParaRPr>
          </a:p>
        </p:txBody>
      </p:sp>
      <p:sp>
        <p:nvSpPr>
          <p:cNvPr id="4" name="Titre 1"/>
          <p:cNvSpPr txBox="1">
            <a:spLocks/>
          </p:cNvSpPr>
          <p:nvPr/>
        </p:nvSpPr>
        <p:spPr>
          <a:xfrm>
            <a:off x="107504" y="5589240"/>
            <a:ext cx="6552728" cy="11430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fr-FR" i="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7770" y="6105171"/>
            <a:ext cx="8712968" cy="369332"/>
          </a:xfrm>
          <a:prstGeom prst="rect">
            <a:avLst/>
          </a:prstGeom>
          <a:noFill/>
        </p:spPr>
        <p:txBody>
          <a:bodyPr wrap="square" rtlCol="0">
            <a:spAutoFit/>
          </a:bodyPr>
          <a:lstStyle/>
          <a:p>
            <a:r>
              <a:rPr lang="fr-FR" b="1" dirty="0" smtClean="0"/>
              <a:t>Il existe un lien entre le temps consacré au MCE et les chances de sortir vivant de l’hôpital </a:t>
            </a:r>
            <a:endParaRPr lang="fr-FR" b="1" dirty="0"/>
          </a:p>
        </p:txBody>
      </p:sp>
      <p:sp>
        <p:nvSpPr>
          <p:cNvPr id="7"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Limiter les interruptions de MCE</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grpSp>
        <p:nvGrpSpPr>
          <p:cNvPr id="9" name="Groupe 8"/>
          <p:cNvGrpSpPr/>
          <p:nvPr/>
        </p:nvGrpSpPr>
        <p:grpSpPr>
          <a:xfrm>
            <a:off x="1835696" y="1412776"/>
            <a:ext cx="5760640" cy="4536504"/>
            <a:chOff x="539552" y="1484785"/>
            <a:chExt cx="5760640" cy="4536504"/>
          </a:xfrm>
        </p:grpSpPr>
        <p:pic>
          <p:nvPicPr>
            <p:cNvPr id="134145" name="Picture 1"/>
            <p:cNvPicPr>
              <a:picLocks noChangeAspect="1" noChangeArrowheads="1"/>
            </p:cNvPicPr>
            <p:nvPr/>
          </p:nvPicPr>
          <p:blipFill>
            <a:blip r:embed="rId3" cstate="print"/>
            <a:srcRect/>
            <a:stretch>
              <a:fillRect/>
            </a:stretch>
          </p:blipFill>
          <p:spPr bwMode="auto">
            <a:xfrm>
              <a:off x="539552" y="1484785"/>
              <a:ext cx="5760640" cy="4536504"/>
            </a:xfrm>
            <a:prstGeom prst="rect">
              <a:avLst/>
            </a:prstGeom>
            <a:noFill/>
            <a:ln w="9525">
              <a:noFill/>
              <a:miter lim="800000"/>
              <a:headEnd/>
              <a:tailEnd/>
            </a:ln>
          </p:spPr>
        </p:pic>
        <p:sp>
          <p:nvSpPr>
            <p:cNvPr id="5" name="ZoneTexte 4"/>
            <p:cNvSpPr txBox="1"/>
            <p:nvPr/>
          </p:nvSpPr>
          <p:spPr>
            <a:xfrm>
              <a:off x="1691680" y="1988840"/>
              <a:ext cx="3024336" cy="338554"/>
            </a:xfrm>
            <a:prstGeom prst="rect">
              <a:avLst/>
            </a:prstGeom>
            <a:noFill/>
          </p:spPr>
          <p:txBody>
            <a:bodyPr wrap="square" rtlCol="0">
              <a:spAutoFit/>
            </a:bodyPr>
            <a:lstStyle/>
            <a:p>
              <a:pPr algn="ctr"/>
              <a:r>
                <a:rPr lang="fr-FR" sz="1600" dirty="0" smtClean="0"/>
                <a:t>J. </a:t>
              </a:r>
              <a:r>
                <a:rPr lang="fr-FR" sz="1600" dirty="0" err="1" smtClean="0"/>
                <a:t>Christenson</a:t>
              </a:r>
              <a:r>
                <a:rPr lang="fr-FR" sz="1600" dirty="0" smtClean="0"/>
                <a:t>.</a:t>
              </a:r>
              <a:r>
                <a:rPr lang="en-US" sz="1600" dirty="0" smtClean="0"/>
                <a:t> Circulation 2009</a:t>
              </a:r>
              <a:endParaRPr lang="fr-FR" sz="1600" dirty="0"/>
            </a:p>
          </p:txBody>
        </p:sp>
        <p:sp>
          <p:nvSpPr>
            <p:cNvPr id="8" name="Rectangle 7"/>
            <p:cNvSpPr/>
            <p:nvPr/>
          </p:nvSpPr>
          <p:spPr>
            <a:xfrm rot="16200000">
              <a:off x="-332032" y="3292472"/>
              <a:ext cx="2112501" cy="369332"/>
            </a:xfrm>
            <a:prstGeom prst="rect">
              <a:avLst/>
            </a:prstGeom>
            <a:solidFill>
              <a:schemeClr val="bg1"/>
            </a:solidFill>
          </p:spPr>
          <p:txBody>
            <a:bodyPr wrap="none">
              <a:spAutoFit/>
            </a:bodyPr>
            <a:lstStyle/>
            <a:p>
              <a:r>
                <a:rPr lang="fr-FR" dirty="0" err="1" smtClean="0"/>
                <a:t>Survival</a:t>
              </a:r>
              <a:r>
                <a:rPr lang="fr-FR" dirty="0" smtClean="0"/>
                <a:t> to </a:t>
              </a:r>
              <a:r>
                <a:rPr lang="fr-FR" dirty="0" err="1" smtClean="0"/>
                <a:t>discharge</a:t>
              </a:r>
              <a:endParaRPr lang="fr-FR"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e 8"/>
          <p:cNvGrpSpPr/>
          <p:nvPr/>
        </p:nvGrpSpPr>
        <p:grpSpPr>
          <a:xfrm>
            <a:off x="23356" y="1412776"/>
            <a:ext cx="9120644" cy="4464496"/>
            <a:chOff x="23356" y="1412776"/>
            <a:chExt cx="9120644" cy="4464496"/>
          </a:xfrm>
        </p:grpSpPr>
        <p:pic>
          <p:nvPicPr>
            <p:cNvPr id="5" name="Picture 1"/>
            <p:cNvPicPr>
              <a:picLocks noChangeAspect="1" noChangeArrowheads="1"/>
            </p:cNvPicPr>
            <p:nvPr/>
          </p:nvPicPr>
          <p:blipFill>
            <a:blip r:embed="rId3" cstate="print"/>
            <a:srcRect/>
            <a:stretch>
              <a:fillRect/>
            </a:stretch>
          </p:blipFill>
          <p:spPr bwMode="auto">
            <a:xfrm>
              <a:off x="23356" y="1412776"/>
              <a:ext cx="9120644" cy="4464496"/>
            </a:xfrm>
            <a:prstGeom prst="rect">
              <a:avLst/>
            </a:prstGeom>
            <a:noFill/>
            <a:ln w="9525">
              <a:noFill/>
              <a:miter lim="800000"/>
              <a:headEnd/>
              <a:tailEnd/>
            </a:ln>
          </p:spPr>
        </p:pic>
        <p:sp>
          <p:nvSpPr>
            <p:cNvPr id="6" name="Espace réservé du contenu 2"/>
            <p:cNvSpPr txBox="1">
              <a:spLocks/>
            </p:cNvSpPr>
            <p:nvPr/>
          </p:nvSpPr>
          <p:spPr>
            <a:xfrm>
              <a:off x="5220072" y="5301208"/>
              <a:ext cx="2520280" cy="3600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T. Rea</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1600" b="0" i="0" u="none" strike="noStrike" kern="1200" cap="none" spc="0" normalizeH="0" baseline="0" noProof="0" dirty="0" smtClean="0">
                  <a:ln>
                    <a:noFill/>
                  </a:ln>
                  <a:solidFill>
                    <a:schemeClr val="tx1"/>
                  </a:solidFill>
                  <a:effectLst/>
                  <a:uLnTx/>
                  <a:uFillTx/>
                  <a:latin typeface="+mn-lt"/>
                  <a:ea typeface="+mn-ea"/>
                  <a:cs typeface="+mn-cs"/>
                </a:rPr>
                <a:t>Resuscitation 2014</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Ellipse 6"/>
            <p:cNvSpPr/>
            <p:nvPr/>
          </p:nvSpPr>
          <p:spPr>
            <a:xfrm>
              <a:off x="8388424" y="342900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388424" y="4581128"/>
              <a:ext cx="57606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p:cNvSpPr txBox="1"/>
          <p:nvPr/>
        </p:nvSpPr>
        <p:spPr>
          <a:xfrm>
            <a:off x="33989" y="1847843"/>
            <a:ext cx="732220" cy="307777"/>
          </a:xfrm>
          <a:prstGeom prst="rect">
            <a:avLst/>
          </a:prstGeom>
          <a:solidFill>
            <a:schemeClr val="bg1"/>
          </a:solidFill>
        </p:spPr>
        <p:txBody>
          <a:bodyPr wrap="square" rtlCol="0">
            <a:spAutoFit/>
          </a:bodyPr>
          <a:lstStyle/>
          <a:p>
            <a:r>
              <a:rPr lang="fr-FR" sz="1400" dirty="0" smtClean="0">
                <a:solidFill>
                  <a:srgbClr val="FF0000"/>
                </a:solidFill>
              </a:rPr>
              <a:t>5 min</a:t>
            </a:r>
            <a:endParaRPr lang="fr-FR" sz="1400" dirty="0">
              <a:solidFill>
                <a:srgbClr val="FF0000"/>
              </a:solidFill>
            </a:endParaRPr>
          </a:p>
        </p:txBody>
      </p:sp>
      <p:sp>
        <p:nvSpPr>
          <p:cNvPr id="11" name="ZoneTexte 10"/>
          <p:cNvSpPr txBox="1"/>
          <p:nvPr/>
        </p:nvSpPr>
        <p:spPr>
          <a:xfrm>
            <a:off x="64460" y="3105399"/>
            <a:ext cx="835132" cy="307777"/>
          </a:xfrm>
          <a:prstGeom prst="rect">
            <a:avLst/>
          </a:prstGeom>
          <a:solidFill>
            <a:schemeClr val="bg1"/>
          </a:solidFill>
        </p:spPr>
        <p:txBody>
          <a:bodyPr wrap="square" rtlCol="0">
            <a:spAutoFit/>
          </a:bodyPr>
          <a:lstStyle/>
          <a:p>
            <a:r>
              <a:rPr lang="fr-FR" sz="1400" dirty="0" smtClean="0">
                <a:solidFill>
                  <a:srgbClr val="FF0000"/>
                </a:solidFill>
              </a:rPr>
              <a:t>10 min</a:t>
            </a:r>
            <a:endParaRPr lang="fr-FR" sz="1400" dirty="0">
              <a:solidFill>
                <a:srgbClr val="FF0000"/>
              </a:solidFill>
            </a:endParaRPr>
          </a:p>
        </p:txBody>
      </p:sp>
      <p:sp>
        <p:nvSpPr>
          <p:cNvPr id="12" name="ZoneTexte 11"/>
          <p:cNvSpPr txBox="1"/>
          <p:nvPr/>
        </p:nvSpPr>
        <p:spPr>
          <a:xfrm>
            <a:off x="49978" y="4347616"/>
            <a:ext cx="835132" cy="307777"/>
          </a:xfrm>
          <a:prstGeom prst="rect">
            <a:avLst/>
          </a:prstGeom>
          <a:solidFill>
            <a:schemeClr val="bg1"/>
          </a:solidFill>
        </p:spPr>
        <p:txBody>
          <a:bodyPr wrap="square" rtlCol="0">
            <a:spAutoFit/>
          </a:bodyPr>
          <a:lstStyle/>
          <a:p>
            <a:r>
              <a:rPr lang="fr-FR" sz="1400" dirty="0" smtClean="0">
                <a:solidFill>
                  <a:srgbClr val="FF0000"/>
                </a:solidFill>
              </a:rPr>
              <a:t>20 min</a:t>
            </a:r>
            <a:endParaRPr lang="fr-FR" sz="1400" dirty="0">
              <a:solidFill>
                <a:srgbClr val="FF0000"/>
              </a:solidFill>
            </a:endParaRPr>
          </a:p>
        </p:txBody>
      </p:sp>
      <p:sp>
        <p:nvSpPr>
          <p:cNvPr id="3" name="ZoneTexte 2"/>
          <p:cNvSpPr txBox="1"/>
          <p:nvPr/>
        </p:nvSpPr>
        <p:spPr>
          <a:xfrm>
            <a:off x="755576" y="6021288"/>
            <a:ext cx="7632848" cy="646331"/>
          </a:xfrm>
          <a:prstGeom prst="rect">
            <a:avLst/>
          </a:prstGeom>
          <a:noFill/>
        </p:spPr>
        <p:txBody>
          <a:bodyPr wrap="square" rtlCol="0">
            <a:spAutoFit/>
          </a:bodyPr>
          <a:lstStyle/>
          <a:p>
            <a:r>
              <a:rPr lang="fr-FR" b="1" dirty="0" smtClean="0"/>
              <a:t>Le pourcentage du temps de réanimation consacré au MCE impacte d’autant plus dans le pronostic du patient que la réanimation est prolongée</a:t>
            </a:r>
            <a:endParaRPr lang="fr-FR" b="1" dirty="0"/>
          </a:p>
        </p:txBody>
      </p:sp>
      <p:sp>
        <p:nvSpPr>
          <p:cNvPr id="13"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Limiter les interruptions de MCE </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971600" y="1340768"/>
            <a:ext cx="7128792" cy="4032448"/>
            <a:chOff x="2069722" y="2114239"/>
            <a:chExt cx="5558332" cy="3455541"/>
          </a:xfrm>
        </p:grpSpPr>
        <p:pic>
          <p:nvPicPr>
            <p:cNvPr id="7" name="Picture 2"/>
            <p:cNvPicPr>
              <a:picLocks noChangeAspect="1" noChangeArrowheads="1"/>
            </p:cNvPicPr>
            <p:nvPr/>
          </p:nvPicPr>
          <p:blipFill>
            <a:blip r:embed="rId2" cstate="print"/>
            <a:srcRect/>
            <a:stretch>
              <a:fillRect/>
            </a:stretch>
          </p:blipFill>
          <p:spPr bwMode="auto">
            <a:xfrm>
              <a:off x="2069722" y="2114239"/>
              <a:ext cx="5558332" cy="3455541"/>
            </a:xfrm>
            <a:prstGeom prst="rect">
              <a:avLst/>
            </a:prstGeom>
            <a:noFill/>
            <a:ln w="9525">
              <a:noFill/>
              <a:miter lim="800000"/>
              <a:headEnd/>
              <a:tailEnd/>
            </a:ln>
          </p:spPr>
        </p:pic>
        <p:sp>
          <p:nvSpPr>
            <p:cNvPr id="8" name="Ellipse 7"/>
            <p:cNvSpPr/>
            <p:nvPr/>
          </p:nvSpPr>
          <p:spPr>
            <a:xfrm>
              <a:off x="6372200" y="2276872"/>
              <a:ext cx="936104" cy="43204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3347864" y="2852936"/>
              <a:ext cx="3613821" cy="152908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3635896" y="1628800"/>
            <a:ext cx="2880320" cy="584775"/>
          </a:xfrm>
          <a:prstGeom prst="rect">
            <a:avLst/>
          </a:prstGeom>
          <a:noFill/>
        </p:spPr>
        <p:txBody>
          <a:bodyPr wrap="square" rtlCol="0">
            <a:spAutoFit/>
          </a:bodyPr>
          <a:lstStyle/>
          <a:p>
            <a:pPr algn="ctr"/>
            <a:r>
              <a:rPr lang="fr-FR" sz="1600" dirty="0" err="1">
                <a:latin typeface="Sans Serif"/>
              </a:rPr>
              <a:t>Edelson</a:t>
            </a:r>
            <a:r>
              <a:rPr lang="fr-FR" sz="1600" dirty="0">
                <a:latin typeface="Sans Serif"/>
              </a:rPr>
              <a:t> &amp; </a:t>
            </a:r>
            <a:r>
              <a:rPr lang="fr-FR" sz="1600" dirty="0" smtClean="0">
                <a:latin typeface="Sans Serif"/>
              </a:rPr>
              <a:t>Becker. </a:t>
            </a:r>
          </a:p>
          <a:p>
            <a:pPr algn="ctr"/>
            <a:r>
              <a:rPr lang="fr-FR" sz="1600" dirty="0" err="1" smtClean="0">
                <a:latin typeface="Sans Serif"/>
              </a:rPr>
              <a:t>Resuscitation</a:t>
            </a:r>
            <a:r>
              <a:rPr lang="fr-FR" sz="1600" dirty="0" smtClean="0">
                <a:latin typeface="Sans Serif"/>
              </a:rPr>
              <a:t> 2006</a:t>
            </a:r>
            <a:endParaRPr lang="fr-FR" sz="1600" dirty="0">
              <a:latin typeface="Sans Serif"/>
            </a:endParaRPr>
          </a:p>
        </p:txBody>
      </p:sp>
      <p:sp>
        <p:nvSpPr>
          <p:cNvPr id="12" name="ZoneTexte 11"/>
          <p:cNvSpPr txBox="1"/>
          <p:nvPr/>
        </p:nvSpPr>
        <p:spPr>
          <a:xfrm>
            <a:off x="611560" y="5805264"/>
            <a:ext cx="7704856" cy="646331"/>
          </a:xfrm>
          <a:prstGeom prst="rect">
            <a:avLst/>
          </a:prstGeom>
          <a:noFill/>
        </p:spPr>
        <p:txBody>
          <a:bodyPr wrap="square" rtlCol="0">
            <a:spAutoFit/>
          </a:bodyPr>
          <a:lstStyle/>
          <a:p>
            <a:r>
              <a:rPr lang="fr-FR" b="1" dirty="0" smtClean="0"/>
              <a:t>Il existe une relation quasi linéaire entre le temps mort pré-CEE et la probabilité de succès de cette défibrillation</a:t>
            </a:r>
            <a:endParaRPr lang="fr-FR" b="1" dirty="0"/>
          </a:p>
        </p:txBody>
      </p:sp>
      <p:sp>
        <p:nvSpPr>
          <p:cNvPr id="13"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Limiter les interruptions de MCE pré-CEE</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01338" y="1114020"/>
            <a:ext cx="5688632" cy="3960440"/>
            <a:chOff x="1501338" y="1114020"/>
            <a:chExt cx="5688632" cy="3960440"/>
          </a:xfrm>
        </p:grpSpPr>
        <p:pic>
          <p:nvPicPr>
            <p:cNvPr id="5" name="Picture 2"/>
            <p:cNvPicPr>
              <a:picLocks noChangeAspect="1" noChangeArrowheads="1"/>
            </p:cNvPicPr>
            <p:nvPr/>
          </p:nvPicPr>
          <p:blipFill>
            <a:blip r:embed="rId3" cstate="print"/>
            <a:srcRect/>
            <a:stretch>
              <a:fillRect/>
            </a:stretch>
          </p:blipFill>
          <p:spPr bwMode="auto">
            <a:xfrm>
              <a:off x="1501338" y="1114020"/>
              <a:ext cx="5688632" cy="3960440"/>
            </a:xfrm>
            <a:prstGeom prst="rect">
              <a:avLst/>
            </a:prstGeom>
            <a:noFill/>
            <a:ln w="9525">
              <a:noFill/>
              <a:miter lim="800000"/>
              <a:headEnd/>
              <a:tailEnd/>
            </a:ln>
          </p:spPr>
        </p:pic>
        <p:grpSp>
          <p:nvGrpSpPr>
            <p:cNvPr id="3" name="Groupe 2"/>
            <p:cNvGrpSpPr/>
            <p:nvPr/>
          </p:nvGrpSpPr>
          <p:grpSpPr>
            <a:xfrm>
              <a:off x="2922754" y="3163675"/>
              <a:ext cx="3336357" cy="1900023"/>
              <a:chOff x="2922754" y="3163675"/>
              <a:chExt cx="3336357" cy="1900023"/>
            </a:xfrm>
          </p:grpSpPr>
          <p:cxnSp>
            <p:nvCxnSpPr>
              <p:cNvPr id="6" name="Connecteur droit avec flèche 5"/>
              <p:cNvCxnSpPr/>
              <p:nvPr/>
            </p:nvCxnSpPr>
            <p:spPr>
              <a:xfrm>
                <a:off x="4321881" y="3645938"/>
                <a:ext cx="0" cy="556186"/>
              </a:xfrm>
              <a:prstGeom prst="straightConnector1">
                <a:avLst/>
              </a:prstGeom>
              <a:ln w="317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592340" y="3307416"/>
                <a:ext cx="0" cy="942412"/>
              </a:xfrm>
              <a:prstGeom prst="straightConnector1">
                <a:avLst/>
              </a:prstGeom>
              <a:ln w="317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839491" y="3163675"/>
                <a:ext cx="0" cy="1070546"/>
              </a:xfrm>
              <a:prstGeom prst="straightConnector1">
                <a:avLst/>
              </a:prstGeom>
              <a:ln w="317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239894" y="3776668"/>
                <a:ext cx="0" cy="437335"/>
              </a:xfrm>
              <a:prstGeom prst="straightConnector1">
                <a:avLst/>
              </a:prstGeom>
              <a:ln w="317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746392" y="3757271"/>
                <a:ext cx="0" cy="556186"/>
              </a:xfrm>
              <a:prstGeom prst="straightConnector1">
                <a:avLst/>
              </a:prstGeom>
              <a:ln w="317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922754" y="3914048"/>
                <a:ext cx="784773" cy="501076"/>
              </a:xfrm>
              <a:prstGeom prst="rect">
                <a:avLst/>
              </a:prstGeom>
              <a:noFill/>
            </p:spPr>
            <p:txBody>
              <a:bodyPr wrap="none" rtlCol="0">
                <a:spAutoFit/>
              </a:bodyPr>
              <a:lstStyle/>
              <a:p>
                <a:r>
                  <a:rPr lang="fr-FR" sz="2400" dirty="0" smtClean="0">
                    <a:solidFill>
                      <a:srgbClr val="FF0000"/>
                    </a:solidFill>
                  </a:rPr>
                  <a:t>PPC</a:t>
                </a:r>
                <a:endParaRPr lang="fr-FR" sz="2400" dirty="0">
                  <a:solidFill>
                    <a:srgbClr val="FF0000"/>
                  </a:solidFill>
                </a:endParaRPr>
              </a:p>
            </p:txBody>
          </p:sp>
          <p:sp>
            <p:nvSpPr>
              <p:cNvPr id="19" name="ZoneTexte 18"/>
              <p:cNvSpPr txBox="1"/>
              <p:nvPr/>
            </p:nvSpPr>
            <p:spPr>
              <a:xfrm>
                <a:off x="3419872" y="4725144"/>
                <a:ext cx="2839239" cy="338554"/>
              </a:xfrm>
              <a:prstGeom prst="rect">
                <a:avLst/>
              </a:prstGeom>
              <a:noFill/>
            </p:spPr>
            <p:txBody>
              <a:bodyPr wrap="none" rtlCol="0">
                <a:spAutoFit/>
              </a:bodyPr>
              <a:lstStyle/>
              <a:p>
                <a:r>
                  <a:rPr lang="fr-FR" sz="1600" dirty="0" smtClean="0">
                    <a:latin typeface="Sans Serif"/>
                  </a:rPr>
                  <a:t>Berg &amp; </a:t>
                </a:r>
                <a:r>
                  <a:rPr lang="fr-FR" sz="1600" dirty="0" err="1" smtClean="0">
                    <a:latin typeface="Sans Serif"/>
                  </a:rPr>
                  <a:t>Kern</a:t>
                </a:r>
                <a:r>
                  <a:rPr lang="fr-FR" sz="1600" dirty="0" smtClean="0">
                    <a:latin typeface="Sans Serif"/>
                  </a:rPr>
                  <a:t> Circulation 2001</a:t>
                </a:r>
                <a:endParaRPr lang="fr-FR" sz="1600" dirty="0">
                  <a:latin typeface="Sans Serif"/>
                </a:endParaRPr>
              </a:p>
            </p:txBody>
          </p:sp>
        </p:grpSp>
      </p:grpSp>
      <p:sp>
        <p:nvSpPr>
          <p:cNvPr id="2" name="ZoneTexte 1"/>
          <p:cNvSpPr txBox="1"/>
          <p:nvPr/>
        </p:nvSpPr>
        <p:spPr>
          <a:xfrm>
            <a:off x="683568" y="5373216"/>
            <a:ext cx="7920880" cy="1200329"/>
          </a:xfrm>
          <a:prstGeom prst="rect">
            <a:avLst/>
          </a:prstGeom>
          <a:noFill/>
        </p:spPr>
        <p:txBody>
          <a:bodyPr wrap="square" rtlCol="0">
            <a:spAutoFit/>
          </a:bodyPr>
          <a:lstStyle/>
          <a:p>
            <a:pPr marL="177800" indent="-177800">
              <a:buFont typeface="Arial" pitchFamily="34" charset="0"/>
              <a:buChar char="•"/>
            </a:pPr>
            <a:r>
              <a:rPr lang="fr-FR" b="1" dirty="0" smtClean="0"/>
              <a:t>Toute interruption entraîne un effondrement immédiat des </a:t>
            </a:r>
            <a:r>
              <a:rPr lang="fr-FR" b="1" dirty="0" err="1" smtClean="0"/>
              <a:t>Pperf</a:t>
            </a:r>
            <a:r>
              <a:rPr lang="fr-FR" b="1" dirty="0" smtClean="0"/>
              <a:t>.</a:t>
            </a:r>
          </a:p>
          <a:p>
            <a:pPr marL="177800" indent="-177800">
              <a:buFont typeface="Arial" pitchFamily="34" charset="0"/>
              <a:buChar char="•"/>
            </a:pPr>
            <a:r>
              <a:rPr lang="fr-FR" b="1" dirty="0" smtClean="0"/>
              <a:t>La reprise du MCE ne permet pas une restauration immédiate de ces </a:t>
            </a:r>
            <a:r>
              <a:rPr lang="fr-FR" b="1" dirty="0" err="1" smtClean="0"/>
              <a:t>Pperf</a:t>
            </a:r>
            <a:endParaRPr lang="fr-FR" b="1" dirty="0" smtClean="0"/>
          </a:p>
          <a:p>
            <a:pPr marL="177800" indent="-177800">
              <a:buFont typeface="Arial" pitchFamily="34" charset="0"/>
              <a:buChar char="•"/>
            </a:pPr>
            <a:endParaRPr lang="fr-FR" b="1" dirty="0" smtClean="0"/>
          </a:p>
          <a:p>
            <a:pPr marL="177800" indent="-177800"/>
            <a:r>
              <a:rPr lang="fr-FR" b="1" dirty="0" smtClean="0"/>
              <a:t>		=&gt; Passage d’un ratio 15/2 (2005) à un ratio 30/2 (2010) </a:t>
            </a:r>
          </a:p>
        </p:txBody>
      </p:sp>
      <p:sp>
        <p:nvSpPr>
          <p:cNvPr id="15"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Limiter les interruptions de MCE liées à la ventilation </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755576" y="1196752"/>
            <a:ext cx="8208912" cy="5184576"/>
            <a:chOff x="755576" y="1196752"/>
            <a:chExt cx="8208912" cy="5184576"/>
          </a:xfrm>
        </p:grpSpPr>
        <p:graphicFrame>
          <p:nvGraphicFramePr>
            <p:cNvPr id="5" name="Object 2"/>
            <p:cNvGraphicFramePr>
              <a:graphicFrameLocks noChangeAspect="1"/>
            </p:cNvGraphicFramePr>
            <p:nvPr>
              <p:extLst>
                <p:ext uri="{D42A27DB-BD31-4B8C-83A1-F6EECF244321}">
                  <p14:modId xmlns="" xmlns:p14="http://schemas.microsoft.com/office/powerpoint/2010/main" val="4131798112"/>
                </p:ext>
              </p:extLst>
            </p:nvPr>
          </p:nvGraphicFramePr>
          <p:xfrm>
            <a:off x="755576" y="1196752"/>
            <a:ext cx="8208912" cy="5184576"/>
          </p:xfrm>
          <a:graphic>
            <a:graphicData uri="http://schemas.openxmlformats.org/presentationml/2006/ole">
              <p:oleObj spid="_x0000_s126984" name="Document" r:id="rId4" imgW="6277143" imgH="3429794" progId="Word.Document.12">
                <p:embed/>
              </p:oleObj>
            </a:graphicData>
          </a:graphic>
        </p:graphicFrame>
        <p:sp>
          <p:nvSpPr>
            <p:cNvPr id="6" name="Rectangle 5"/>
            <p:cNvSpPr/>
            <p:nvPr/>
          </p:nvSpPr>
          <p:spPr>
            <a:xfrm>
              <a:off x="2195736" y="3955589"/>
              <a:ext cx="142875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P=0,35</a:t>
              </a:r>
            </a:p>
          </p:txBody>
        </p:sp>
        <p:sp>
          <p:nvSpPr>
            <p:cNvPr id="7" name="Rectangle 6"/>
            <p:cNvSpPr/>
            <p:nvPr/>
          </p:nvSpPr>
          <p:spPr>
            <a:xfrm>
              <a:off x="6948264" y="4365104"/>
              <a:ext cx="10801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9,9%</a:t>
              </a:r>
            </a:p>
            <a:p>
              <a:pPr algn="ctr">
                <a:defRPr/>
              </a:pPr>
              <a:r>
                <a:rPr lang="fr-FR" sz="2000" dirty="0">
                  <a:solidFill>
                    <a:schemeClr val="tx1"/>
                  </a:solidFill>
                </a:rPr>
                <a:t>8,25%</a:t>
              </a:r>
            </a:p>
          </p:txBody>
        </p:sp>
        <p:pic>
          <p:nvPicPr>
            <p:cNvPr id="8" name="Picture 6"/>
            <p:cNvPicPr>
              <a:picLocks noChangeAspect="1" noChangeArrowheads="1"/>
            </p:cNvPicPr>
            <p:nvPr/>
          </p:nvPicPr>
          <p:blipFill>
            <a:blip r:embed="rId5" cstate="print"/>
            <a:srcRect/>
            <a:stretch>
              <a:fillRect/>
            </a:stretch>
          </p:blipFill>
          <p:spPr bwMode="auto">
            <a:xfrm>
              <a:off x="2051720" y="2276872"/>
              <a:ext cx="5240248" cy="1264354"/>
            </a:xfrm>
            <a:prstGeom prst="rect">
              <a:avLst/>
            </a:prstGeom>
            <a:noFill/>
            <a:ln w="9525">
              <a:noFill/>
              <a:miter lim="800000"/>
              <a:headEnd/>
              <a:tailEnd/>
            </a:ln>
          </p:spPr>
        </p:pic>
      </p:grpSp>
      <p:sp>
        <p:nvSpPr>
          <p:cNvPr id="9" name="Rectangle 8"/>
          <p:cNvSpPr/>
          <p:nvPr/>
        </p:nvSpPr>
        <p:spPr>
          <a:xfrm>
            <a:off x="6876256" y="5517232"/>
            <a:ext cx="2103884" cy="338554"/>
          </a:xfrm>
          <a:prstGeom prst="rect">
            <a:avLst/>
          </a:prstGeom>
        </p:spPr>
        <p:txBody>
          <a:bodyPr wrap="square">
            <a:spAutoFit/>
          </a:bodyPr>
          <a:lstStyle/>
          <a:p>
            <a:pPr lvl="0">
              <a:spcBef>
                <a:spcPct val="20000"/>
              </a:spcBef>
            </a:pPr>
            <a:r>
              <a:rPr lang="fr-FR" sz="1600" b="1" dirty="0" err="1" smtClean="0">
                <a:solidFill>
                  <a:prstClr val="black"/>
                </a:solidFill>
              </a:rPr>
              <a:t>Jost</a:t>
            </a:r>
            <a:r>
              <a:rPr lang="fr-FR" sz="1600" b="1" dirty="0" smtClean="0">
                <a:solidFill>
                  <a:prstClr val="black"/>
                </a:solidFill>
              </a:rPr>
              <a:t>. </a:t>
            </a:r>
            <a:r>
              <a:rPr lang="fr-FR" sz="1600" b="1" dirty="0">
                <a:solidFill>
                  <a:prstClr val="black"/>
                </a:solidFill>
              </a:rPr>
              <a:t>Circulation </a:t>
            </a:r>
            <a:r>
              <a:rPr lang="fr-FR" sz="1600" b="1" dirty="0" smtClean="0">
                <a:solidFill>
                  <a:prstClr val="black"/>
                </a:solidFill>
              </a:rPr>
              <a:t>2010 </a:t>
            </a:r>
            <a:endParaRPr lang="fr-FR" sz="1600" b="1" dirty="0">
              <a:solidFill>
                <a:prstClr val="black"/>
              </a:solidFill>
            </a:endParaRPr>
          </a:p>
        </p:txBody>
      </p:sp>
      <p:sp>
        <p:nvSpPr>
          <p:cNvPr id="10"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Limiter les interruptions de MCE liées à la ventilation </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1" name="Rectangle 10"/>
          <p:cNvSpPr/>
          <p:nvPr/>
        </p:nvSpPr>
        <p:spPr>
          <a:xfrm>
            <a:off x="539552" y="6309320"/>
            <a:ext cx="8208912" cy="369332"/>
          </a:xfrm>
          <a:prstGeom prst="rect">
            <a:avLst/>
          </a:prstGeom>
        </p:spPr>
        <p:txBody>
          <a:bodyPr wrap="square">
            <a:spAutoFit/>
          </a:bodyPr>
          <a:lstStyle/>
          <a:p>
            <a:pPr algn="ctr">
              <a:defRPr/>
            </a:pPr>
            <a:r>
              <a:rPr lang="fr-FR" b="1" dirty="0" smtClean="0"/>
              <a:t>Pas de bénéfice démontré sur la survie à un an du ratio 30/2 Vs 15/2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b="1" i="1" dirty="0" smtClean="0">
                <a:effectLst>
                  <a:outerShdw blurRad="38100" dist="38100" dir="2700000" algn="tl">
                    <a:srgbClr val="000000">
                      <a:alpha val="43137"/>
                    </a:srgbClr>
                  </a:outerShdw>
                </a:effectLst>
              </a:rPr>
              <a:t>RCP de base </a:t>
            </a:r>
            <a:br>
              <a:rPr lang="fr-FR" b="1" i="1" dirty="0" smtClean="0">
                <a:effectLst>
                  <a:outerShdw blurRad="38100" dist="38100" dir="2700000" algn="tl">
                    <a:srgbClr val="000000">
                      <a:alpha val="43137"/>
                    </a:srgbClr>
                  </a:outerShdw>
                </a:effectLst>
              </a:rPr>
            </a:br>
            <a:r>
              <a:rPr lang="fr-FR" b="1" i="1" dirty="0" smtClean="0">
                <a:effectLst>
                  <a:outerShdw blurRad="38100" dist="38100" dir="2700000" algn="tl">
                    <a:srgbClr val="000000">
                      <a:alpha val="43137"/>
                    </a:srgbClr>
                  </a:outerShdw>
                </a:effectLst>
              </a:rPr>
              <a:t>Pistes d’amélioration </a:t>
            </a:r>
            <a:endParaRPr lang="fr-FR"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p:cNvPicPr>
            <a:picLocks noChangeAspect="1" noChangeArrowheads="1"/>
          </p:cNvPicPr>
          <p:nvPr/>
        </p:nvPicPr>
        <p:blipFill>
          <a:blip r:embed="rId3" cstate="print"/>
          <a:srcRect/>
          <a:stretch>
            <a:fillRect/>
          </a:stretch>
        </p:blipFill>
        <p:spPr bwMode="auto">
          <a:xfrm>
            <a:off x="3221595" y="3651121"/>
            <a:ext cx="5472608" cy="3195082"/>
          </a:xfrm>
          <a:prstGeom prst="rect">
            <a:avLst/>
          </a:prstGeom>
          <a:noFill/>
          <a:ln w="9525">
            <a:solidFill>
              <a:schemeClr val="tx1"/>
            </a:solidFill>
            <a:miter lim="800000"/>
            <a:headEnd/>
            <a:tailEnd/>
          </a:ln>
        </p:spPr>
      </p:pic>
      <p:pic>
        <p:nvPicPr>
          <p:cNvPr id="169989" name="Picture 5"/>
          <p:cNvPicPr>
            <a:picLocks noChangeAspect="1" noChangeArrowheads="1"/>
          </p:cNvPicPr>
          <p:nvPr/>
        </p:nvPicPr>
        <p:blipFill>
          <a:blip r:embed="rId4" cstate="print"/>
          <a:srcRect/>
          <a:stretch>
            <a:fillRect/>
          </a:stretch>
        </p:blipFill>
        <p:spPr bwMode="auto">
          <a:xfrm>
            <a:off x="2754396" y="1155073"/>
            <a:ext cx="5939807" cy="2322690"/>
          </a:xfrm>
          <a:prstGeom prst="rect">
            <a:avLst/>
          </a:prstGeom>
          <a:noFill/>
          <a:ln w="9525">
            <a:solidFill>
              <a:schemeClr val="tx1"/>
            </a:solidFill>
            <a:miter lim="800000"/>
            <a:headEnd/>
            <a:tailEnd/>
          </a:ln>
        </p:spPr>
      </p:pic>
      <p:sp>
        <p:nvSpPr>
          <p:cNvPr id="6" name="Titre 1"/>
          <p:cNvSpPr txBox="1">
            <a:spLocks/>
          </p:cNvSpPr>
          <p:nvPr/>
        </p:nvSpPr>
        <p:spPr>
          <a:xfrm>
            <a:off x="1403648" y="12073"/>
            <a:ext cx="6624736"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MCE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Compression Décompression Active (CDA)</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pic>
        <p:nvPicPr>
          <p:cNvPr id="7" name="Picture 2" descr="http://www.acilci.net/wp-content/uploads/2013/08/cardiopump2.jpg"/>
          <p:cNvPicPr>
            <a:picLocks noChangeAspect="1" noChangeArrowheads="1"/>
          </p:cNvPicPr>
          <p:nvPr/>
        </p:nvPicPr>
        <p:blipFill>
          <a:blip r:embed="rId5" cstate="print"/>
          <a:srcRect/>
          <a:stretch>
            <a:fillRect/>
          </a:stretch>
        </p:blipFill>
        <p:spPr bwMode="auto">
          <a:xfrm>
            <a:off x="186308" y="1155073"/>
            <a:ext cx="2436386" cy="2322690"/>
          </a:xfrm>
          <a:prstGeom prst="rect">
            <a:avLst/>
          </a:prstGeom>
          <a:noFill/>
        </p:spPr>
      </p:pic>
      <p:sp>
        <p:nvSpPr>
          <p:cNvPr id="9" name="Rectangle 8"/>
          <p:cNvSpPr/>
          <p:nvPr/>
        </p:nvSpPr>
        <p:spPr>
          <a:xfrm>
            <a:off x="186308" y="5167027"/>
            <a:ext cx="2699792" cy="584775"/>
          </a:xfrm>
          <a:prstGeom prst="rect">
            <a:avLst/>
          </a:prstGeom>
        </p:spPr>
        <p:txBody>
          <a:bodyPr wrap="square">
            <a:spAutoFit/>
          </a:bodyPr>
          <a:lstStyle/>
          <a:p>
            <a:r>
              <a:rPr lang="fr-FR" sz="1600" dirty="0" err="1" smtClean="0"/>
              <a:t>Lafuente</a:t>
            </a:r>
            <a:r>
              <a:rPr lang="fr-FR" sz="1600" dirty="0" smtClean="0"/>
              <a:t>-</a:t>
            </a:r>
            <a:r>
              <a:rPr lang="fr-FR" sz="1600" dirty="0" err="1" smtClean="0"/>
              <a:t>Lafuente</a:t>
            </a:r>
            <a:r>
              <a:rPr lang="fr-FR" sz="1600" dirty="0" smtClean="0"/>
              <a:t>. Cochrane </a:t>
            </a:r>
            <a:r>
              <a:rPr lang="fr-FR" sz="1600" dirty="0" err="1" smtClean="0"/>
              <a:t>Database</a:t>
            </a:r>
            <a:r>
              <a:rPr lang="fr-FR" sz="1600" dirty="0" smtClean="0"/>
              <a:t> </a:t>
            </a:r>
            <a:r>
              <a:rPr lang="fr-FR" sz="1600" dirty="0" err="1" smtClean="0"/>
              <a:t>Syst</a:t>
            </a:r>
            <a:r>
              <a:rPr lang="fr-FR" sz="1600" dirty="0" smtClean="0"/>
              <a:t> </a:t>
            </a:r>
            <a:r>
              <a:rPr lang="fr-FR" sz="1600" dirty="0" err="1" smtClean="0"/>
              <a:t>Rev</a:t>
            </a:r>
            <a:r>
              <a:rPr lang="fr-FR" sz="1600" dirty="0" smtClean="0"/>
              <a:t>. 2013</a:t>
            </a:r>
          </a:p>
        </p:txBody>
      </p:sp>
      <p:sp>
        <p:nvSpPr>
          <p:cNvPr id="12" name="ZoneTexte 11"/>
          <p:cNvSpPr txBox="1"/>
          <p:nvPr/>
        </p:nvSpPr>
        <p:spPr>
          <a:xfrm>
            <a:off x="3059832" y="1151792"/>
            <a:ext cx="2088232" cy="338554"/>
          </a:xfrm>
          <a:prstGeom prst="rect">
            <a:avLst/>
          </a:prstGeom>
          <a:noFill/>
        </p:spPr>
        <p:txBody>
          <a:bodyPr wrap="square" rtlCol="0">
            <a:spAutoFit/>
          </a:bodyPr>
          <a:lstStyle/>
          <a:p>
            <a:r>
              <a:rPr lang="fr-FR" sz="1600" dirty="0" smtClean="0"/>
              <a:t>Plaisance. NEJM 1999</a:t>
            </a:r>
            <a:endParaRPr lang="fr-FR" sz="1600" dirty="0"/>
          </a:p>
        </p:txBody>
      </p:sp>
      <p:sp>
        <p:nvSpPr>
          <p:cNvPr id="13" name="Ellipse 12"/>
          <p:cNvSpPr/>
          <p:nvPr/>
        </p:nvSpPr>
        <p:spPr>
          <a:xfrm>
            <a:off x="7510556" y="2033552"/>
            <a:ext cx="1368152" cy="1512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16200000">
            <a:off x="2325560" y="5320916"/>
            <a:ext cx="1468544" cy="276999"/>
          </a:xfrm>
          <a:prstGeom prst="rect">
            <a:avLst/>
          </a:prstGeom>
        </p:spPr>
        <p:txBody>
          <a:bodyPr wrap="none">
            <a:spAutoFit/>
          </a:bodyPr>
          <a:lstStyle/>
          <a:p>
            <a:r>
              <a:rPr lang="fr-FR" sz="1200" dirty="0" err="1" smtClean="0"/>
              <a:t>Immediate</a:t>
            </a:r>
            <a:r>
              <a:rPr lang="fr-FR" sz="1200" dirty="0" smtClean="0"/>
              <a:t> </a:t>
            </a:r>
            <a:r>
              <a:rPr lang="fr-FR" sz="1200" dirty="0" err="1" smtClean="0"/>
              <a:t>mortality</a:t>
            </a:r>
            <a:endParaRPr lang="fr-FR" sz="1200" dirty="0"/>
          </a:p>
        </p:txBody>
      </p:sp>
      <p:sp>
        <p:nvSpPr>
          <p:cNvPr id="3" name="Espace réservé du contenu 2"/>
          <p:cNvSpPr>
            <a:spLocks noGrp="1"/>
          </p:cNvSpPr>
          <p:nvPr>
            <p:ph idx="1"/>
          </p:nvPr>
        </p:nvSpPr>
        <p:spPr>
          <a:xfrm>
            <a:off x="467544" y="3477763"/>
            <a:ext cx="8262664" cy="720080"/>
          </a:xfrm>
          <a:solidFill>
            <a:schemeClr val="bg1">
              <a:alpha val="77000"/>
            </a:schemeClr>
          </a:solidFill>
          <a:ln>
            <a:solidFill>
              <a:schemeClr val="tx1"/>
            </a:solidFill>
          </a:ln>
        </p:spPr>
        <p:txBody>
          <a:bodyPr>
            <a:noAutofit/>
          </a:bodyPr>
          <a:lstStyle/>
          <a:p>
            <a:r>
              <a:rPr lang="en-US" sz="1800" b="1" dirty="0" smtClean="0"/>
              <a:t>Le </a:t>
            </a:r>
            <a:r>
              <a:rPr lang="en-US" sz="1800" b="1" dirty="0" err="1" smtClean="0"/>
              <a:t>bénéfice</a:t>
            </a:r>
            <a:r>
              <a:rPr lang="en-US" sz="1800" b="1" dirty="0" smtClean="0"/>
              <a:t> du </a:t>
            </a:r>
            <a:r>
              <a:rPr lang="en-US" sz="1800" b="1" dirty="0" err="1" smtClean="0"/>
              <a:t>dispositif</a:t>
            </a:r>
            <a:r>
              <a:rPr lang="en-US" sz="1800" b="1" dirty="0" smtClean="0"/>
              <a:t> de CDA </a:t>
            </a:r>
            <a:r>
              <a:rPr lang="en-US" sz="1800" b="1" dirty="0" err="1" smtClean="0"/>
              <a:t>n’est</a:t>
            </a:r>
            <a:r>
              <a:rPr lang="en-US" sz="1800" b="1" dirty="0" smtClean="0"/>
              <a:t> pas </a:t>
            </a:r>
            <a:r>
              <a:rPr lang="en-US" sz="1800" b="1" dirty="0" err="1" smtClean="0"/>
              <a:t>clairement</a:t>
            </a:r>
            <a:r>
              <a:rPr lang="en-US" sz="1800" b="1" dirty="0" smtClean="0"/>
              <a:t> </a:t>
            </a:r>
            <a:r>
              <a:rPr lang="en-US" sz="1800" b="1" dirty="0" err="1" smtClean="0"/>
              <a:t>établi</a:t>
            </a:r>
            <a:r>
              <a:rPr lang="en-US" sz="1800" b="1" dirty="0" smtClean="0"/>
              <a:t> </a:t>
            </a:r>
            <a:r>
              <a:rPr lang="en-US" sz="1800" b="1" dirty="0" err="1" smtClean="0"/>
              <a:t>dans</a:t>
            </a:r>
            <a:r>
              <a:rPr lang="en-US" sz="1800" b="1" dirty="0" smtClean="0"/>
              <a:t> la </a:t>
            </a:r>
            <a:r>
              <a:rPr lang="en-US" sz="1800" b="1" dirty="0" err="1" smtClean="0"/>
              <a:t>littérature</a:t>
            </a:r>
            <a:r>
              <a:rPr lang="en-US" sz="1800" b="1" dirty="0" smtClean="0"/>
              <a:t>.</a:t>
            </a:r>
          </a:p>
          <a:p>
            <a:r>
              <a:rPr lang="en-US" sz="1800" b="1" dirty="0" err="1" smtClean="0"/>
              <a:t>Intérêt</a:t>
            </a:r>
            <a:r>
              <a:rPr lang="en-US" sz="1800" b="1" dirty="0" smtClean="0"/>
              <a:t> = gauge de </a:t>
            </a:r>
            <a:r>
              <a:rPr lang="en-US" sz="1800" b="1" dirty="0" err="1" smtClean="0"/>
              <a:t>succion</a:t>
            </a:r>
            <a:r>
              <a:rPr lang="en-US" sz="1800" b="1" dirty="0" smtClean="0"/>
              <a:t> visible =&gt; focus </a:t>
            </a:r>
            <a:r>
              <a:rPr lang="en-US" sz="1800" b="1" dirty="0" err="1" smtClean="0"/>
              <a:t>sur</a:t>
            </a:r>
            <a:r>
              <a:rPr lang="en-US" sz="1800" b="1" dirty="0" smtClean="0"/>
              <a:t> la </a:t>
            </a:r>
            <a:r>
              <a:rPr lang="en-US" sz="1800" b="1" dirty="0" err="1" smtClean="0"/>
              <a:t>décompression</a:t>
            </a:r>
            <a:r>
              <a:rPr lang="en-US" sz="1800" b="1" dirty="0" smtClean="0"/>
              <a:t> </a:t>
            </a:r>
            <a:r>
              <a:rPr lang="en-US" sz="1800" b="1" dirty="0" err="1" smtClean="0"/>
              <a:t>complète</a:t>
            </a:r>
            <a:r>
              <a:rPr lang="en-US" sz="1800" b="1" dirty="0" smtClean="0"/>
              <a:t>  </a:t>
            </a:r>
            <a:endParaRPr lang="fr-FR"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cdn.medgadget.com/img/4634acu1.jpg"/>
          <p:cNvPicPr>
            <a:picLocks noChangeAspect="1" noChangeArrowheads="1"/>
          </p:cNvPicPr>
          <p:nvPr/>
        </p:nvPicPr>
        <p:blipFill>
          <a:blip r:embed="rId2" cstate="print"/>
          <a:srcRect/>
          <a:stretch>
            <a:fillRect/>
          </a:stretch>
        </p:blipFill>
        <p:spPr bwMode="auto">
          <a:xfrm>
            <a:off x="7228638" y="5561856"/>
            <a:ext cx="1578097" cy="1296144"/>
          </a:xfrm>
          <a:prstGeom prst="rect">
            <a:avLst/>
          </a:prstGeom>
          <a:noFill/>
        </p:spPr>
      </p:pic>
      <p:pic>
        <p:nvPicPr>
          <p:cNvPr id="132103" name="Picture 7" descr="http://www.zoll.com/uploadedImages/Public_Site/Products/Product_Data/Auto_Pulse.jpg"/>
          <p:cNvPicPr>
            <a:picLocks noChangeAspect="1" noChangeArrowheads="1"/>
          </p:cNvPicPr>
          <p:nvPr/>
        </p:nvPicPr>
        <p:blipFill>
          <a:blip r:embed="rId3" cstate="print"/>
          <a:srcRect/>
          <a:stretch>
            <a:fillRect/>
          </a:stretch>
        </p:blipFill>
        <p:spPr bwMode="auto">
          <a:xfrm>
            <a:off x="307975" y="5382779"/>
            <a:ext cx="1815754" cy="1429907"/>
          </a:xfrm>
          <a:prstGeom prst="rect">
            <a:avLst/>
          </a:prstGeom>
          <a:noFill/>
        </p:spPr>
      </p:pic>
      <p:sp>
        <p:nvSpPr>
          <p:cNvPr id="4" name="Rectangle 9"/>
          <p:cNvSpPr>
            <a:spLocks noChangeArrowheads="1"/>
          </p:cNvSpPr>
          <p:nvPr/>
        </p:nvSpPr>
        <p:spPr bwMode="auto">
          <a:xfrm>
            <a:off x="4990311" y="1155073"/>
            <a:ext cx="3816424" cy="1015663"/>
          </a:xfrm>
          <a:prstGeom prst="rect">
            <a:avLst/>
          </a:prstGeom>
          <a:noFill/>
          <a:ln w="9525">
            <a:solidFill>
              <a:schemeClr val="tx1"/>
            </a:solidFill>
            <a:miter lim="800000"/>
            <a:headEnd/>
            <a:tailEnd/>
          </a:ln>
          <a:effectLst/>
        </p:spPr>
        <p:txBody>
          <a:bodyPr wrap="square" anchor="ctr">
            <a:spAutoFit/>
          </a:bodyPr>
          <a:lstStyle/>
          <a:p>
            <a:r>
              <a:rPr lang="en-US" sz="1200" b="1" dirty="0">
                <a:solidFill>
                  <a:srgbClr val="000000"/>
                </a:solidFill>
                <a:latin typeface="Calibri" charset="0"/>
              </a:rPr>
              <a:t>Mechanical Chest Compressions and Simultaneous Defibrillation </a:t>
            </a:r>
            <a:r>
              <a:rPr lang="en-US" sz="1200" b="1" dirty="0" err="1">
                <a:solidFill>
                  <a:srgbClr val="000000"/>
                </a:solidFill>
                <a:latin typeface="Calibri" charset="0"/>
              </a:rPr>
              <a:t>vs</a:t>
            </a:r>
            <a:r>
              <a:rPr lang="en-US" sz="1200" b="1" dirty="0">
                <a:solidFill>
                  <a:srgbClr val="000000"/>
                </a:solidFill>
                <a:latin typeface="Calibri" charset="0"/>
              </a:rPr>
              <a:t> Conventional Cardiopulmonary Resuscitation in Out-of-Hospital Cardiac Arrest: The LINC Randomized Trial.</a:t>
            </a:r>
          </a:p>
          <a:p>
            <a:r>
              <a:rPr lang="en-US" sz="1200" dirty="0" err="1" smtClean="0">
                <a:solidFill>
                  <a:srgbClr val="000000"/>
                </a:solidFill>
                <a:latin typeface="Calibri" charset="0"/>
              </a:rPr>
              <a:t>Rubertsson</a:t>
            </a:r>
            <a:r>
              <a:rPr lang="en-US" sz="1200" dirty="0" smtClean="0">
                <a:solidFill>
                  <a:srgbClr val="000000"/>
                </a:solidFill>
                <a:latin typeface="Calibri" charset="0"/>
              </a:rPr>
              <a:t>. JAMA</a:t>
            </a:r>
            <a:r>
              <a:rPr lang="en-US" sz="1200" dirty="0">
                <a:solidFill>
                  <a:srgbClr val="000000"/>
                </a:solidFill>
                <a:latin typeface="Calibri" charset="0"/>
              </a:rPr>
              <a:t>. </a:t>
            </a:r>
            <a:r>
              <a:rPr lang="en-US" sz="1200" dirty="0" smtClean="0">
                <a:solidFill>
                  <a:srgbClr val="000000"/>
                </a:solidFill>
                <a:latin typeface="Calibri" charset="0"/>
              </a:rPr>
              <a:t>2014.</a:t>
            </a:r>
            <a:endParaRPr lang="en-US" sz="1200" dirty="0">
              <a:solidFill>
                <a:srgbClr val="000000"/>
              </a:solidFill>
              <a:latin typeface="Calibri" charset="0"/>
            </a:endParaRPr>
          </a:p>
        </p:txBody>
      </p:sp>
      <p:sp>
        <p:nvSpPr>
          <p:cNvPr id="132098" name="AutoShape 2" descr="Graph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2099" name="Picture 3"/>
          <p:cNvPicPr>
            <a:picLocks noChangeAspect="1" noChangeArrowheads="1"/>
          </p:cNvPicPr>
          <p:nvPr/>
        </p:nvPicPr>
        <p:blipFill>
          <a:blip r:embed="rId4" cstate="print"/>
          <a:srcRect/>
          <a:stretch>
            <a:fillRect/>
          </a:stretch>
        </p:blipFill>
        <p:spPr bwMode="auto">
          <a:xfrm>
            <a:off x="5004048" y="2348880"/>
            <a:ext cx="3816424" cy="3223560"/>
          </a:xfrm>
          <a:prstGeom prst="rect">
            <a:avLst/>
          </a:prstGeom>
          <a:noFill/>
          <a:ln w="9525">
            <a:noFill/>
            <a:miter lim="800000"/>
            <a:headEnd/>
            <a:tailEnd/>
          </a:ln>
        </p:spPr>
      </p:pic>
      <p:sp>
        <p:nvSpPr>
          <p:cNvPr id="14" name="Espace réservé du contenu 1"/>
          <p:cNvSpPr txBox="1">
            <a:spLocks/>
          </p:cNvSpPr>
          <p:nvPr/>
        </p:nvSpPr>
        <p:spPr>
          <a:xfrm>
            <a:off x="303057" y="2204864"/>
            <a:ext cx="3275856" cy="2880320"/>
          </a:xfrm>
          <a:prstGeom prst="rect">
            <a:avLst/>
          </a:prstGeom>
        </p:spPr>
        <p:txBody>
          <a:bodyPr vert="horz">
            <a:normAutofit/>
          </a:bodyPr>
          <a:lstStyle/>
          <a:p>
            <a:pPr marL="8255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smtClean="0">
                <a:ln>
                  <a:noFill/>
                </a:ln>
                <a:solidFill>
                  <a:schemeClr val="bg1">
                    <a:lumMod val="50000"/>
                  </a:schemeClr>
                </a:solidFill>
                <a:effectLst/>
                <a:uLnTx/>
                <a:uFillTx/>
                <a:latin typeface="+mn-lt"/>
                <a:ea typeface="+mn-ea"/>
                <a:cs typeface="+mn-cs"/>
              </a:rPr>
              <a:t>The use of A-CPR resulted in a higher rate of survival to hospital compared with C-CPR, yet a tendency for a lower rate of survival to hospital discharge, however these associations did not reach statistical significance. Further research is warranted which is prospective in nature, involves </a:t>
            </a:r>
            <a:r>
              <a:rPr kumimoji="0" lang="en-US" sz="1400" b="0" i="0" u="none" strike="noStrike" kern="1200" cap="none" spc="0" normalizeH="0" baseline="0" noProof="0" dirty="0" err="1" smtClean="0">
                <a:ln>
                  <a:noFill/>
                </a:ln>
                <a:solidFill>
                  <a:schemeClr val="bg1">
                    <a:lumMod val="50000"/>
                  </a:schemeClr>
                </a:solidFill>
                <a:effectLst/>
                <a:uLnTx/>
                <a:uFillTx/>
                <a:latin typeface="+mn-lt"/>
                <a:ea typeface="+mn-ea"/>
                <a:cs typeface="+mn-cs"/>
              </a:rPr>
              <a:t>randomisation</a:t>
            </a:r>
            <a:r>
              <a:rPr kumimoji="0" lang="en-US" sz="1400" b="0" i="0" u="none" strike="noStrike" kern="1200" cap="none" spc="0" normalizeH="0" baseline="0" noProof="0" dirty="0" smtClean="0">
                <a:ln>
                  <a:noFill/>
                </a:ln>
                <a:solidFill>
                  <a:schemeClr val="bg1">
                    <a:lumMod val="50000"/>
                  </a:schemeClr>
                </a:solidFill>
                <a:effectLst/>
                <a:uLnTx/>
                <a:uFillTx/>
                <a:latin typeface="+mn-lt"/>
                <a:ea typeface="+mn-ea"/>
                <a:cs typeface="+mn-cs"/>
              </a:rPr>
              <a:t> and larger number of cases to investigate potential sub-group benefits of A-CPR including survival to hospital discharge.</a:t>
            </a:r>
            <a:endParaRPr kumimoji="0" lang="fr-FR" sz="14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 name="Rectangle 14"/>
          <p:cNvSpPr/>
          <p:nvPr/>
        </p:nvSpPr>
        <p:spPr>
          <a:xfrm>
            <a:off x="189615" y="1233626"/>
            <a:ext cx="4387227" cy="646331"/>
          </a:xfrm>
          <a:prstGeom prst="rect">
            <a:avLst/>
          </a:prstGeom>
          <a:ln>
            <a:solidFill>
              <a:schemeClr val="tx1"/>
            </a:solidFill>
          </a:ln>
        </p:spPr>
        <p:txBody>
          <a:bodyPr wrap="square">
            <a:spAutoFit/>
          </a:bodyPr>
          <a:lstStyle/>
          <a:p>
            <a:r>
              <a:rPr lang="en-US" sz="1200" b="1" dirty="0" smtClean="0"/>
              <a:t>An automated CPR device compared with standard chest compressions for out-of-hospital resuscitation.</a:t>
            </a:r>
          </a:p>
          <a:p>
            <a:r>
              <a:rPr lang="en-US" sz="1200" dirty="0" smtClean="0">
                <a:hlinkClick r:id="rId5"/>
              </a:rPr>
              <a:t>Jennings PA</a:t>
            </a:r>
            <a:r>
              <a:rPr lang="fr-FR" sz="1200" dirty="0" smtClean="0">
                <a:hlinkClick r:id="rId6" tooltip="BMC emergency medicine."/>
              </a:rPr>
              <a:t> BMC </a:t>
            </a:r>
            <a:r>
              <a:rPr lang="fr-FR" sz="1200" dirty="0" err="1" smtClean="0">
                <a:hlinkClick r:id="rId6" tooltip="BMC emergency medicine."/>
              </a:rPr>
              <a:t>Emerg</a:t>
            </a:r>
            <a:r>
              <a:rPr lang="fr-FR" sz="1200" dirty="0" smtClean="0">
                <a:hlinkClick r:id="rId6" tooltip="BMC emergency medicine."/>
              </a:rPr>
              <a:t> Med.</a:t>
            </a:r>
            <a:r>
              <a:rPr lang="fr-FR" sz="1200" dirty="0" smtClean="0"/>
              <a:t> 2012 </a:t>
            </a:r>
            <a:endParaRPr lang="en-US" sz="1200" dirty="0"/>
          </a:p>
        </p:txBody>
      </p:sp>
      <p:cxnSp>
        <p:nvCxnSpPr>
          <p:cNvPr id="17" name="Connecteur droit 16"/>
          <p:cNvCxnSpPr/>
          <p:nvPr/>
        </p:nvCxnSpPr>
        <p:spPr>
          <a:xfrm>
            <a:off x="4716016" y="1556792"/>
            <a:ext cx="72008" cy="504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contenu 7"/>
          <p:cNvSpPr>
            <a:spLocks noGrp="1"/>
          </p:cNvSpPr>
          <p:nvPr>
            <p:ph idx="1"/>
          </p:nvPr>
        </p:nvSpPr>
        <p:spPr>
          <a:xfrm rot="20745760">
            <a:off x="414263" y="3020857"/>
            <a:ext cx="8544747" cy="1219428"/>
          </a:xfrm>
        </p:spPr>
        <p:txBody>
          <a:bodyPr>
            <a:noAutofit/>
          </a:bodyPr>
          <a:lstStyle/>
          <a:p>
            <a:r>
              <a:rPr lang="fr-FR" sz="2200" b="1" dirty="0" smtClean="0">
                <a:solidFill>
                  <a:srgbClr val="FF0000"/>
                </a:solidFill>
              </a:rPr>
              <a:t>Aucune étude n’a fait la preuve de leur efficacité sur la survie</a:t>
            </a:r>
          </a:p>
          <a:p>
            <a:r>
              <a:rPr lang="fr-FR" sz="2200" b="1" dirty="0" smtClean="0">
                <a:solidFill>
                  <a:srgbClr val="FF0000"/>
                </a:solidFill>
              </a:rPr>
              <a:t>Utilité certaine lors de transports, manœuvres en milieu étroit</a:t>
            </a:r>
          </a:p>
          <a:p>
            <a:r>
              <a:rPr lang="fr-FR" sz="2200" b="1" dirty="0" smtClean="0">
                <a:solidFill>
                  <a:srgbClr val="FF0000"/>
                </a:solidFill>
              </a:rPr>
              <a:t>Procédure de prélèvements d’organes réalisable…</a:t>
            </a:r>
            <a:endParaRPr lang="fr-FR" sz="2200" b="1" dirty="0">
              <a:solidFill>
                <a:srgbClr val="FF0000"/>
              </a:solidFill>
            </a:endParaRPr>
          </a:p>
        </p:txBody>
      </p:sp>
      <p:sp>
        <p:nvSpPr>
          <p:cNvPr id="12" name="Titre 1"/>
          <p:cNvSpPr txBox="1">
            <a:spLocks/>
          </p:cNvSpPr>
          <p:nvPr/>
        </p:nvSpPr>
        <p:spPr>
          <a:xfrm>
            <a:off x="1115616" y="12073"/>
            <a:ext cx="741682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MCE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MCE automatisé </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3" name="Rectangle 12"/>
          <p:cNvSpPr/>
          <p:nvPr/>
        </p:nvSpPr>
        <p:spPr>
          <a:xfrm>
            <a:off x="2411760" y="5657671"/>
            <a:ext cx="4572000" cy="1077218"/>
          </a:xfrm>
          <a:prstGeom prst="rect">
            <a:avLst/>
          </a:prstGeom>
          <a:solidFill>
            <a:schemeClr val="bg1"/>
          </a:solidFill>
        </p:spPr>
        <p:txBody>
          <a:bodyPr>
            <a:spAutoFit/>
          </a:bodyPr>
          <a:lstStyle/>
          <a:p>
            <a:r>
              <a:rPr lang="en-US" sz="1600" b="1" dirty="0" smtClean="0"/>
              <a:t>LUCAS compared to manual cardiopulmonary resuscitation is more effective during helicopter rescue-a prospective, randomized, cross-over manikin study. </a:t>
            </a:r>
            <a:r>
              <a:rPr lang="en-US" sz="1600" b="1" dirty="0" err="1" smtClean="0"/>
              <a:t>Putzer</a:t>
            </a:r>
            <a:r>
              <a:rPr lang="en-US" sz="1600" b="1" dirty="0" smtClean="0"/>
              <a:t> G Am J </a:t>
            </a:r>
            <a:r>
              <a:rPr lang="en-US" sz="1600" b="1" dirty="0" err="1" smtClean="0"/>
              <a:t>Emerg</a:t>
            </a:r>
            <a:r>
              <a:rPr lang="en-US" sz="1600" b="1" dirty="0" smtClean="0"/>
              <a:t> Med. 2013</a:t>
            </a:r>
            <a:endParaRPr lang="en-US" sz="1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23528" y="1916832"/>
            <a:ext cx="4742656" cy="2664296"/>
            <a:chOff x="4283968" y="1712144"/>
            <a:chExt cx="4860032" cy="2664296"/>
          </a:xfrm>
        </p:grpSpPr>
        <p:pic>
          <p:nvPicPr>
            <p:cNvPr id="128004" name="Picture 4"/>
            <p:cNvPicPr>
              <a:picLocks noChangeAspect="1" noChangeArrowheads="1"/>
            </p:cNvPicPr>
            <p:nvPr/>
          </p:nvPicPr>
          <p:blipFill>
            <a:blip r:embed="rId3" cstate="print"/>
            <a:srcRect/>
            <a:stretch>
              <a:fillRect/>
            </a:stretch>
          </p:blipFill>
          <p:spPr bwMode="auto">
            <a:xfrm>
              <a:off x="4283968" y="1712144"/>
              <a:ext cx="4141569" cy="2664296"/>
            </a:xfrm>
            <a:prstGeom prst="rect">
              <a:avLst/>
            </a:prstGeom>
            <a:noFill/>
            <a:ln w="9525">
              <a:noFill/>
              <a:miter lim="800000"/>
              <a:headEnd/>
              <a:tailEnd/>
            </a:ln>
          </p:spPr>
        </p:pic>
        <p:pic>
          <p:nvPicPr>
            <p:cNvPr id="128005" name="Picture 5"/>
            <p:cNvPicPr>
              <a:picLocks noChangeAspect="1" noChangeArrowheads="1"/>
            </p:cNvPicPr>
            <p:nvPr/>
          </p:nvPicPr>
          <p:blipFill>
            <a:blip r:embed="rId4" cstate="print"/>
            <a:srcRect/>
            <a:stretch>
              <a:fillRect/>
            </a:stretch>
          </p:blipFill>
          <p:spPr bwMode="auto">
            <a:xfrm>
              <a:off x="8388424" y="2648248"/>
              <a:ext cx="755576" cy="593812"/>
            </a:xfrm>
            <a:prstGeom prst="rect">
              <a:avLst/>
            </a:prstGeom>
            <a:noFill/>
            <a:ln w="9525">
              <a:noFill/>
              <a:miter lim="800000"/>
              <a:headEnd/>
              <a:tailEnd/>
            </a:ln>
          </p:spPr>
        </p:pic>
      </p:grpSp>
      <p:sp>
        <p:nvSpPr>
          <p:cNvPr id="2" name="Espace réservé du contenu 1"/>
          <p:cNvSpPr>
            <a:spLocks noGrp="1"/>
          </p:cNvSpPr>
          <p:nvPr>
            <p:ph idx="1"/>
          </p:nvPr>
        </p:nvSpPr>
        <p:spPr>
          <a:xfrm>
            <a:off x="457200" y="1268761"/>
            <a:ext cx="8229600" cy="576064"/>
          </a:xfrm>
        </p:spPr>
        <p:txBody>
          <a:bodyPr>
            <a:normAutofit/>
          </a:bodyPr>
          <a:lstStyle/>
          <a:p>
            <a:pPr>
              <a:buNone/>
            </a:pPr>
            <a:r>
              <a:rPr lang="fr-FR" sz="2400" b="1" dirty="0" err="1" smtClean="0"/>
              <a:t>CardioCerebralResuscitation</a:t>
            </a:r>
            <a:r>
              <a:rPr lang="fr-FR" sz="2400" b="1" dirty="0" smtClean="0"/>
              <a:t> (CCR-CPR) </a:t>
            </a:r>
          </a:p>
        </p:txBody>
      </p:sp>
      <p:pic>
        <p:nvPicPr>
          <p:cNvPr id="128002" name="Picture 2"/>
          <p:cNvPicPr>
            <a:picLocks noChangeAspect="1" noChangeArrowheads="1"/>
          </p:cNvPicPr>
          <p:nvPr/>
        </p:nvPicPr>
        <p:blipFill>
          <a:blip r:embed="rId5" cstate="print"/>
          <a:srcRect/>
          <a:stretch>
            <a:fillRect/>
          </a:stretch>
        </p:blipFill>
        <p:spPr bwMode="auto">
          <a:xfrm>
            <a:off x="9900592" y="2564904"/>
            <a:ext cx="3571456" cy="2592288"/>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4932040" y="4664472"/>
            <a:ext cx="3275856" cy="2178140"/>
          </a:xfrm>
          <a:prstGeom prst="rect">
            <a:avLst/>
          </a:prstGeom>
          <a:noFill/>
          <a:ln w="9525">
            <a:solidFill>
              <a:schemeClr val="tx1"/>
            </a:solidFill>
            <a:miter lim="800000"/>
            <a:headEnd/>
            <a:tailEnd/>
          </a:ln>
        </p:spPr>
      </p:pic>
      <p:pic>
        <p:nvPicPr>
          <p:cNvPr id="128008" name="Picture 8"/>
          <p:cNvPicPr>
            <a:picLocks noChangeAspect="1" noChangeArrowheads="1"/>
          </p:cNvPicPr>
          <p:nvPr/>
        </p:nvPicPr>
        <p:blipFill>
          <a:blip r:embed="rId7" cstate="print"/>
          <a:srcRect/>
          <a:stretch>
            <a:fillRect/>
          </a:stretch>
        </p:blipFill>
        <p:spPr bwMode="auto">
          <a:xfrm>
            <a:off x="827584" y="4664472"/>
            <a:ext cx="3384376" cy="2193528"/>
          </a:xfrm>
          <a:prstGeom prst="rect">
            <a:avLst/>
          </a:prstGeom>
          <a:noFill/>
          <a:ln w="9525">
            <a:solidFill>
              <a:schemeClr val="tx1"/>
            </a:solidFill>
            <a:miter lim="800000"/>
            <a:headEnd/>
            <a:tailEnd/>
          </a:ln>
        </p:spPr>
      </p:pic>
      <p:sp>
        <p:nvSpPr>
          <p:cNvPr id="15" name="Rectangle 14"/>
          <p:cNvSpPr/>
          <p:nvPr/>
        </p:nvSpPr>
        <p:spPr>
          <a:xfrm>
            <a:off x="5292080" y="3861048"/>
            <a:ext cx="2678810" cy="584775"/>
          </a:xfrm>
          <a:prstGeom prst="rect">
            <a:avLst/>
          </a:prstGeom>
        </p:spPr>
        <p:txBody>
          <a:bodyPr wrap="square">
            <a:spAutoFit/>
          </a:bodyPr>
          <a:lstStyle/>
          <a:p>
            <a:pPr algn="ctr"/>
            <a:r>
              <a:rPr lang="fr-FR" sz="1600" dirty="0" err="1" smtClean="0"/>
              <a:t>Ewy</a:t>
            </a:r>
            <a:r>
              <a:rPr lang="fr-FR" sz="1600" dirty="0" smtClean="0"/>
              <a:t> MD</a:t>
            </a:r>
          </a:p>
          <a:p>
            <a:pPr algn="ctr"/>
            <a:r>
              <a:rPr lang="fr-FR" sz="1600" dirty="0" err="1" smtClean="0"/>
              <a:t>Kellum</a:t>
            </a:r>
            <a:r>
              <a:rPr lang="fr-FR" sz="1600" dirty="0" smtClean="0"/>
              <a:t> </a:t>
            </a:r>
            <a:r>
              <a:rPr lang="fr-FR" sz="1600" dirty="0" smtClean="0"/>
              <a:t>j.ann </a:t>
            </a:r>
            <a:r>
              <a:rPr lang="fr-FR" sz="1600" dirty="0" err="1" smtClean="0"/>
              <a:t>emerg</a:t>
            </a:r>
            <a:r>
              <a:rPr lang="fr-FR" sz="1600" dirty="0" smtClean="0"/>
              <a:t> </a:t>
            </a:r>
            <a:r>
              <a:rPr lang="fr-FR" sz="1600" dirty="0" err="1" smtClean="0"/>
              <a:t>med</a:t>
            </a:r>
            <a:r>
              <a:rPr lang="fr-FR" sz="1600" dirty="0" smtClean="0"/>
              <a:t> 2008</a:t>
            </a:r>
            <a:endParaRPr lang="fr-FR" sz="1600" dirty="0"/>
          </a:p>
        </p:txBody>
      </p:sp>
      <p:sp>
        <p:nvSpPr>
          <p:cNvPr id="5" name="Rectangle 4"/>
          <p:cNvSpPr/>
          <p:nvPr/>
        </p:nvSpPr>
        <p:spPr>
          <a:xfrm>
            <a:off x="539552" y="1844824"/>
            <a:ext cx="4572000" cy="276999"/>
          </a:xfrm>
          <a:prstGeom prst="rect">
            <a:avLst/>
          </a:prstGeom>
        </p:spPr>
        <p:txBody>
          <a:bodyPr>
            <a:spAutoFit/>
          </a:bodyPr>
          <a:lstStyle/>
          <a:p>
            <a:pPr>
              <a:buNone/>
            </a:pPr>
            <a:r>
              <a:rPr lang="fr-FR" sz="1200" dirty="0"/>
              <a:t>OHCA patient </a:t>
            </a:r>
            <a:r>
              <a:rPr lang="fr-FR" sz="1200" dirty="0" err="1"/>
              <a:t>witness</a:t>
            </a:r>
            <a:r>
              <a:rPr lang="fr-FR" sz="1200" dirty="0"/>
              <a:t> </a:t>
            </a:r>
            <a:r>
              <a:rPr lang="fr-FR" sz="1200" dirty="0" err="1"/>
              <a:t>shockable</a:t>
            </a:r>
            <a:r>
              <a:rPr lang="fr-FR" sz="1200" dirty="0"/>
              <a:t> </a:t>
            </a:r>
            <a:r>
              <a:rPr lang="fr-FR" sz="1200" dirty="0" err="1"/>
              <a:t>rythm</a:t>
            </a:r>
            <a:r>
              <a:rPr lang="fr-FR" sz="1200" dirty="0"/>
              <a:t> Tucson (Arizona)</a:t>
            </a:r>
          </a:p>
        </p:txBody>
      </p:sp>
      <p:sp>
        <p:nvSpPr>
          <p:cNvPr id="13" name="Titre 1"/>
          <p:cNvSpPr txBox="1">
            <a:spLocks/>
          </p:cNvSpPr>
          <p:nvPr/>
        </p:nvSpPr>
        <p:spPr>
          <a:xfrm>
            <a:off x="1115616" y="12073"/>
            <a:ext cx="741682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Changement de ratio compressions/ventilation</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6" name="ZoneTexte 15"/>
          <p:cNvSpPr txBox="1"/>
          <p:nvPr/>
        </p:nvSpPr>
        <p:spPr>
          <a:xfrm>
            <a:off x="5364088" y="2060848"/>
            <a:ext cx="3168352" cy="1754326"/>
          </a:xfrm>
          <a:prstGeom prst="rect">
            <a:avLst/>
          </a:prstGeom>
          <a:noFill/>
        </p:spPr>
        <p:txBody>
          <a:bodyPr wrap="square" rtlCol="0">
            <a:spAutoFit/>
          </a:bodyPr>
          <a:lstStyle/>
          <a:p>
            <a:pPr marL="177800" indent="-177800">
              <a:buFont typeface="Arial" pitchFamily="34" charset="0"/>
              <a:buChar char="•"/>
            </a:pPr>
            <a:r>
              <a:rPr lang="fr-FR" b="1" dirty="0" smtClean="0"/>
              <a:t>Le CCR-CPR améliore de façon significative les taux de patients sortant de l’hôpital et de survie de patients sans séquelles neurologiques </a:t>
            </a:r>
          </a:p>
          <a:p>
            <a:pPr marL="177800" indent="-177800">
              <a:buFont typeface="Arial" pitchFamily="34" charset="0"/>
              <a:buChar char="•"/>
            </a:pPr>
            <a:r>
              <a:rPr lang="fr-FR" b="1" dirty="0" smtClean="0"/>
              <a:t>Population sélectionnée...</a:t>
            </a:r>
            <a:endParaRPr lang="fr-FR" b="1" dirty="0"/>
          </a:p>
        </p:txBody>
      </p:sp>
      <p:sp>
        <p:nvSpPr>
          <p:cNvPr id="14" name="ZoneTexte 13"/>
          <p:cNvSpPr txBox="1"/>
          <p:nvPr/>
        </p:nvSpPr>
        <p:spPr>
          <a:xfrm rot="16200000">
            <a:off x="2359701" y="5905581"/>
            <a:ext cx="827220" cy="338554"/>
          </a:xfrm>
          <a:prstGeom prst="rect">
            <a:avLst/>
          </a:prstGeom>
          <a:noFill/>
        </p:spPr>
        <p:txBody>
          <a:bodyPr wrap="square" rtlCol="0">
            <a:spAutoFit/>
          </a:bodyPr>
          <a:lstStyle/>
          <a:p>
            <a:r>
              <a:rPr lang="fr-FR" sz="1600" dirty="0" smtClean="0"/>
              <a:t>2004</a:t>
            </a:r>
            <a:endParaRPr lang="fr-FR" sz="1600" dirty="0"/>
          </a:p>
        </p:txBody>
      </p:sp>
      <p:sp>
        <p:nvSpPr>
          <p:cNvPr id="17" name="ZoneTexte 16"/>
          <p:cNvSpPr txBox="1"/>
          <p:nvPr/>
        </p:nvSpPr>
        <p:spPr>
          <a:xfrm rot="16200000">
            <a:off x="6464157" y="5846699"/>
            <a:ext cx="827220" cy="338554"/>
          </a:xfrm>
          <a:prstGeom prst="rect">
            <a:avLst/>
          </a:prstGeom>
          <a:noFill/>
        </p:spPr>
        <p:txBody>
          <a:bodyPr wrap="square" rtlCol="0">
            <a:spAutoFit/>
          </a:bodyPr>
          <a:lstStyle/>
          <a:p>
            <a:r>
              <a:rPr lang="fr-FR" sz="1600" dirty="0" smtClean="0"/>
              <a:t>2004</a:t>
            </a:r>
            <a:endParaRPr lang="fr-F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683568" y="1340768"/>
            <a:ext cx="7776864" cy="1008112"/>
          </a:xfrm>
        </p:spPr>
        <p:txBody>
          <a:bodyPr>
            <a:normAutofit fontScale="55000" lnSpcReduction="20000"/>
          </a:bodyPr>
          <a:lstStyle/>
          <a:p>
            <a:pPr>
              <a:buNone/>
            </a:pPr>
            <a:r>
              <a:rPr lang="fr-FR" sz="3800" b="1" dirty="0" smtClean="0">
                <a:sym typeface="Wingdings" pitchFamily="2" charset="2"/>
              </a:rPr>
              <a:t>Insufflation Continue en O2 à haut débit (ICO) : évaluation en cours</a:t>
            </a:r>
          </a:p>
          <a:p>
            <a:r>
              <a:rPr lang="fr-FR" sz="2900" dirty="0" smtClean="0">
                <a:sym typeface="Wingdings" pitchFamily="2" charset="2"/>
              </a:rPr>
              <a:t>PEP virtuelle de faible niveau par oxygénation à haut débit</a:t>
            </a:r>
          </a:p>
          <a:p>
            <a:r>
              <a:rPr lang="fr-FR" sz="2900" dirty="0" smtClean="0">
                <a:sym typeface="Wingdings" pitchFamily="2" charset="2"/>
              </a:rPr>
              <a:t>oxygénation théorique du sang par les mouvements thoraciques</a:t>
            </a:r>
            <a:endParaRPr lang="fr-FR" sz="2600" dirty="0" smtClean="0"/>
          </a:p>
        </p:txBody>
      </p:sp>
      <p:grpSp>
        <p:nvGrpSpPr>
          <p:cNvPr id="13" name="Groupe 12"/>
          <p:cNvGrpSpPr/>
          <p:nvPr/>
        </p:nvGrpSpPr>
        <p:grpSpPr>
          <a:xfrm>
            <a:off x="2087724" y="2446937"/>
            <a:ext cx="4752528" cy="3528392"/>
            <a:chOff x="2353315" y="2059904"/>
            <a:chExt cx="5819085" cy="3741021"/>
          </a:xfrm>
        </p:grpSpPr>
        <p:pic>
          <p:nvPicPr>
            <p:cNvPr id="4" name="Picture 2"/>
            <p:cNvPicPr>
              <a:picLocks noChangeAspect="1" noChangeArrowheads="1"/>
            </p:cNvPicPr>
            <p:nvPr/>
          </p:nvPicPr>
          <p:blipFill>
            <a:blip r:embed="rId3" cstate="print"/>
            <a:srcRect/>
            <a:stretch>
              <a:fillRect/>
            </a:stretch>
          </p:blipFill>
          <p:spPr bwMode="auto">
            <a:xfrm>
              <a:off x="2353315" y="2059904"/>
              <a:ext cx="5819085" cy="3741021"/>
            </a:xfrm>
            <a:prstGeom prst="rect">
              <a:avLst/>
            </a:prstGeom>
            <a:noFill/>
            <a:ln w="0">
              <a:solidFill>
                <a:schemeClr val="tx1"/>
              </a:solidFill>
              <a:miter lim="800000"/>
              <a:headEnd/>
              <a:tailEnd/>
            </a:ln>
          </p:spPr>
        </p:pic>
        <p:sp>
          <p:nvSpPr>
            <p:cNvPr id="5" name="ZoneTexte 4"/>
            <p:cNvSpPr txBox="1"/>
            <p:nvPr/>
          </p:nvSpPr>
          <p:spPr>
            <a:xfrm>
              <a:off x="4262737" y="2554617"/>
              <a:ext cx="1880964" cy="461665"/>
            </a:xfrm>
            <a:prstGeom prst="rect">
              <a:avLst/>
            </a:prstGeom>
            <a:noFill/>
          </p:spPr>
          <p:txBody>
            <a:bodyPr wrap="none" rtlCol="0">
              <a:spAutoFit/>
            </a:bodyPr>
            <a:lstStyle/>
            <a:p>
              <a:r>
                <a:rPr lang="fr-FR" sz="2400" dirty="0" smtClean="0">
                  <a:solidFill>
                    <a:srgbClr val="FF0000"/>
                  </a:solidFill>
                </a:rPr>
                <a:t>MCE Continu </a:t>
              </a:r>
              <a:endParaRPr lang="fr-FR" sz="2400" dirty="0">
                <a:solidFill>
                  <a:srgbClr val="FF0000"/>
                </a:solidFill>
              </a:endParaRPr>
            </a:p>
          </p:txBody>
        </p:sp>
        <p:sp>
          <p:nvSpPr>
            <p:cNvPr id="6" name="ZoneTexte 5"/>
            <p:cNvSpPr txBox="1"/>
            <p:nvPr/>
          </p:nvSpPr>
          <p:spPr>
            <a:xfrm>
              <a:off x="5168527" y="4437112"/>
              <a:ext cx="1648208" cy="523220"/>
            </a:xfrm>
            <a:prstGeom prst="rect">
              <a:avLst/>
            </a:prstGeom>
            <a:noFill/>
          </p:spPr>
          <p:txBody>
            <a:bodyPr wrap="none" rtlCol="0">
              <a:spAutoFit/>
            </a:bodyPr>
            <a:lstStyle/>
            <a:p>
              <a:r>
                <a:rPr lang="fr-FR" sz="2800" b="1" dirty="0" smtClean="0"/>
                <a:t>MCE 30/2</a:t>
              </a:r>
              <a:endParaRPr lang="fr-FR" sz="2800" b="1" dirty="0"/>
            </a:p>
          </p:txBody>
        </p:sp>
        <p:sp>
          <p:nvSpPr>
            <p:cNvPr id="7" name="Forme libre 6"/>
            <p:cNvSpPr/>
            <p:nvPr/>
          </p:nvSpPr>
          <p:spPr>
            <a:xfrm>
              <a:off x="3635896" y="3096818"/>
              <a:ext cx="3557880" cy="784868"/>
            </a:xfrm>
            <a:custGeom>
              <a:avLst/>
              <a:gdLst>
                <a:gd name="connsiteX0" fmla="*/ 13384 w 3629888"/>
                <a:gd name="connsiteY0" fmla="*/ 784869 h 784869"/>
                <a:gd name="connsiteX1" fmla="*/ 33933 w 3629888"/>
                <a:gd name="connsiteY1" fmla="*/ 712950 h 784869"/>
                <a:gd name="connsiteX2" fmla="*/ 85303 w 3629888"/>
                <a:gd name="connsiteY2" fmla="*/ 641031 h 784869"/>
                <a:gd name="connsiteX3" fmla="*/ 95577 w 3629888"/>
                <a:gd name="connsiteY3" fmla="*/ 610208 h 784869"/>
                <a:gd name="connsiteX4" fmla="*/ 116126 w 3629888"/>
                <a:gd name="connsiteY4" fmla="*/ 589660 h 784869"/>
                <a:gd name="connsiteX5" fmla="*/ 136674 w 3629888"/>
                <a:gd name="connsiteY5" fmla="*/ 558838 h 784869"/>
                <a:gd name="connsiteX6" fmla="*/ 146948 w 3629888"/>
                <a:gd name="connsiteY6" fmla="*/ 497193 h 784869"/>
                <a:gd name="connsiteX7" fmla="*/ 167497 w 3629888"/>
                <a:gd name="connsiteY7" fmla="*/ 476644 h 784869"/>
                <a:gd name="connsiteX8" fmla="*/ 177771 w 3629888"/>
                <a:gd name="connsiteY8" fmla="*/ 445822 h 784869"/>
                <a:gd name="connsiteX9" fmla="*/ 198319 w 3629888"/>
                <a:gd name="connsiteY9" fmla="*/ 414999 h 784869"/>
                <a:gd name="connsiteX10" fmla="*/ 208593 w 3629888"/>
                <a:gd name="connsiteY10" fmla="*/ 373903 h 784869"/>
                <a:gd name="connsiteX11" fmla="*/ 259964 w 3629888"/>
                <a:gd name="connsiteY11" fmla="*/ 322532 h 784869"/>
                <a:gd name="connsiteX12" fmla="*/ 270238 w 3629888"/>
                <a:gd name="connsiteY12" fmla="*/ 291710 h 784869"/>
                <a:gd name="connsiteX13" fmla="*/ 280512 w 3629888"/>
                <a:gd name="connsiteY13" fmla="*/ 199242 h 784869"/>
                <a:gd name="connsiteX14" fmla="*/ 311335 w 3629888"/>
                <a:gd name="connsiteY14" fmla="*/ 188968 h 784869"/>
                <a:gd name="connsiteX15" fmla="*/ 362706 w 3629888"/>
                <a:gd name="connsiteY15" fmla="*/ 127323 h 784869"/>
                <a:gd name="connsiteX16" fmla="*/ 393528 w 3629888"/>
                <a:gd name="connsiteY16" fmla="*/ 106775 h 784869"/>
                <a:gd name="connsiteX17" fmla="*/ 414076 w 3629888"/>
                <a:gd name="connsiteY17" fmla="*/ 86226 h 784869"/>
                <a:gd name="connsiteX18" fmla="*/ 475721 w 3629888"/>
                <a:gd name="connsiteY18" fmla="*/ 75952 h 784869"/>
                <a:gd name="connsiteX19" fmla="*/ 557915 w 3629888"/>
                <a:gd name="connsiteY19" fmla="*/ 55404 h 784869"/>
                <a:gd name="connsiteX20" fmla="*/ 701753 w 3629888"/>
                <a:gd name="connsiteY20" fmla="*/ 24581 h 784869"/>
                <a:gd name="connsiteX21" fmla="*/ 917510 w 3629888"/>
                <a:gd name="connsiteY21" fmla="*/ 34856 h 784869"/>
                <a:gd name="connsiteX22" fmla="*/ 1133267 w 3629888"/>
                <a:gd name="connsiteY22" fmla="*/ 55404 h 784869"/>
                <a:gd name="connsiteX23" fmla="*/ 1236009 w 3629888"/>
                <a:gd name="connsiteY23" fmla="*/ 45130 h 784869"/>
                <a:gd name="connsiteX24" fmla="*/ 1266831 w 3629888"/>
                <a:gd name="connsiteY24" fmla="*/ 34856 h 784869"/>
                <a:gd name="connsiteX25" fmla="*/ 1462040 w 3629888"/>
                <a:gd name="connsiteY25" fmla="*/ 24581 h 784869"/>
                <a:gd name="connsiteX26" fmla="*/ 1708620 w 3629888"/>
                <a:gd name="connsiteY26" fmla="*/ 14307 h 784869"/>
                <a:gd name="connsiteX27" fmla="*/ 1903829 w 3629888"/>
                <a:gd name="connsiteY27" fmla="*/ 34856 h 784869"/>
                <a:gd name="connsiteX28" fmla="*/ 1986022 w 3629888"/>
                <a:gd name="connsiteY28" fmla="*/ 24581 h 784869"/>
                <a:gd name="connsiteX29" fmla="*/ 2088764 w 3629888"/>
                <a:gd name="connsiteY29" fmla="*/ 4033 h 784869"/>
                <a:gd name="connsiteX30" fmla="*/ 2191506 w 3629888"/>
                <a:gd name="connsiteY30" fmla="*/ 14307 h 784869"/>
                <a:gd name="connsiteX31" fmla="*/ 2222328 w 3629888"/>
                <a:gd name="connsiteY31" fmla="*/ 24581 h 784869"/>
                <a:gd name="connsiteX32" fmla="*/ 3095631 w 3629888"/>
                <a:gd name="connsiteY32" fmla="*/ 45130 h 784869"/>
                <a:gd name="connsiteX33" fmla="*/ 3280566 w 3629888"/>
                <a:gd name="connsiteY33" fmla="*/ 45130 h 784869"/>
                <a:gd name="connsiteX34" fmla="*/ 3342211 w 3629888"/>
                <a:gd name="connsiteY34" fmla="*/ 34856 h 784869"/>
                <a:gd name="connsiteX35" fmla="*/ 3629888 w 3629888"/>
                <a:gd name="connsiteY35" fmla="*/ 34856 h 78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29888" h="784869">
                  <a:moveTo>
                    <a:pt x="13384" y="784869"/>
                  </a:moveTo>
                  <a:cubicBezTo>
                    <a:pt x="-8382" y="676038"/>
                    <a:pt x="-5006" y="775253"/>
                    <a:pt x="33933" y="712950"/>
                  </a:cubicBezTo>
                  <a:cubicBezTo>
                    <a:pt x="84403" y="632199"/>
                    <a:pt x="20684" y="662571"/>
                    <a:pt x="85303" y="641031"/>
                  </a:cubicBezTo>
                  <a:cubicBezTo>
                    <a:pt x="88728" y="630757"/>
                    <a:pt x="90005" y="619495"/>
                    <a:pt x="95577" y="610208"/>
                  </a:cubicBezTo>
                  <a:cubicBezTo>
                    <a:pt x="100561" y="601902"/>
                    <a:pt x="110075" y="597224"/>
                    <a:pt x="116126" y="589660"/>
                  </a:cubicBezTo>
                  <a:cubicBezTo>
                    <a:pt x="123840" y="580018"/>
                    <a:pt x="129825" y="569112"/>
                    <a:pt x="136674" y="558838"/>
                  </a:cubicBezTo>
                  <a:cubicBezTo>
                    <a:pt x="140099" y="538290"/>
                    <a:pt x="139633" y="516698"/>
                    <a:pt x="146948" y="497193"/>
                  </a:cubicBezTo>
                  <a:cubicBezTo>
                    <a:pt x="150349" y="488123"/>
                    <a:pt x="162513" y="484950"/>
                    <a:pt x="167497" y="476644"/>
                  </a:cubicBezTo>
                  <a:cubicBezTo>
                    <a:pt x="173069" y="467358"/>
                    <a:pt x="172928" y="455508"/>
                    <a:pt x="177771" y="445822"/>
                  </a:cubicBezTo>
                  <a:cubicBezTo>
                    <a:pt x="183293" y="434777"/>
                    <a:pt x="191470" y="425273"/>
                    <a:pt x="198319" y="414999"/>
                  </a:cubicBezTo>
                  <a:cubicBezTo>
                    <a:pt x="201744" y="401300"/>
                    <a:pt x="200760" y="385652"/>
                    <a:pt x="208593" y="373903"/>
                  </a:cubicBezTo>
                  <a:cubicBezTo>
                    <a:pt x="222026" y="353754"/>
                    <a:pt x="259964" y="322532"/>
                    <a:pt x="259964" y="322532"/>
                  </a:cubicBezTo>
                  <a:cubicBezTo>
                    <a:pt x="263389" y="312258"/>
                    <a:pt x="268458" y="302392"/>
                    <a:pt x="270238" y="291710"/>
                  </a:cubicBezTo>
                  <a:cubicBezTo>
                    <a:pt x="275336" y="261120"/>
                    <a:pt x="268994" y="228036"/>
                    <a:pt x="280512" y="199242"/>
                  </a:cubicBezTo>
                  <a:cubicBezTo>
                    <a:pt x="284534" y="189187"/>
                    <a:pt x="301061" y="192393"/>
                    <a:pt x="311335" y="188968"/>
                  </a:cubicBezTo>
                  <a:cubicBezTo>
                    <a:pt x="331540" y="158659"/>
                    <a:pt x="333038" y="152046"/>
                    <a:pt x="362706" y="127323"/>
                  </a:cubicBezTo>
                  <a:cubicBezTo>
                    <a:pt x="372192" y="119418"/>
                    <a:pt x="383886" y="114489"/>
                    <a:pt x="393528" y="106775"/>
                  </a:cubicBezTo>
                  <a:cubicBezTo>
                    <a:pt x="401092" y="100724"/>
                    <a:pt x="405006" y="89627"/>
                    <a:pt x="414076" y="86226"/>
                  </a:cubicBezTo>
                  <a:cubicBezTo>
                    <a:pt x="433581" y="78911"/>
                    <a:pt x="455352" y="80317"/>
                    <a:pt x="475721" y="75952"/>
                  </a:cubicBezTo>
                  <a:cubicBezTo>
                    <a:pt x="503335" y="70035"/>
                    <a:pt x="557915" y="55404"/>
                    <a:pt x="557915" y="55404"/>
                  </a:cubicBezTo>
                  <a:cubicBezTo>
                    <a:pt x="614633" y="17592"/>
                    <a:pt x="593529" y="24581"/>
                    <a:pt x="701753" y="24581"/>
                  </a:cubicBezTo>
                  <a:cubicBezTo>
                    <a:pt x="773754" y="24581"/>
                    <a:pt x="845627" y="30748"/>
                    <a:pt x="917510" y="34856"/>
                  </a:cubicBezTo>
                  <a:cubicBezTo>
                    <a:pt x="1057509" y="42856"/>
                    <a:pt x="1027866" y="40347"/>
                    <a:pt x="1133267" y="55404"/>
                  </a:cubicBezTo>
                  <a:cubicBezTo>
                    <a:pt x="1167514" y="51979"/>
                    <a:pt x="1201991" y="50363"/>
                    <a:pt x="1236009" y="45130"/>
                  </a:cubicBezTo>
                  <a:cubicBezTo>
                    <a:pt x="1246713" y="43483"/>
                    <a:pt x="1256046" y="35837"/>
                    <a:pt x="1266831" y="34856"/>
                  </a:cubicBezTo>
                  <a:cubicBezTo>
                    <a:pt x="1331723" y="28957"/>
                    <a:pt x="1396970" y="28006"/>
                    <a:pt x="1462040" y="24581"/>
                  </a:cubicBezTo>
                  <a:cubicBezTo>
                    <a:pt x="1582257" y="-15491"/>
                    <a:pt x="1502059" y="2832"/>
                    <a:pt x="1708620" y="14307"/>
                  </a:cubicBezTo>
                  <a:cubicBezTo>
                    <a:pt x="1770860" y="23198"/>
                    <a:pt x="1842411" y="34856"/>
                    <a:pt x="1903829" y="34856"/>
                  </a:cubicBezTo>
                  <a:cubicBezTo>
                    <a:pt x="1931440" y="34856"/>
                    <a:pt x="1958624" y="28006"/>
                    <a:pt x="1986022" y="24581"/>
                  </a:cubicBezTo>
                  <a:cubicBezTo>
                    <a:pt x="2023979" y="11929"/>
                    <a:pt x="2041542" y="4033"/>
                    <a:pt x="2088764" y="4033"/>
                  </a:cubicBezTo>
                  <a:cubicBezTo>
                    <a:pt x="2123182" y="4033"/>
                    <a:pt x="2157259" y="10882"/>
                    <a:pt x="2191506" y="14307"/>
                  </a:cubicBezTo>
                  <a:cubicBezTo>
                    <a:pt x="2201780" y="17732"/>
                    <a:pt x="2211511" y="24066"/>
                    <a:pt x="2222328" y="24581"/>
                  </a:cubicBezTo>
                  <a:cubicBezTo>
                    <a:pt x="2306536" y="28591"/>
                    <a:pt x="3048477" y="44105"/>
                    <a:pt x="3095631" y="45130"/>
                  </a:cubicBezTo>
                  <a:cubicBezTo>
                    <a:pt x="3179574" y="66115"/>
                    <a:pt x="3135535" y="59633"/>
                    <a:pt x="3280566" y="45130"/>
                  </a:cubicBezTo>
                  <a:cubicBezTo>
                    <a:pt x="3301294" y="43057"/>
                    <a:pt x="3321388" y="35468"/>
                    <a:pt x="3342211" y="34856"/>
                  </a:cubicBezTo>
                  <a:cubicBezTo>
                    <a:pt x="3438062" y="32037"/>
                    <a:pt x="3533996" y="34856"/>
                    <a:pt x="3629888" y="34856"/>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8" name="ZoneTexte 7"/>
          <p:cNvSpPr txBox="1"/>
          <p:nvPr/>
        </p:nvSpPr>
        <p:spPr>
          <a:xfrm>
            <a:off x="2879812" y="2518945"/>
            <a:ext cx="2778261" cy="307777"/>
          </a:xfrm>
          <a:prstGeom prst="rect">
            <a:avLst/>
          </a:prstGeom>
          <a:noFill/>
        </p:spPr>
        <p:txBody>
          <a:bodyPr wrap="none" rtlCol="0">
            <a:spAutoFit/>
          </a:bodyPr>
          <a:lstStyle/>
          <a:p>
            <a:r>
              <a:rPr lang="fr-FR" sz="1400" dirty="0" err="1">
                <a:latin typeface="Sans Serif"/>
              </a:rPr>
              <a:t>Shuo</a:t>
            </a:r>
            <a:r>
              <a:rPr lang="fr-FR" sz="1400" dirty="0">
                <a:latin typeface="Sans Serif"/>
              </a:rPr>
              <a:t> Wang </a:t>
            </a:r>
            <a:r>
              <a:rPr lang="fr-FR" sz="1400" dirty="0" err="1" smtClean="0">
                <a:latin typeface="Sans Serif"/>
              </a:rPr>
              <a:t>Crit</a:t>
            </a:r>
            <a:r>
              <a:rPr lang="fr-FR" sz="1400" dirty="0" smtClean="0">
                <a:latin typeface="Sans Serif"/>
              </a:rPr>
              <a:t> </a:t>
            </a:r>
            <a:r>
              <a:rPr lang="fr-FR" sz="1400" dirty="0">
                <a:latin typeface="Sans Serif"/>
              </a:rPr>
              <a:t>Care Med 2010 </a:t>
            </a:r>
          </a:p>
        </p:txBody>
      </p:sp>
      <p:sp>
        <p:nvSpPr>
          <p:cNvPr id="10" name="Titre 1"/>
          <p:cNvSpPr txBox="1">
            <a:spLocks/>
          </p:cNvSpPr>
          <p:nvPr/>
        </p:nvSpPr>
        <p:spPr>
          <a:xfrm>
            <a:off x="1115616" y="12073"/>
            <a:ext cx="741682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Changement de ratio compressions/ventilation</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5" name="Rectangle 14"/>
          <p:cNvSpPr/>
          <p:nvPr/>
        </p:nvSpPr>
        <p:spPr>
          <a:xfrm>
            <a:off x="827584" y="6237312"/>
            <a:ext cx="7272808" cy="369332"/>
          </a:xfrm>
          <a:prstGeom prst="rect">
            <a:avLst/>
          </a:prstGeom>
        </p:spPr>
        <p:txBody>
          <a:bodyPr wrap="square">
            <a:spAutoFit/>
          </a:bodyPr>
          <a:lstStyle/>
          <a:p>
            <a:pPr marL="177800" indent="-177800" algn="ctr"/>
            <a:r>
              <a:rPr lang="fr-FR" b="1" dirty="0" smtClean="0"/>
              <a:t>L’objectif = se rapprocher du MCE continu (idéal théorique) </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3000" contrast="5000"/>
          </a:blip>
          <a:srcRect/>
          <a:stretch>
            <a:fillRect/>
          </a:stretch>
        </p:blipFill>
        <p:spPr bwMode="auto">
          <a:xfrm>
            <a:off x="0" y="0"/>
            <a:ext cx="9143999" cy="6858000"/>
          </a:xfrm>
          <a:prstGeom prst="rect">
            <a:avLst/>
          </a:prstGeom>
          <a:noFill/>
          <a:ln w="9525">
            <a:noFill/>
            <a:miter lim="800000"/>
            <a:headEnd/>
            <a:tailEnd/>
          </a:ln>
        </p:spPr>
      </p:pic>
      <p:sp>
        <p:nvSpPr>
          <p:cNvPr id="6" name="Titre 1"/>
          <p:cNvSpPr txBox="1">
            <a:spLocks/>
          </p:cNvSpPr>
          <p:nvPr/>
        </p:nvSpPr>
        <p:spPr>
          <a:xfrm>
            <a:off x="1693912" y="2852936"/>
            <a:ext cx="5758408" cy="792088"/>
          </a:xfrm>
          <a:prstGeom prst="rect">
            <a:avLst/>
          </a:prstGeom>
          <a:solidFill>
            <a:schemeClr val="accent1">
              <a:alpha val="84000"/>
            </a:schemeClr>
          </a:solidFill>
        </p:spPr>
        <p:txBody>
          <a:bodyPr vert="horz" lIns="91440" tIns="45720" rIns="91440" bIns="45720" rtlCol="0" anchor="ctr">
            <a:normAutofit/>
          </a:bodyPr>
          <a:lstStyle/>
          <a:p>
            <a:pPr algn="ctr"/>
            <a:r>
              <a:rPr lang="fr-FR" sz="4400" b="1" dirty="0" smtClean="0">
                <a:solidFill>
                  <a:schemeClr val="tx1">
                    <a:lumMod val="95000"/>
                    <a:lumOff val="5000"/>
                  </a:schemeClr>
                </a:solidFill>
              </a:rPr>
              <a:t>Pas de conflit d’intérêt</a:t>
            </a:r>
            <a:endParaRPr lang="fr-FR" sz="44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755576" y="5934670"/>
            <a:ext cx="7704856" cy="923330"/>
          </a:xfrm>
          <a:prstGeom prst="rect">
            <a:avLst/>
          </a:prstGeom>
          <a:noFill/>
        </p:spPr>
        <p:txBody>
          <a:bodyPr wrap="square" rtlCol="0">
            <a:spAutoFit/>
          </a:bodyPr>
          <a:lstStyle/>
          <a:p>
            <a:pPr marL="177800" indent="-177800">
              <a:buFont typeface="Arial" pitchFamily="34" charset="0"/>
              <a:buChar char="•"/>
            </a:pPr>
            <a:r>
              <a:rPr lang="fr-FR" b="1" dirty="0" smtClean="0"/>
              <a:t>Le ratio optimal compressions/ventilation reste encore à définir (100c/10’’?) </a:t>
            </a:r>
          </a:p>
          <a:p>
            <a:pPr marL="177800" indent="-177800">
              <a:buFont typeface="Arial" pitchFamily="34" charset="0"/>
              <a:buChar char="•"/>
            </a:pPr>
            <a:r>
              <a:rPr lang="fr-FR" b="1" dirty="0" smtClean="0"/>
              <a:t>En attendant, le changement </a:t>
            </a:r>
            <a:r>
              <a:rPr lang="fr-FR" b="1" u="sng" dirty="0" smtClean="0"/>
              <a:t>systématique</a:t>
            </a:r>
            <a:r>
              <a:rPr lang="fr-FR" b="1" dirty="0" smtClean="0"/>
              <a:t> de masseur au maximum toutes les 2 min permet de limiter le nombre de compressions inappropriées</a:t>
            </a:r>
            <a:endParaRPr lang="fr-FR" b="1" dirty="0"/>
          </a:p>
        </p:txBody>
      </p:sp>
      <p:grpSp>
        <p:nvGrpSpPr>
          <p:cNvPr id="10" name="Groupe 9"/>
          <p:cNvGrpSpPr/>
          <p:nvPr/>
        </p:nvGrpSpPr>
        <p:grpSpPr>
          <a:xfrm>
            <a:off x="683568" y="1412776"/>
            <a:ext cx="7992888" cy="4553447"/>
            <a:chOff x="1187624" y="1772816"/>
            <a:chExt cx="7128792" cy="4193407"/>
          </a:xfrm>
        </p:grpSpPr>
        <p:pic>
          <p:nvPicPr>
            <p:cNvPr id="129026" name="Picture 2"/>
            <p:cNvPicPr>
              <a:picLocks noChangeAspect="1" noChangeArrowheads="1"/>
            </p:cNvPicPr>
            <p:nvPr/>
          </p:nvPicPr>
          <p:blipFill>
            <a:blip r:embed="rId3" cstate="print"/>
            <a:srcRect/>
            <a:stretch>
              <a:fillRect/>
            </a:stretch>
          </p:blipFill>
          <p:spPr bwMode="auto">
            <a:xfrm>
              <a:off x="1187624" y="1772816"/>
              <a:ext cx="7128792" cy="4193407"/>
            </a:xfrm>
            <a:prstGeom prst="rect">
              <a:avLst/>
            </a:prstGeom>
            <a:noFill/>
            <a:ln w="9525">
              <a:noFill/>
              <a:miter lim="800000"/>
              <a:headEnd/>
              <a:tailEnd/>
            </a:ln>
          </p:spPr>
        </p:pic>
        <p:cxnSp>
          <p:nvCxnSpPr>
            <p:cNvPr id="8" name="Connecteur droit avec flèche 7"/>
            <p:cNvCxnSpPr/>
            <p:nvPr/>
          </p:nvCxnSpPr>
          <p:spPr>
            <a:xfrm>
              <a:off x="1829858" y="5353791"/>
              <a:ext cx="86986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1835696" y="1916832"/>
              <a:ext cx="720080"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283968" y="2492896"/>
              <a:ext cx="2592288" cy="338554"/>
            </a:xfrm>
            <a:prstGeom prst="rect">
              <a:avLst/>
            </a:prstGeom>
            <a:noFill/>
          </p:spPr>
          <p:txBody>
            <a:bodyPr wrap="square" rtlCol="0">
              <a:spAutoFit/>
            </a:bodyPr>
            <a:lstStyle/>
            <a:p>
              <a:pPr algn="ctr"/>
              <a:r>
                <a:rPr lang="fr-FR" sz="1600" b="1" dirty="0" smtClean="0"/>
                <a:t>Meilleur ratio 100c/10’’</a:t>
              </a:r>
              <a:endParaRPr lang="fr-FR" sz="1600" b="1" dirty="0"/>
            </a:p>
          </p:txBody>
        </p:sp>
      </p:grpSp>
      <p:sp>
        <p:nvSpPr>
          <p:cNvPr id="5" name="Rectangle 4"/>
          <p:cNvSpPr/>
          <p:nvPr/>
        </p:nvSpPr>
        <p:spPr>
          <a:xfrm>
            <a:off x="6228184" y="5589240"/>
            <a:ext cx="2672526" cy="338554"/>
          </a:xfrm>
          <a:prstGeom prst="rect">
            <a:avLst/>
          </a:prstGeom>
        </p:spPr>
        <p:txBody>
          <a:bodyPr wrap="none">
            <a:spAutoFit/>
          </a:bodyPr>
          <a:lstStyle/>
          <a:p>
            <a:pPr algn="ctr"/>
            <a:r>
              <a:rPr lang="fr-FR" sz="1600" dirty="0" err="1" smtClean="0"/>
              <a:t>MunKiMin</a:t>
            </a:r>
            <a:r>
              <a:rPr lang="fr-FR" sz="1600" dirty="0" smtClean="0"/>
              <a:t> </a:t>
            </a:r>
            <a:r>
              <a:rPr lang="fr-FR" sz="1600" dirty="0" err="1" smtClean="0"/>
              <a:t>Resuscitation</a:t>
            </a:r>
            <a:r>
              <a:rPr lang="fr-FR" sz="1600" dirty="0" smtClean="0"/>
              <a:t> 2013</a:t>
            </a:r>
            <a:endParaRPr lang="fr-FR" sz="1600" dirty="0"/>
          </a:p>
        </p:txBody>
      </p:sp>
      <p:sp>
        <p:nvSpPr>
          <p:cNvPr id="6" name="Rectangle 5"/>
          <p:cNvSpPr/>
          <p:nvPr/>
        </p:nvSpPr>
        <p:spPr>
          <a:xfrm>
            <a:off x="1691680" y="1196752"/>
            <a:ext cx="7272808" cy="584775"/>
          </a:xfrm>
          <a:prstGeom prst="rect">
            <a:avLst/>
          </a:prstGeom>
        </p:spPr>
        <p:txBody>
          <a:bodyPr wrap="square">
            <a:spAutoFit/>
          </a:bodyPr>
          <a:lstStyle/>
          <a:p>
            <a:pPr algn="ctr"/>
            <a:r>
              <a:rPr lang="fr-FR" sz="1600" dirty="0" smtClean="0"/>
              <a:t>A 10 sec </a:t>
            </a:r>
            <a:r>
              <a:rPr lang="fr-FR" sz="1600" dirty="0" err="1" smtClean="0"/>
              <a:t>rest</a:t>
            </a:r>
            <a:r>
              <a:rPr lang="fr-FR" sz="1600" dirty="0" smtClean="0"/>
              <a:t> </a:t>
            </a:r>
            <a:r>
              <a:rPr lang="fr-FR" sz="1600" dirty="0" err="1" smtClean="0"/>
              <a:t>improves</a:t>
            </a:r>
            <a:r>
              <a:rPr lang="fr-FR" sz="1600" dirty="0" smtClean="0"/>
              <a:t> </a:t>
            </a:r>
            <a:r>
              <a:rPr lang="fr-FR" sz="1600" dirty="0" err="1" smtClean="0"/>
              <a:t>chest</a:t>
            </a:r>
            <a:r>
              <a:rPr lang="fr-FR" sz="1600" dirty="0" smtClean="0"/>
              <a:t> compression </a:t>
            </a:r>
            <a:r>
              <a:rPr lang="fr-FR" sz="1600" dirty="0" err="1" smtClean="0"/>
              <a:t>quality</a:t>
            </a:r>
            <a:r>
              <a:rPr lang="fr-FR" sz="1600" dirty="0" smtClean="0"/>
              <a:t> </a:t>
            </a:r>
            <a:r>
              <a:rPr lang="fr-FR" sz="1600" dirty="0" err="1" smtClean="0"/>
              <a:t>during</a:t>
            </a:r>
            <a:r>
              <a:rPr lang="fr-FR" sz="1600" dirty="0" smtClean="0"/>
              <a:t> hands-</a:t>
            </a:r>
            <a:r>
              <a:rPr lang="fr-FR" sz="1600" dirty="0" err="1" smtClean="0"/>
              <a:t>only</a:t>
            </a:r>
            <a:r>
              <a:rPr lang="fr-FR" sz="1600" dirty="0" smtClean="0"/>
              <a:t> CPR : </a:t>
            </a:r>
          </a:p>
          <a:p>
            <a:pPr algn="ctr"/>
            <a:r>
              <a:rPr lang="fr-FR" sz="1600" dirty="0" smtClean="0"/>
              <a:t>A prospective, </a:t>
            </a:r>
            <a:r>
              <a:rPr lang="fr-FR" sz="1600" dirty="0" err="1" smtClean="0"/>
              <a:t>randomized</a:t>
            </a:r>
            <a:r>
              <a:rPr lang="fr-FR" sz="1600" dirty="0" smtClean="0"/>
              <a:t> cross over </a:t>
            </a:r>
            <a:r>
              <a:rPr lang="fr-FR" sz="1600" dirty="0" err="1" smtClean="0"/>
              <a:t>study</a:t>
            </a:r>
            <a:r>
              <a:rPr lang="fr-FR" sz="1600" dirty="0" smtClean="0"/>
              <a:t> </a:t>
            </a:r>
            <a:r>
              <a:rPr lang="fr-FR" sz="1600" dirty="0" err="1" smtClean="0"/>
              <a:t>using</a:t>
            </a:r>
            <a:r>
              <a:rPr lang="fr-FR" sz="1600" dirty="0" smtClean="0"/>
              <a:t> a </a:t>
            </a:r>
            <a:r>
              <a:rPr lang="fr-FR" sz="1600" dirty="0" err="1" smtClean="0"/>
              <a:t>manikin</a:t>
            </a:r>
            <a:r>
              <a:rPr lang="fr-FR" sz="1600" dirty="0" smtClean="0"/>
              <a:t> model</a:t>
            </a:r>
            <a:endParaRPr lang="fr-FR" sz="1600" dirty="0"/>
          </a:p>
        </p:txBody>
      </p:sp>
      <p:sp>
        <p:nvSpPr>
          <p:cNvPr id="11" name="Titre 1"/>
          <p:cNvSpPr txBox="1">
            <a:spLocks/>
          </p:cNvSpPr>
          <p:nvPr/>
        </p:nvSpPr>
        <p:spPr>
          <a:xfrm>
            <a:off x="1115616" y="12073"/>
            <a:ext cx="741682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Changement de ratio compressions/ventilation</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429000"/>
            <a:ext cx="3059832" cy="369332"/>
          </a:xfrm>
          <a:prstGeom prst="rect">
            <a:avLst/>
          </a:prstGeom>
        </p:spPr>
        <p:txBody>
          <a:bodyPr wrap="square">
            <a:spAutoFit/>
          </a:bodyPr>
          <a:lstStyle/>
          <a:p>
            <a:pPr algn="ctr"/>
            <a:r>
              <a:rPr lang="fr-FR" dirty="0" smtClean="0"/>
              <a:t>TP </a:t>
            </a:r>
            <a:r>
              <a:rPr lang="fr-FR" dirty="0" err="1" smtClean="0"/>
              <a:t>Aufderheide</a:t>
            </a:r>
            <a:r>
              <a:rPr lang="fr-FR" dirty="0" smtClean="0"/>
              <a:t>. Lancet 2011</a:t>
            </a:r>
            <a:endParaRPr lang="fr-FR" dirty="0"/>
          </a:p>
        </p:txBody>
      </p:sp>
      <p:sp>
        <p:nvSpPr>
          <p:cNvPr id="8" name="ZoneTexte 7"/>
          <p:cNvSpPr txBox="1"/>
          <p:nvPr/>
        </p:nvSpPr>
        <p:spPr>
          <a:xfrm>
            <a:off x="395536" y="4293096"/>
            <a:ext cx="3960440" cy="1477328"/>
          </a:xfrm>
          <a:prstGeom prst="rect">
            <a:avLst/>
          </a:prstGeom>
          <a:noFill/>
        </p:spPr>
        <p:txBody>
          <a:bodyPr wrap="square" rtlCol="0">
            <a:spAutoFit/>
          </a:bodyPr>
          <a:lstStyle/>
          <a:p>
            <a:r>
              <a:rPr lang="fr-FR" dirty="0" err="1" smtClean="0"/>
              <a:t>Etude</a:t>
            </a:r>
            <a:r>
              <a:rPr lang="fr-FR" dirty="0" smtClean="0"/>
              <a:t> randomisée en double aveugle. </a:t>
            </a:r>
          </a:p>
          <a:p>
            <a:r>
              <a:rPr lang="fr-FR" dirty="0" smtClean="0"/>
              <a:t>1653 inclusions, cause cardiaque</a:t>
            </a:r>
          </a:p>
          <a:p>
            <a:endParaRPr lang="fr-FR" dirty="0" smtClean="0"/>
          </a:p>
          <a:p>
            <a:r>
              <a:rPr lang="fr-FR" dirty="0" smtClean="0"/>
              <a:t>Survie à 1 an : 9% ITD+CDA </a:t>
            </a:r>
          </a:p>
          <a:p>
            <a:r>
              <a:rPr lang="fr-FR" dirty="0" smtClean="0"/>
              <a:t>	   Vs 6% </a:t>
            </a:r>
            <a:r>
              <a:rPr lang="fr-FR" dirty="0" err="1" smtClean="0"/>
              <a:t>sCPR</a:t>
            </a:r>
            <a:r>
              <a:rPr lang="fr-FR" dirty="0" smtClean="0"/>
              <a:t> (p=0,019)  </a:t>
            </a:r>
            <a:endParaRPr lang="fr-FR" dirty="0"/>
          </a:p>
        </p:txBody>
      </p:sp>
      <p:sp>
        <p:nvSpPr>
          <p:cNvPr id="11" name="Rectangle 10"/>
          <p:cNvSpPr/>
          <p:nvPr/>
        </p:nvSpPr>
        <p:spPr>
          <a:xfrm>
            <a:off x="179512" y="1556792"/>
            <a:ext cx="4176464" cy="1754326"/>
          </a:xfrm>
          <a:prstGeom prst="rect">
            <a:avLst/>
          </a:prstGeom>
          <a:solidFill>
            <a:schemeClr val="bg1"/>
          </a:solidFill>
          <a:ln>
            <a:solidFill>
              <a:schemeClr val="tx1"/>
            </a:solidFill>
          </a:ln>
        </p:spPr>
        <p:txBody>
          <a:bodyPr wrap="square">
            <a:spAutoFit/>
          </a:bodyPr>
          <a:lstStyle/>
          <a:p>
            <a:pPr algn="ctr"/>
            <a:r>
              <a:rPr lang="en-US" dirty="0" smtClean="0"/>
              <a:t>Standard cardiopulmonary resuscitation versus active compression-decompression cardiopulmonary resuscitation with augmentation of negative </a:t>
            </a:r>
            <a:r>
              <a:rPr lang="en-US" dirty="0" err="1" smtClean="0"/>
              <a:t>intrathoracic</a:t>
            </a:r>
            <a:r>
              <a:rPr lang="en-US" dirty="0" smtClean="0"/>
              <a:t> pressure for out-of-hospital cardiac arrest: a </a:t>
            </a:r>
            <a:r>
              <a:rPr lang="en-US" dirty="0" err="1" smtClean="0"/>
              <a:t>randomised</a:t>
            </a:r>
            <a:r>
              <a:rPr lang="en-US" dirty="0" smtClean="0"/>
              <a:t> trial</a:t>
            </a:r>
            <a:endParaRPr lang="fr-FR" dirty="0"/>
          </a:p>
        </p:txBody>
      </p:sp>
      <p:pic>
        <p:nvPicPr>
          <p:cNvPr id="12" name="Picture 2"/>
          <p:cNvPicPr>
            <a:picLocks noChangeAspect="1" noChangeArrowheads="1"/>
          </p:cNvPicPr>
          <p:nvPr/>
        </p:nvPicPr>
        <p:blipFill>
          <a:blip r:embed="rId3" cstate="print"/>
          <a:srcRect/>
          <a:stretch>
            <a:fillRect/>
          </a:stretch>
        </p:blipFill>
        <p:spPr bwMode="auto">
          <a:xfrm>
            <a:off x="4860032" y="1844824"/>
            <a:ext cx="3816424" cy="2808312"/>
          </a:xfrm>
          <a:prstGeom prst="rect">
            <a:avLst/>
          </a:prstGeom>
          <a:noFill/>
          <a:ln w="9525">
            <a:noFill/>
            <a:miter lim="800000"/>
            <a:headEnd/>
            <a:tailEnd/>
          </a:ln>
        </p:spPr>
      </p:pic>
      <p:cxnSp>
        <p:nvCxnSpPr>
          <p:cNvPr id="14" name="Connecteur droit 13"/>
          <p:cNvCxnSpPr/>
          <p:nvPr/>
        </p:nvCxnSpPr>
        <p:spPr>
          <a:xfrm>
            <a:off x="4524500" y="1472151"/>
            <a:ext cx="0" cy="4536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04047" y="1484784"/>
            <a:ext cx="3291985" cy="369332"/>
          </a:xfrm>
          <a:prstGeom prst="rect">
            <a:avLst/>
          </a:prstGeom>
        </p:spPr>
        <p:txBody>
          <a:bodyPr wrap="square">
            <a:spAutoFit/>
          </a:bodyPr>
          <a:lstStyle/>
          <a:p>
            <a:r>
              <a:rPr lang="fr-FR" dirty="0" err="1" smtClean="0"/>
              <a:t>RJ.Frascone</a:t>
            </a:r>
            <a:r>
              <a:rPr lang="fr-FR" dirty="0" smtClean="0"/>
              <a:t>. </a:t>
            </a:r>
            <a:r>
              <a:rPr lang="fr-FR" dirty="0" err="1" smtClean="0"/>
              <a:t>Resuscitation</a:t>
            </a:r>
            <a:r>
              <a:rPr lang="fr-FR" dirty="0" smtClean="0"/>
              <a:t> 2013</a:t>
            </a:r>
            <a:endParaRPr lang="fr-FR" dirty="0"/>
          </a:p>
        </p:txBody>
      </p:sp>
      <p:sp>
        <p:nvSpPr>
          <p:cNvPr id="19" name="ZoneTexte 18"/>
          <p:cNvSpPr txBox="1"/>
          <p:nvPr/>
        </p:nvSpPr>
        <p:spPr>
          <a:xfrm>
            <a:off x="4932040" y="4653136"/>
            <a:ext cx="4067944" cy="1077218"/>
          </a:xfrm>
          <a:prstGeom prst="rect">
            <a:avLst/>
          </a:prstGeom>
          <a:noFill/>
        </p:spPr>
        <p:txBody>
          <a:bodyPr wrap="square" rtlCol="0">
            <a:spAutoFit/>
          </a:bodyPr>
          <a:lstStyle/>
          <a:p>
            <a:r>
              <a:rPr lang="fr-FR" sz="1600" dirty="0" smtClean="0"/>
              <a:t>ECR 2738 inclusions, causes non traumatiques</a:t>
            </a:r>
          </a:p>
          <a:p>
            <a:r>
              <a:rPr lang="fr-FR" sz="1600" dirty="0" smtClean="0"/>
              <a:t>Retour maison + bon pc </a:t>
            </a:r>
            <a:r>
              <a:rPr lang="fr-FR" sz="1600" dirty="0" err="1" smtClean="0"/>
              <a:t>neuro</a:t>
            </a:r>
            <a:r>
              <a:rPr lang="fr-FR" sz="1600" dirty="0" smtClean="0"/>
              <a:t> : 7,9 vs 5,7 (p=0,027)</a:t>
            </a:r>
          </a:p>
          <a:p>
            <a:r>
              <a:rPr lang="fr-FR" sz="1600" dirty="0" smtClean="0"/>
              <a:t>Survie à 1 an : 7,9 Vs 5,7 % (p=0,019)  </a:t>
            </a:r>
          </a:p>
        </p:txBody>
      </p:sp>
      <p:sp>
        <p:nvSpPr>
          <p:cNvPr id="21" name="ZoneTexte 20"/>
          <p:cNvSpPr txBox="1"/>
          <p:nvPr/>
        </p:nvSpPr>
        <p:spPr>
          <a:xfrm>
            <a:off x="287903" y="6095037"/>
            <a:ext cx="8568952" cy="646331"/>
          </a:xfrm>
          <a:prstGeom prst="rect">
            <a:avLst/>
          </a:prstGeom>
          <a:noFill/>
        </p:spPr>
        <p:txBody>
          <a:bodyPr wrap="square" rtlCol="0">
            <a:spAutoFit/>
          </a:bodyPr>
          <a:lstStyle/>
          <a:p>
            <a:pPr marL="177800" indent="-177800">
              <a:buFont typeface="Arial" pitchFamily="34" charset="0"/>
              <a:buChar char="•"/>
            </a:pPr>
            <a:r>
              <a:rPr lang="fr-FR" b="1" dirty="0" smtClean="0"/>
              <a:t>La valve d’impédance seule ne montre pas de différence avec la réanimation standard</a:t>
            </a:r>
          </a:p>
          <a:p>
            <a:pPr marL="177800" indent="-177800">
              <a:buFont typeface="Arial" pitchFamily="34" charset="0"/>
              <a:buChar char="•"/>
            </a:pPr>
            <a:r>
              <a:rPr lang="fr-FR" b="1" dirty="0" smtClean="0"/>
              <a:t>L’association avec la CDA permet une amélioration significative de la survie à 1 an</a:t>
            </a:r>
            <a:endParaRPr lang="fr-FR" b="1" dirty="0"/>
          </a:p>
        </p:txBody>
      </p:sp>
      <p:sp>
        <p:nvSpPr>
          <p:cNvPr id="22" name="Ellipse 21"/>
          <p:cNvSpPr/>
          <p:nvPr/>
        </p:nvSpPr>
        <p:spPr>
          <a:xfrm>
            <a:off x="179512" y="4941168"/>
            <a:ext cx="39604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4644008" y="5373216"/>
            <a:ext cx="388843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p:cNvSpPr txBox="1">
            <a:spLocks/>
          </p:cNvSpPr>
          <p:nvPr/>
        </p:nvSpPr>
        <p:spPr>
          <a:xfrm>
            <a:off x="1115616" y="12073"/>
            <a:ext cx="705678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Valve d’impédance inspiratoire (ITD) + CDA</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p:nvPr/>
        </p:nvGrpSpPr>
        <p:grpSpPr>
          <a:xfrm>
            <a:off x="0" y="1196752"/>
            <a:ext cx="9144000" cy="3527285"/>
            <a:chOff x="0" y="1196752"/>
            <a:chExt cx="9144000" cy="3527285"/>
          </a:xfrm>
        </p:grpSpPr>
        <p:grpSp>
          <p:nvGrpSpPr>
            <p:cNvPr id="3" name="Groupe 15"/>
            <p:cNvGrpSpPr/>
            <p:nvPr/>
          </p:nvGrpSpPr>
          <p:grpSpPr>
            <a:xfrm>
              <a:off x="0" y="1196752"/>
              <a:ext cx="9144000" cy="3527285"/>
              <a:chOff x="0" y="3330715"/>
              <a:chExt cx="9144000" cy="3527285"/>
            </a:xfrm>
          </p:grpSpPr>
          <p:pic>
            <p:nvPicPr>
              <p:cNvPr id="64513" name="Picture 1"/>
              <p:cNvPicPr>
                <a:picLocks noChangeAspect="1" noChangeArrowheads="1"/>
              </p:cNvPicPr>
              <p:nvPr/>
            </p:nvPicPr>
            <p:blipFill>
              <a:blip r:embed="rId3" cstate="print"/>
              <a:srcRect/>
              <a:stretch>
                <a:fillRect/>
              </a:stretch>
            </p:blipFill>
            <p:spPr bwMode="auto">
              <a:xfrm>
                <a:off x="0" y="3330715"/>
                <a:ext cx="9144000" cy="3527285"/>
              </a:xfrm>
              <a:prstGeom prst="rect">
                <a:avLst/>
              </a:prstGeom>
              <a:noFill/>
              <a:ln w="9525">
                <a:noFill/>
                <a:miter lim="800000"/>
                <a:headEnd/>
                <a:tailEnd/>
              </a:ln>
            </p:spPr>
          </p:pic>
          <p:sp>
            <p:nvSpPr>
              <p:cNvPr id="14" name="Ellipse 13"/>
              <p:cNvSpPr/>
              <p:nvPr/>
            </p:nvSpPr>
            <p:spPr>
              <a:xfrm>
                <a:off x="4283968" y="4266818"/>
                <a:ext cx="576064" cy="242301"/>
              </a:xfrm>
              <a:prstGeom prst="ellipse">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716016" y="6309320"/>
                <a:ext cx="576064" cy="144016"/>
              </a:xfrm>
              <a:prstGeom prst="ellipse">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8520436" y="6021288"/>
                <a:ext cx="576064" cy="836712"/>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16"/>
            <p:cNvSpPr/>
            <p:nvPr/>
          </p:nvSpPr>
          <p:spPr>
            <a:xfrm>
              <a:off x="23750" y="2996952"/>
              <a:ext cx="53955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grpSp>
      <p:sp>
        <p:nvSpPr>
          <p:cNvPr id="64515" name="AutoShape 3" descr="https://img3.fastenal.com/productimages/102977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4517" name="AutoShape 5" descr="https://img3.fastenal.com/productimages/102977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Espace réservé du contenu 4" descr="1029778.jpg"/>
          <p:cNvPicPr>
            <a:picLocks noGrp="1" noChangeAspect="1"/>
          </p:cNvPicPr>
          <p:nvPr>
            <p:ph idx="1"/>
          </p:nvPr>
        </p:nvPicPr>
        <p:blipFill>
          <a:blip r:embed="rId4" cstate="print"/>
          <a:stretch>
            <a:fillRect/>
          </a:stretch>
        </p:blipFill>
        <p:spPr>
          <a:xfrm>
            <a:off x="7452320" y="5094371"/>
            <a:ext cx="1691680" cy="1763629"/>
          </a:xfrm>
        </p:spPr>
      </p:pic>
      <p:pic>
        <p:nvPicPr>
          <p:cNvPr id="10" name="Espace réservé du contenu 3" descr="QCPR.jpg"/>
          <p:cNvPicPr>
            <a:picLocks noChangeAspect="1"/>
          </p:cNvPicPr>
          <p:nvPr/>
        </p:nvPicPr>
        <p:blipFill>
          <a:blip r:embed="rId5" cstate="print"/>
          <a:stretch>
            <a:fillRect/>
          </a:stretch>
        </p:blipFill>
        <p:spPr>
          <a:xfrm>
            <a:off x="1" y="5301208"/>
            <a:ext cx="2051720" cy="1556792"/>
          </a:xfrm>
          <a:prstGeom prst="rect">
            <a:avLst/>
          </a:prstGeom>
        </p:spPr>
      </p:pic>
      <p:sp>
        <p:nvSpPr>
          <p:cNvPr id="11" name="ZoneTexte 10"/>
          <p:cNvSpPr txBox="1"/>
          <p:nvPr/>
        </p:nvSpPr>
        <p:spPr>
          <a:xfrm>
            <a:off x="3275856" y="4725144"/>
            <a:ext cx="3168352" cy="338554"/>
          </a:xfrm>
          <a:prstGeom prst="rect">
            <a:avLst/>
          </a:prstGeom>
          <a:noFill/>
        </p:spPr>
        <p:txBody>
          <a:bodyPr wrap="square" rtlCol="0">
            <a:spAutoFit/>
          </a:bodyPr>
          <a:lstStyle/>
          <a:p>
            <a:pPr algn="ctr"/>
            <a:r>
              <a:rPr lang="en-US" sz="1600" dirty="0" smtClean="0"/>
              <a:t>J </a:t>
            </a:r>
            <a:r>
              <a:rPr lang="en-US" sz="1600" dirty="0" err="1" smtClean="0"/>
              <a:t>Yeung</a:t>
            </a:r>
            <a:r>
              <a:rPr lang="en-US" sz="1600" dirty="0" smtClean="0"/>
              <a:t>. Resuscitation 2014</a:t>
            </a:r>
          </a:p>
        </p:txBody>
      </p:sp>
      <p:pic>
        <p:nvPicPr>
          <p:cNvPr id="64518" name="Picture 6"/>
          <p:cNvPicPr>
            <a:picLocks noChangeAspect="1" noChangeArrowheads="1"/>
          </p:cNvPicPr>
          <p:nvPr/>
        </p:nvPicPr>
        <p:blipFill>
          <a:blip r:embed="rId6" cstate="print"/>
          <a:srcRect/>
          <a:stretch>
            <a:fillRect/>
          </a:stretch>
        </p:blipFill>
        <p:spPr bwMode="auto">
          <a:xfrm>
            <a:off x="0" y="3429000"/>
            <a:ext cx="5364088" cy="1332252"/>
          </a:xfrm>
          <a:prstGeom prst="rect">
            <a:avLst/>
          </a:prstGeom>
          <a:noFill/>
          <a:ln w="9525">
            <a:noFill/>
            <a:miter lim="800000"/>
            <a:headEnd/>
            <a:tailEnd/>
          </a:ln>
        </p:spPr>
      </p:pic>
      <p:sp>
        <p:nvSpPr>
          <p:cNvPr id="13" name="Titre 1"/>
          <p:cNvSpPr txBox="1">
            <a:spLocks/>
          </p:cNvSpPr>
          <p:nvPr/>
        </p:nvSpPr>
        <p:spPr>
          <a:xfrm>
            <a:off x="396294" y="23948"/>
            <a:ext cx="8329178"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Pistes d’amélioration : </a:t>
            </a:r>
            <a:r>
              <a:rPr lang="fr-FR" sz="3600" b="1" dirty="0" smtClean="0">
                <a:solidFill>
                  <a:srgbClr val="FF0000"/>
                </a:solidFill>
                <a:effectLst>
                  <a:outerShdw blurRad="31750" dist="25400" dir="5400000" algn="tl" rotWithShape="0">
                    <a:srgbClr val="000000">
                      <a:alpha val="25000"/>
                    </a:srgbClr>
                  </a:outerShdw>
                </a:effectLst>
                <a:latin typeface="+mj-lt"/>
                <a:ea typeface="+mj-ea"/>
                <a:cs typeface="+mj-cs"/>
              </a:rPr>
              <a:t>Real-Time Feedback</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Compressions-décompressions</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9" name="Rectangle 18"/>
          <p:cNvSpPr/>
          <p:nvPr/>
        </p:nvSpPr>
        <p:spPr>
          <a:xfrm>
            <a:off x="1979712" y="5445224"/>
            <a:ext cx="5760640" cy="1200329"/>
          </a:xfrm>
          <a:prstGeom prst="rect">
            <a:avLst/>
          </a:prstGeom>
        </p:spPr>
        <p:txBody>
          <a:bodyPr wrap="square">
            <a:spAutoFit/>
          </a:bodyPr>
          <a:lstStyle/>
          <a:p>
            <a:pPr marL="177800" indent="-177800">
              <a:buFont typeface="Arial" pitchFamily="34" charset="0"/>
              <a:buChar char="•"/>
            </a:pPr>
            <a:r>
              <a:rPr lang="fr-FR" b="1" dirty="0" smtClean="0"/>
              <a:t>Certains dispositifs de contrôle en temps réel permettent de corriger la profondeur des compressions réalisées. </a:t>
            </a:r>
          </a:p>
          <a:p>
            <a:pPr marL="177800" indent="-177800">
              <a:buFont typeface="Arial" pitchFamily="34" charset="0"/>
              <a:buChar char="•"/>
            </a:pPr>
            <a:r>
              <a:rPr lang="fr-FR" b="1" dirty="0" smtClean="0"/>
              <a:t>Aucun ne permet encore de détecter efficacement les décompressions incomplètes.</a:t>
            </a:r>
            <a:endParaRPr lang="fr-F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373616" cy="2736304"/>
          </a:xfrm>
        </p:spPr>
        <p:txBody>
          <a:bodyPr>
            <a:noAutofit/>
          </a:bodyPr>
          <a:lstStyle/>
          <a:p>
            <a:pPr>
              <a:buNone/>
            </a:pPr>
            <a:r>
              <a:rPr lang="fr-FR" sz="2400" b="1" dirty="0" smtClean="0">
                <a:effectLst>
                  <a:outerShdw blurRad="31750" dist="25400" dir="5400000" algn="tl" rotWithShape="0">
                    <a:srgbClr val="000000">
                      <a:alpha val="25000"/>
                    </a:srgbClr>
                  </a:outerShdw>
                </a:effectLst>
                <a:sym typeface="Wingdings" pitchFamily="2" charset="2"/>
              </a:rPr>
              <a:t> </a:t>
            </a:r>
            <a:r>
              <a:rPr lang="fr-FR" sz="2400" b="1" dirty="0" smtClean="0">
                <a:effectLst>
                  <a:outerShdw blurRad="31750" dist="25400" dir="5400000" algn="tl" rotWithShape="0">
                    <a:srgbClr val="000000">
                      <a:alpha val="25000"/>
                    </a:srgbClr>
                  </a:outerShdw>
                </a:effectLst>
              </a:rPr>
              <a:t>Régularité et Fréquence des compressions   </a:t>
            </a:r>
          </a:p>
          <a:p>
            <a:r>
              <a:rPr lang="fr-FR" sz="2200" b="1" dirty="0" smtClean="0">
                <a:solidFill>
                  <a:srgbClr val="FF0000"/>
                </a:solidFill>
                <a:effectLst>
                  <a:outerShdw blurRad="31750" dist="25400" dir="5400000" algn="tl" rotWithShape="0">
                    <a:srgbClr val="000000">
                      <a:alpha val="25000"/>
                    </a:srgbClr>
                  </a:outerShdw>
                </a:effectLst>
              </a:rPr>
              <a:t>Métronome</a:t>
            </a:r>
            <a:r>
              <a:rPr lang="fr-FR" sz="2200" dirty="0" smtClean="0"/>
              <a:t> = moyen rentable (simple et efficace) d’améliorer la qualité de la RCP de base</a:t>
            </a:r>
          </a:p>
          <a:p>
            <a:r>
              <a:rPr lang="fr-FR" sz="2200" dirty="0" smtClean="0"/>
              <a:t>Appliqué systématiquement ?</a:t>
            </a:r>
          </a:p>
          <a:p>
            <a:pPr lvl="1"/>
            <a:r>
              <a:rPr lang="fr-FR" sz="2200" u="sng" dirty="0" smtClean="0"/>
              <a:t>Premiers Secours </a:t>
            </a:r>
            <a:r>
              <a:rPr lang="fr-FR" sz="2200" dirty="0" smtClean="0"/>
              <a:t>= OUI (DSA/DAE)</a:t>
            </a:r>
          </a:p>
          <a:p>
            <a:pPr lvl="1"/>
            <a:r>
              <a:rPr lang="fr-FR" sz="2200" u="sng" dirty="0" err="1" smtClean="0"/>
              <a:t>Equipe</a:t>
            </a:r>
            <a:r>
              <a:rPr lang="fr-FR" sz="2200" u="sng" dirty="0" smtClean="0"/>
              <a:t> médicale  </a:t>
            </a:r>
            <a:r>
              <a:rPr lang="fr-FR" sz="2200" dirty="0" smtClean="0"/>
              <a:t>= ?</a:t>
            </a:r>
          </a:p>
        </p:txBody>
      </p:sp>
      <p:pic>
        <p:nvPicPr>
          <p:cNvPr id="107522" name="Picture 2" descr="http://upload.wikimedia.org/wikipedia/commons/2/29/Electronic-metronome%28scale%29.jpg"/>
          <p:cNvPicPr>
            <a:picLocks noChangeAspect="1" noChangeArrowheads="1"/>
          </p:cNvPicPr>
          <p:nvPr/>
        </p:nvPicPr>
        <p:blipFill>
          <a:blip r:embed="rId2" cstate="print"/>
          <a:srcRect/>
          <a:stretch>
            <a:fillRect/>
          </a:stretch>
        </p:blipFill>
        <p:spPr bwMode="auto">
          <a:xfrm>
            <a:off x="5292080" y="2708920"/>
            <a:ext cx="3502609" cy="2879785"/>
          </a:xfrm>
          <a:prstGeom prst="rect">
            <a:avLst/>
          </a:prstGeom>
          <a:noFill/>
        </p:spPr>
      </p:pic>
      <p:sp>
        <p:nvSpPr>
          <p:cNvPr id="9" name="ZoneTexte 8"/>
          <p:cNvSpPr txBox="1"/>
          <p:nvPr/>
        </p:nvSpPr>
        <p:spPr>
          <a:xfrm>
            <a:off x="971600" y="5949280"/>
            <a:ext cx="6840760" cy="646331"/>
          </a:xfrm>
          <a:prstGeom prst="rect">
            <a:avLst/>
          </a:prstGeom>
          <a:noFill/>
        </p:spPr>
        <p:txBody>
          <a:bodyPr wrap="square" rtlCol="0">
            <a:spAutoFit/>
          </a:bodyPr>
          <a:lstStyle/>
          <a:p>
            <a:r>
              <a:rPr lang="fr-FR" b="1" dirty="0" smtClean="0"/>
              <a:t>L’utilisation en routine d’un métronome est souhaitable afin d’assurer la régularité et la fréquence désirée des compressions thoraciques</a:t>
            </a:r>
            <a:endParaRPr lang="fr-FR" b="1" dirty="0"/>
          </a:p>
        </p:txBody>
      </p:sp>
      <p:sp>
        <p:nvSpPr>
          <p:cNvPr id="7" name="Titre 1"/>
          <p:cNvSpPr txBox="1">
            <a:spLocks/>
          </p:cNvSpPr>
          <p:nvPr/>
        </p:nvSpPr>
        <p:spPr>
          <a:xfrm>
            <a:off x="396294" y="23948"/>
            <a:ext cx="8329178"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Pistes d’amélioration : </a:t>
            </a:r>
            <a:r>
              <a:rPr lang="fr-FR" sz="3600" b="1" dirty="0" smtClean="0">
                <a:solidFill>
                  <a:srgbClr val="FF0000"/>
                </a:solidFill>
                <a:effectLst>
                  <a:outerShdw blurRad="31750" dist="25400" dir="5400000" algn="tl" rotWithShape="0">
                    <a:srgbClr val="000000">
                      <a:alpha val="25000"/>
                    </a:srgbClr>
                  </a:outerShdw>
                </a:effectLst>
                <a:latin typeface="+mj-lt"/>
                <a:ea typeface="+mj-ea"/>
                <a:cs typeface="+mj-cs"/>
              </a:rPr>
              <a:t>Real-Time Feedback</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 </a:t>
            </a:r>
          </a:p>
          <a:p>
            <a:pPr lvl="0">
              <a:spcBef>
                <a:spcPct val="0"/>
              </a:spcBef>
              <a:defRPr/>
            </a:pPr>
            <a:r>
              <a:rPr lang="fr-FR" sz="2700" b="1" dirty="0" smtClean="0">
                <a:solidFill>
                  <a:srgbClr val="FF0000"/>
                </a:solidFill>
                <a:effectLst>
                  <a:outerShdw blurRad="31750" dist="25400" dir="5400000" algn="tl" rotWithShape="0">
                    <a:srgbClr val="000000">
                      <a:alpha val="25000"/>
                    </a:srgbClr>
                  </a:outerShdw>
                </a:effectLst>
              </a:rPr>
              <a:t>Maîtrise du temps</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ngminhp\AppData\Local\Microsoft\Windows\Temporary Internet Files\Content.Outlook\PFXMIEQL\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4293096"/>
            <a:ext cx="3036110" cy="2276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395536" y="1556792"/>
            <a:ext cx="8373616" cy="40324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n-lt"/>
                <a:ea typeface="+mn-ea"/>
                <a:cs typeface="+mn-cs"/>
                <a:sym typeface="Wingdings" pitchFamily="2" charset="2"/>
              </a:rPr>
              <a:t> </a:t>
            </a:r>
            <a:r>
              <a:rPr kumimoji="0" lang="fr-FR" sz="2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n-lt"/>
                <a:ea typeface="+mn-ea"/>
                <a:cs typeface="+mn-cs"/>
              </a:rPr>
              <a:t>Régularité des analyses du rythme cardiaque (/2’ en 2010)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u="sng" dirty="0" smtClean="0">
                <a:effectLst>
                  <a:outerShdw blurRad="31750" dist="25400" dir="5400000" algn="tl" rotWithShape="0">
                    <a:srgbClr val="000000">
                      <a:alpha val="25000"/>
                    </a:srgbClr>
                  </a:outerShdw>
                </a:effectLst>
              </a:rPr>
              <a:t>Premiers secours </a:t>
            </a:r>
            <a:r>
              <a:rPr kumimoji="0" lang="fr-FR" sz="2200" i="0" u="none" strike="noStrike" kern="1200" cap="none" spc="0" normalizeH="0" baseline="0" noProof="0" dirty="0" smtClean="0">
                <a:ln>
                  <a:noFill/>
                </a:ln>
                <a:solidFill>
                  <a:schemeClr val="tx1"/>
                </a:solidFill>
                <a:effectLst/>
                <a:uLnTx/>
                <a:uFillTx/>
                <a:latin typeface="+mn-lt"/>
                <a:ea typeface="+mn-ea"/>
                <a:cs typeface="+mn-cs"/>
              </a:rPr>
              <a:t>= DSA/DAE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i="0" u="sng" strike="noStrike" kern="1200" cap="none" spc="0" normalizeH="0" baseline="0" noProof="0" dirty="0" err="1" smtClean="0">
                <a:ln>
                  <a:noFill/>
                </a:ln>
                <a:solidFill>
                  <a:schemeClr val="tx1"/>
                </a:solidFill>
                <a:effectLst/>
                <a:uLnTx/>
                <a:uFillTx/>
                <a:latin typeface="+mn-lt"/>
                <a:ea typeface="+mn-ea"/>
                <a:cs typeface="+mn-cs"/>
              </a:rPr>
              <a:t>Equipe</a:t>
            </a:r>
            <a:r>
              <a:rPr kumimoji="0" lang="fr-FR" sz="2200" i="0" u="sng" strike="noStrike" kern="1200" cap="none" spc="0" normalizeH="0" baseline="0" noProof="0" dirty="0" smtClean="0">
                <a:ln>
                  <a:noFill/>
                </a:ln>
                <a:solidFill>
                  <a:schemeClr val="tx1"/>
                </a:solidFill>
                <a:effectLst/>
                <a:uLnTx/>
                <a:uFillTx/>
                <a:latin typeface="+mn-lt"/>
                <a:ea typeface="+mn-ea"/>
                <a:cs typeface="+mn-cs"/>
              </a:rPr>
              <a:t> médicale </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200" b="1" i="0" u="none" strike="noStrike" kern="1200" cap="none" spc="0" normalizeH="0" baseline="0" noProof="0" dirty="0" smtClean="0">
                <a:ln>
                  <a:noFill/>
                </a:ln>
                <a:solidFill>
                  <a:srgbClr val="FF0000"/>
                </a:solidFill>
                <a:effectLst/>
                <a:uLnTx/>
                <a:uFillTx/>
                <a:latin typeface="+mn-lt"/>
                <a:ea typeface="+mn-ea"/>
                <a:cs typeface="+mn-cs"/>
              </a:rPr>
              <a:t>TIME KEEPER </a:t>
            </a:r>
            <a:r>
              <a:rPr kumimoji="0" lang="fr-FR" sz="2200" b="0" i="0" u="none" strike="noStrike" kern="1200" cap="none" spc="0" normalizeH="0" baseline="0" noProof="0" dirty="0" smtClean="0">
                <a:ln>
                  <a:noFill/>
                </a:ln>
                <a:solidFill>
                  <a:srgbClr val="FF0000"/>
                </a:solidFill>
                <a:effectLst/>
                <a:uLnTx/>
                <a:uFillTx/>
                <a:latin typeface="+mn-lt"/>
                <a:ea typeface="+mn-ea"/>
                <a:cs typeface="+mn-cs"/>
              </a:rPr>
              <a:t>(gardien du temps)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dirty="0" smtClean="0"/>
              <a:t>Rôle = annonce d’un « TOP » toutes les 2 min</a:t>
            </a: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1200150" lvl="2" indent="-285750">
              <a:spcBef>
                <a:spcPct val="20000"/>
              </a:spcBef>
              <a:buFont typeface="Wingdings"/>
              <a:buChar char="à"/>
            </a:pPr>
            <a:r>
              <a:rPr kumimoji="0" lang="fr-FR" sz="2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Analyse du rythme cardiaque</a:t>
            </a:r>
          </a:p>
          <a:p>
            <a:pPr marL="1200150" lvl="2" indent="-285750">
              <a:spcBef>
                <a:spcPct val="20000"/>
              </a:spcBef>
              <a:buFont typeface="Wingdings"/>
              <a:buChar char="à"/>
            </a:pPr>
            <a:r>
              <a:rPr kumimoji="0" lang="fr-FR" sz="2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Changement de masseur</a:t>
            </a:r>
          </a:p>
          <a:p>
            <a:pPr marL="1200150" lvl="2" indent="-285750">
              <a:spcBef>
                <a:spcPct val="20000"/>
              </a:spcBef>
              <a:buFont typeface="Wingdings"/>
              <a:buChar char="à"/>
            </a:pPr>
            <a:r>
              <a:rPr kumimoji="0" lang="fr-FR" sz="2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Tous les 2 TOP : injection d’adrénaline</a:t>
            </a:r>
          </a:p>
        </p:txBody>
      </p:sp>
      <p:sp>
        <p:nvSpPr>
          <p:cNvPr id="6" name="Titre 1"/>
          <p:cNvSpPr txBox="1">
            <a:spLocks/>
          </p:cNvSpPr>
          <p:nvPr/>
        </p:nvSpPr>
        <p:spPr>
          <a:xfrm>
            <a:off x="396294" y="23948"/>
            <a:ext cx="8329178"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Pistes d’amélioration : </a:t>
            </a:r>
            <a:r>
              <a:rPr lang="fr-FR" sz="3600" b="1" dirty="0" smtClean="0">
                <a:solidFill>
                  <a:srgbClr val="FF0000"/>
                </a:solidFill>
                <a:effectLst>
                  <a:outerShdw blurRad="31750" dist="25400" dir="5400000" algn="tl" rotWithShape="0">
                    <a:srgbClr val="000000">
                      <a:alpha val="25000"/>
                    </a:srgbClr>
                  </a:outerShdw>
                </a:effectLst>
                <a:latin typeface="+mj-lt"/>
                <a:ea typeface="+mj-ea"/>
                <a:cs typeface="+mj-cs"/>
              </a:rPr>
              <a:t>Real-Time Feedback</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 </a:t>
            </a:r>
          </a:p>
          <a:p>
            <a:pPr lvl="0">
              <a:spcBef>
                <a:spcPct val="0"/>
              </a:spcBef>
              <a:defRPr/>
            </a:pPr>
            <a:r>
              <a:rPr lang="fr-FR" sz="2700" b="1" dirty="0" smtClean="0">
                <a:solidFill>
                  <a:srgbClr val="FF0000"/>
                </a:solidFill>
                <a:effectLst>
                  <a:outerShdw blurRad="31750" dist="25400" dir="5400000" algn="tl" rotWithShape="0">
                    <a:srgbClr val="000000">
                      <a:alpha val="25000"/>
                    </a:srgbClr>
                  </a:outerShdw>
                </a:effectLst>
              </a:rPr>
              <a:t>Maîtrise du temps</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1799750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95536" y="1628800"/>
            <a:ext cx="8373616" cy="42484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n-lt"/>
                <a:ea typeface="+mn-ea"/>
                <a:cs typeface="+mn-cs"/>
                <a:sym typeface="Wingdings" pitchFamily="2" charset="2"/>
              </a:rPr>
              <a:t> </a:t>
            </a:r>
            <a:r>
              <a:rPr lang="fr-FR" sz="2400" b="1" dirty="0" smtClean="0">
                <a:effectLst>
                  <a:outerShdw blurRad="31750" dist="25400" dir="5400000" algn="tl" rotWithShape="0">
                    <a:srgbClr val="000000">
                      <a:alpha val="25000"/>
                    </a:srgbClr>
                  </a:outerShdw>
                </a:effectLst>
                <a:sym typeface="Wingdings" pitchFamily="2" charset="2"/>
              </a:rPr>
              <a:t>Limiter l</a:t>
            </a:r>
            <a:r>
              <a:rPr kumimoji="0" lang="fr-FR" sz="2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n-lt"/>
                <a:ea typeface="+mn-ea"/>
                <a:cs typeface="+mn-cs"/>
              </a:rPr>
              <a:t>es temps morts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u="sng" dirty="0" smtClean="0"/>
              <a:t>Premiers secours </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DSA/DAE </a:t>
            </a:r>
          </a:p>
          <a:p>
            <a:pPr marL="712788" lvl="1" indent="-255588">
              <a:spcBef>
                <a:spcPct val="20000"/>
              </a:spcBef>
              <a:buFontTx/>
              <a:buChar char="-"/>
            </a:pPr>
            <a:r>
              <a:rPr lang="fr-FR" sz="2000" dirty="0" smtClean="0"/>
              <a:t>G</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énère</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des interruptions de MCE </a:t>
            </a:r>
            <a:endParaRPr kumimoji="0" lang="fr-FR" sz="700" b="0" i="0" u="none" strike="noStrike" kern="1200" cap="none" spc="0" normalizeH="0" baseline="0" noProof="0" dirty="0" smtClean="0">
              <a:ln>
                <a:noFill/>
              </a:ln>
              <a:solidFill>
                <a:schemeClr val="tx1"/>
              </a:solidFill>
              <a:effectLst/>
              <a:uLnTx/>
              <a:uFillTx/>
              <a:latin typeface="+mn-lt"/>
              <a:ea typeface="+mn-ea"/>
              <a:cs typeface="+mn-cs"/>
            </a:endParaRPr>
          </a:p>
          <a:p>
            <a:pPr marL="712788" lvl="1" indent="-255588">
              <a:spcBef>
                <a:spcPct val="20000"/>
              </a:spcBef>
              <a:buFontTx/>
              <a:buChar cha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Piste </a:t>
            </a:r>
            <a:r>
              <a:rPr kumimoji="0" lang="fr-FR"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d’amélioration : </a:t>
            </a:r>
            <a:r>
              <a:rPr lang="fr-FR" dirty="0" smtClean="0">
                <a:sym typeface="Wingdings" pitchFamily="2" charset="2"/>
              </a:rPr>
              <a:t>Analyse du rythme et CEE pendant le MCE</a:t>
            </a:r>
          </a:p>
          <a:p>
            <a:pPr marL="1163638" lvl="2" indent="-249238">
              <a:spcBef>
                <a:spcPct val="20000"/>
              </a:spcBef>
              <a:buFont typeface="Arial" pitchFamily="34" charset="0"/>
              <a:buChar char="•"/>
            </a:pPr>
            <a:endParaRPr kumimoji="0" lang="fr-F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i="0" u="sng" strike="noStrike" kern="1200" cap="none" spc="0" normalizeH="0" baseline="0" noProof="0" dirty="0" err="1" smtClean="0">
                <a:ln>
                  <a:noFill/>
                </a:ln>
                <a:solidFill>
                  <a:schemeClr val="tx1"/>
                </a:solidFill>
                <a:effectLst/>
                <a:uLnTx/>
                <a:uFillTx/>
                <a:latin typeface="+mn-lt"/>
                <a:ea typeface="+mn-ea"/>
                <a:cs typeface="+mn-cs"/>
              </a:rPr>
              <a:t>Equipe</a:t>
            </a:r>
            <a:r>
              <a:rPr kumimoji="0" lang="fr-FR" sz="2200" i="0" u="sng" strike="noStrike" kern="1200" cap="none" spc="0" normalizeH="0" baseline="0" noProof="0" dirty="0" smtClean="0">
                <a:ln>
                  <a:noFill/>
                </a:ln>
                <a:solidFill>
                  <a:schemeClr val="tx1"/>
                </a:solidFill>
                <a:effectLst/>
                <a:uLnTx/>
                <a:uFillTx/>
                <a:latin typeface="+mn-lt"/>
                <a:ea typeface="+mn-ea"/>
                <a:cs typeface="+mn-cs"/>
              </a:rPr>
              <a:t> médicale </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TIME KEEPER (gardien du temps)</a:t>
            </a:r>
          </a:p>
          <a:p>
            <a:pPr marL="742950" marR="0" lvl="1" indent="-285750" algn="l" defTabSz="914400" rtl="0" eaLnBrk="1" fontAlgn="auto" latinLnBrk="0" hangingPunct="1">
              <a:lnSpc>
                <a:spcPct val="100000"/>
              </a:lnSpc>
              <a:spcBef>
                <a:spcPct val="20000"/>
              </a:spcBef>
              <a:spcAft>
                <a:spcPts val="0"/>
              </a:spcAft>
              <a:buClrTx/>
              <a:buSzTx/>
              <a:tabLst/>
              <a:defRPr/>
            </a:pPr>
            <a:r>
              <a:rPr lang="fr-FR" sz="2200" dirty="0" smtClean="0">
                <a:sym typeface="Wingdings" pitchFamily="2" charset="2"/>
              </a:rPr>
              <a:t> Signale les interruptions de massage &gt; 5’’ : « 5 sec, 10 sec </a:t>
            </a:r>
            <a:r>
              <a:rPr kumimoji="0" lang="fr-FR" sz="220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p:txBody>
      </p:sp>
      <p:sp>
        <p:nvSpPr>
          <p:cNvPr id="12" name="ZoneTexte 11"/>
          <p:cNvSpPr txBox="1"/>
          <p:nvPr/>
        </p:nvSpPr>
        <p:spPr>
          <a:xfrm>
            <a:off x="683568" y="5877272"/>
            <a:ext cx="7776864" cy="923330"/>
          </a:xfrm>
          <a:prstGeom prst="rect">
            <a:avLst/>
          </a:prstGeom>
          <a:noFill/>
        </p:spPr>
        <p:txBody>
          <a:bodyPr wrap="square" rtlCol="0">
            <a:spAutoFit/>
          </a:bodyPr>
          <a:lstStyle/>
          <a:p>
            <a:r>
              <a:rPr lang="fr-FR" b="1" dirty="0" smtClean="0"/>
              <a:t>La désignation systématique d’un Time-</a:t>
            </a:r>
            <a:r>
              <a:rPr lang="fr-FR" b="1" dirty="0" err="1" smtClean="0"/>
              <a:t>Keeper</a:t>
            </a:r>
            <a:r>
              <a:rPr lang="fr-FR" b="1" dirty="0" smtClean="0"/>
              <a:t> est nécessaire non seulement pour assurer la régularité des analyses de rythme, mais aussi lutter contre les temps morts. </a:t>
            </a:r>
            <a:endParaRPr lang="fr-FR" b="1" dirty="0"/>
          </a:p>
        </p:txBody>
      </p:sp>
      <p:grpSp>
        <p:nvGrpSpPr>
          <p:cNvPr id="2" name="Groupe 20"/>
          <p:cNvGrpSpPr/>
          <p:nvPr/>
        </p:nvGrpSpPr>
        <p:grpSpPr>
          <a:xfrm>
            <a:off x="4860032" y="1196752"/>
            <a:ext cx="3888432" cy="1656184"/>
            <a:chOff x="5004048" y="1268760"/>
            <a:chExt cx="3888432" cy="1656184"/>
          </a:xfrm>
        </p:grpSpPr>
        <p:grpSp>
          <p:nvGrpSpPr>
            <p:cNvPr id="3" name="Groupe 13"/>
            <p:cNvGrpSpPr/>
            <p:nvPr/>
          </p:nvGrpSpPr>
          <p:grpSpPr>
            <a:xfrm>
              <a:off x="5004048" y="1268760"/>
              <a:ext cx="3888432" cy="1656184"/>
              <a:chOff x="-1116632" y="1196752"/>
              <a:chExt cx="9960725" cy="2952328"/>
            </a:xfrm>
          </p:grpSpPr>
          <p:pic>
            <p:nvPicPr>
              <p:cNvPr id="15" name="Picture 5"/>
              <p:cNvPicPr>
                <a:picLocks noChangeAspect="1" noChangeArrowheads="1"/>
              </p:cNvPicPr>
              <p:nvPr/>
            </p:nvPicPr>
            <p:blipFill>
              <a:blip r:embed="rId2" cstate="print"/>
              <a:srcRect/>
              <a:stretch>
                <a:fillRect/>
              </a:stretch>
            </p:blipFill>
            <p:spPr bwMode="auto">
              <a:xfrm>
                <a:off x="3862232" y="2646449"/>
                <a:ext cx="4981861" cy="1473589"/>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3856867" y="1212867"/>
                <a:ext cx="4973141" cy="1473589"/>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1116632" y="1196752"/>
                <a:ext cx="4988120" cy="1525294"/>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1112991" y="2662565"/>
                <a:ext cx="4978584" cy="1486515"/>
              </a:xfrm>
              <a:prstGeom prst="rect">
                <a:avLst/>
              </a:prstGeom>
              <a:noFill/>
              <a:ln w="9525">
                <a:noFill/>
                <a:miter lim="800000"/>
                <a:headEnd/>
                <a:tailEnd/>
              </a:ln>
            </p:spPr>
          </p:pic>
        </p:grpSp>
        <p:sp>
          <p:nvSpPr>
            <p:cNvPr id="20" name="ZoneTexte 19"/>
            <p:cNvSpPr txBox="1"/>
            <p:nvPr/>
          </p:nvSpPr>
          <p:spPr>
            <a:xfrm>
              <a:off x="5868144" y="1772816"/>
              <a:ext cx="2304256" cy="584775"/>
            </a:xfrm>
            <a:prstGeom prst="rect">
              <a:avLst/>
            </a:prstGeom>
            <a:noFill/>
          </p:spPr>
          <p:txBody>
            <a:bodyPr wrap="square" rtlCol="0">
              <a:spAutoFit/>
            </a:bodyPr>
            <a:lstStyle/>
            <a:p>
              <a:r>
                <a:rPr lang="fr-FR" sz="1600" b="1" dirty="0" smtClean="0"/>
                <a:t>23 secondes pour un CEE  quand tout va bien ... </a:t>
              </a:r>
              <a:endParaRPr lang="fr-FR" sz="1600" b="1" dirty="0"/>
            </a:p>
          </p:txBody>
        </p:sp>
      </p:grpSp>
      <p:pic>
        <p:nvPicPr>
          <p:cNvPr id="203778" name="Picture 2" descr="http://us.cdn4.123rf.com/168nwm/scanrail/scanrail1403/scanrail140300004/26952074-temps-tnt-bombe-explosive-avec-compte-a-rebours-numerique-minuterie-horloge-isole-sur-fond-blanc.jpg"/>
          <p:cNvPicPr>
            <a:picLocks noChangeAspect="1" noChangeArrowheads="1"/>
          </p:cNvPicPr>
          <p:nvPr/>
        </p:nvPicPr>
        <p:blipFill>
          <a:blip r:embed="rId6" cstate="print"/>
          <a:srcRect/>
          <a:stretch>
            <a:fillRect/>
          </a:stretch>
        </p:blipFill>
        <p:spPr bwMode="auto">
          <a:xfrm>
            <a:off x="3419872" y="4437112"/>
            <a:ext cx="2212926" cy="1080120"/>
          </a:xfrm>
          <a:prstGeom prst="rect">
            <a:avLst/>
          </a:prstGeom>
          <a:noFill/>
        </p:spPr>
      </p:pic>
      <p:sp>
        <p:nvSpPr>
          <p:cNvPr id="14" name="Titre 1"/>
          <p:cNvSpPr txBox="1">
            <a:spLocks/>
          </p:cNvSpPr>
          <p:nvPr/>
        </p:nvSpPr>
        <p:spPr>
          <a:xfrm>
            <a:off x="396294" y="23948"/>
            <a:ext cx="8329178"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Pistes d’amélioration : </a:t>
            </a:r>
            <a:r>
              <a:rPr lang="fr-FR" sz="3600" b="1" dirty="0" smtClean="0">
                <a:solidFill>
                  <a:srgbClr val="FF0000"/>
                </a:solidFill>
                <a:effectLst>
                  <a:outerShdw blurRad="31750" dist="25400" dir="5400000" algn="tl" rotWithShape="0">
                    <a:srgbClr val="000000">
                      <a:alpha val="25000"/>
                    </a:srgbClr>
                  </a:outerShdw>
                </a:effectLst>
                <a:latin typeface="+mj-lt"/>
                <a:ea typeface="+mj-ea"/>
                <a:cs typeface="+mj-cs"/>
              </a:rPr>
              <a:t>Real-Time Feedback</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 </a:t>
            </a:r>
          </a:p>
          <a:p>
            <a:pPr lvl="0">
              <a:spcBef>
                <a:spcPct val="0"/>
              </a:spcBef>
              <a:defRPr/>
            </a:pPr>
            <a:r>
              <a:rPr lang="fr-FR" sz="2700" b="1" dirty="0" smtClean="0">
                <a:solidFill>
                  <a:srgbClr val="FF0000"/>
                </a:solidFill>
                <a:effectLst>
                  <a:outerShdw blurRad="31750" dist="25400" dir="5400000" algn="tl" rotWithShape="0">
                    <a:srgbClr val="000000">
                      <a:alpha val="25000"/>
                    </a:srgbClr>
                  </a:outerShdw>
                </a:effectLst>
              </a:rPr>
              <a:t>Maîtrise du temps</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FF0000"/>
                </a:solidFill>
              </a:rPr>
              <a:t>CONCLUSION</a:t>
            </a:r>
            <a:endParaRPr lang="fr-FR" dirty="0">
              <a:solidFill>
                <a:srgbClr val="FF0000"/>
              </a:solidFill>
            </a:endParaRPr>
          </a:p>
        </p:txBody>
      </p:sp>
      <p:sp>
        <p:nvSpPr>
          <p:cNvPr id="2" name="Espace réservé du contenu 1"/>
          <p:cNvSpPr>
            <a:spLocks noGrp="1"/>
          </p:cNvSpPr>
          <p:nvPr>
            <p:ph idx="1"/>
          </p:nvPr>
        </p:nvSpPr>
        <p:spPr>
          <a:xfrm>
            <a:off x="323528" y="1484784"/>
            <a:ext cx="8424936" cy="5184576"/>
          </a:xfrm>
        </p:spPr>
        <p:txBody>
          <a:bodyPr>
            <a:normAutofit fontScale="85000" lnSpcReduction="20000"/>
          </a:bodyPr>
          <a:lstStyle/>
          <a:p>
            <a:r>
              <a:rPr lang="fr-FR" dirty="0" smtClean="0"/>
              <a:t>Améliorer la qualité de la RCP de base revient surtout à se donner les moyens d’appliquer correctement les dernières recommandations. </a:t>
            </a:r>
          </a:p>
          <a:p>
            <a:endParaRPr lang="fr-FR" dirty="0" smtClean="0"/>
          </a:p>
          <a:p>
            <a:r>
              <a:rPr lang="fr-FR" dirty="0" smtClean="0"/>
              <a:t>Parmi ceux-ci, on peut mettre en avant : </a:t>
            </a:r>
          </a:p>
          <a:p>
            <a:pPr lvl="1"/>
            <a:r>
              <a:rPr lang="fr-FR" b="1" dirty="0" smtClean="0"/>
              <a:t>le</a:t>
            </a:r>
            <a:r>
              <a:rPr lang="fr-FR" dirty="0" smtClean="0"/>
              <a:t> </a:t>
            </a:r>
            <a:r>
              <a:rPr lang="fr-FR" b="1" dirty="0" smtClean="0"/>
              <a:t>feedback per-RCP</a:t>
            </a:r>
            <a:r>
              <a:rPr lang="fr-FR" dirty="0" smtClean="0"/>
              <a:t> : </a:t>
            </a:r>
            <a:r>
              <a:rPr lang="fr-FR" u="sng" dirty="0" smtClean="0"/>
              <a:t>Métronome</a:t>
            </a:r>
            <a:r>
              <a:rPr lang="fr-FR" dirty="0" smtClean="0"/>
              <a:t>, </a:t>
            </a:r>
            <a:r>
              <a:rPr lang="fr-FR" u="sng" dirty="0" smtClean="0"/>
              <a:t>Time-</a:t>
            </a:r>
            <a:r>
              <a:rPr lang="fr-FR" u="sng" dirty="0" err="1" smtClean="0"/>
              <a:t>keeper</a:t>
            </a:r>
            <a:r>
              <a:rPr lang="fr-FR" dirty="0" smtClean="0"/>
              <a:t>, Dispositifs d’analyse de la « profondeur »...</a:t>
            </a:r>
          </a:p>
          <a:p>
            <a:pPr lvl="1"/>
            <a:r>
              <a:rPr lang="fr-FR" b="1" dirty="0" smtClean="0"/>
              <a:t>le</a:t>
            </a:r>
            <a:r>
              <a:rPr lang="fr-FR" dirty="0" smtClean="0"/>
              <a:t> </a:t>
            </a:r>
            <a:r>
              <a:rPr lang="fr-FR" b="1" dirty="0" smtClean="0"/>
              <a:t>débriefing</a:t>
            </a:r>
            <a:r>
              <a:rPr lang="fr-FR" dirty="0" smtClean="0"/>
              <a:t> : analyse de tracés...</a:t>
            </a:r>
          </a:p>
          <a:p>
            <a:pPr lvl="1"/>
            <a:r>
              <a:rPr lang="fr-FR" b="1" dirty="0" smtClean="0"/>
              <a:t>l’entraînement régulier en équipe</a:t>
            </a:r>
          </a:p>
          <a:p>
            <a:pPr lvl="1"/>
            <a:endParaRPr lang="fr-FR" b="1" dirty="0" smtClean="0"/>
          </a:p>
          <a:p>
            <a:r>
              <a:rPr lang="fr-FR" dirty="0" smtClean="0"/>
              <a:t>Quelques perspectives d’avenir pleines de promesses : </a:t>
            </a:r>
          </a:p>
          <a:p>
            <a:pPr lvl="1"/>
            <a:r>
              <a:rPr lang="fr-FR" dirty="0" smtClean="0"/>
              <a:t>valve d’impédance + CDA</a:t>
            </a:r>
            <a:endParaRPr lang="fr-FR" b="1" dirty="0" smtClean="0"/>
          </a:p>
          <a:p>
            <a:pPr lvl="1"/>
            <a:r>
              <a:rPr lang="fr-FR" dirty="0" smtClean="0"/>
              <a:t>meilleur </a:t>
            </a:r>
            <a:r>
              <a:rPr lang="fr-FR" dirty="0"/>
              <a:t>compromis </a:t>
            </a:r>
            <a:r>
              <a:rPr lang="fr-FR" dirty="0" smtClean="0"/>
              <a:t>compressions/ventilation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3000" contrast="5000"/>
          </a:blip>
          <a:srcRect/>
          <a:stretch>
            <a:fillRect/>
          </a:stretch>
        </p:blipFill>
        <p:spPr bwMode="auto">
          <a:xfrm>
            <a:off x="0" y="0"/>
            <a:ext cx="9143999" cy="6858000"/>
          </a:xfrm>
          <a:prstGeom prst="rect">
            <a:avLst/>
          </a:prstGeom>
          <a:noFill/>
          <a:ln w="9525">
            <a:noFill/>
            <a:miter lim="800000"/>
            <a:headEnd/>
            <a:tailEnd/>
          </a:ln>
        </p:spPr>
      </p:pic>
      <p:sp>
        <p:nvSpPr>
          <p:cNvPr id="4" name="Titre 3"/>
          <p:cNvSpPr>
            <a:spLocks noGrp="1"/>
          </p:cNvSpPr>
          <p:nvPr>
            <p:ph type="ctrTitle"/>
          </p:nvPr>
        </p:nvSpPr>
        <p:spPr>
          <a:xfrm>
            <a:off x="3131840" y="3068960"/>
            <a:ext cx="2662064" cy="1254001"/>
          </a:xfrm>
          <a:solidFill>
            <a:schemeClr val="accent1">
              <a:alpha val="70000"/>
            </a:schemeClr>
          </a:solidFill>
        </p:spPr>
        <p:txBody>
          <a:bodyPr>
            <a:normAutofit/>
          </a:bodyPr>
          <a:lstStyle/>
          <a:p>
            <a:r>
              <a:rPr lang="fr-FR" sz="4800" b="1" dirty="0" smtClean="0"/>
              <a:t>Merci </a:t>
            </a:r>
            <a:endParaRPr lang="fr-FR" sz="4800" b="1" dirty="0"/>
          </a:p>
        </p:txBody>
      </p:sp>
      <p:sp>
        <p:nvSpPr>
          <p:cNvPr id="3" name="ZoneTexte 2"/>
          <p:cNvSpPr txBox="1"/>
          <p:nvPr/>
        </p:nvSpPr>
        <p:spPr>
          <a:xfrm>
            <a:off x="4211960" y="5517232"/>
            <a:ext cx="4572000" cy="1015663"/>
          </a:xfrm>
          <a:prstGeom prst="rect">
            <a:avLst/>
          </a:prstGeom>
          <a:solidFill>
            <a:schemeClr val="accent1">
              <a:alpha val="73000"/>
            </a:schemeClr>
          </a:solidFill>
          <a:ln>
            <a:solidFill>
              <a:schemeClr val="tx1"/>
            </a:solidFill>
          </a:ln>
        </p:spPr>
        <p:txBody>
          <a:bodyPr wrap="square" rtlCol="0">
            <a:spAutoFit/>
          </a:bodyPr>
          <a:lstStyle/>
          <a:p>
            <a:r>
              <a:rPr lang="fr-FR" sz="2000" dirty="0" smtClean="0"/>
              <a:t>Dr Dang-Minh Pascal </a:t>
            </a:r>
          </a:p>
          <a:p>
            <a:r>
              <a:rPr lang="fr-FR" sz="2000" dirty="0" smtClean="0"/>
              <a:t>Brigade de Sapeurs Pompiers de Paris</a:t>
            </a:r>
          </a:p>
          <a:p>
            <a:r>
              <a:rPr lang="fr-FR" sz="2000" dirty="0" smtClean="0"/>
              <a:t>Mail : </a:t>
            </a:r>
            <a:r>
              <a:rPr lang="fr-FR" sz="2000" dirty="0" smtClean="0">
                <a:solidFill>
                  <a:srgbClr val="FFFF00"/>
                </a:solidFill>
              </a:rPr>
              <a:t>pascal.dangminh@pompiersparis.fr</a:t>
            </a:r>
            <a:endParaRPr lang="fr-FR" sz="20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72"/>
            <a:ext cx="8352928" cy="1340096"/>
          </a:xfrm>
        </p:spPr>
        <p:txBody>
          <a:bodyPr>
            <a:normAutofit/>
          </a:bodyPr>
          <a:lstStyle/>
          <a:p>
            <a:pPr algn="l"/>
            <a:r>
              <a:rPr lang="fr-FR" sz="4000" b="1" dirty="0" smtClean="0">
                <a:solidFill>
                  <a:srgbClr val="FF0000"/>
                </a:solidFill>
                <a:effectLst>
                  <a:outerShdw blurRad="38100" dist="38100" dir="2700000" algn="tl">
                    <a:srgbClr val="000000">
                      <a:alpha val="43137"/>
                    </a:srgbClr>
                  </a:outerShdw>
                </a:effectLst>
              </a:rPr>
              <a:t>Avant la RCP  </a:t>
            </a:r>
            <a:r>
              <a:rPr lang="fr-FR" sz="3600" b="1" dirty="0" smtClean="0">
                <a:solidFill>
                  <a:srgbClr val="FF0000"/>
                </a:solidFill>
                <a:effectLst>
                  <a:outerShdw blurRad="38100" dist="38100" dir="2700000" algn="tl">
                    <a:srgbClr val="000000">
                      <a:alpha val="43137"/>
                    </a:srgbClr>
                  </a:outerShdw>
                </a:effectLst>
              </a:rPr>
              <a:t/>
            </a:r>
            <a:br>
              <a:rPr lang="fr-FR" sz="3600" b="1" dirty="0" smtClean="0">
                <a:solidFill>
                  <a:srgbClr val="FF0000"/>
                </a:solidFill>
                <a:effectLst>
                  <a:outerShdw blurRad="38100" dist="38100" dir="2700000" algn="tl">
                    <a:srgbClr val="000000">
                      <a:alpha val="43137"/>
                    </a:srgbClr>
                  </a:outerShdw>
                </a:effectLst>
              </a:rPr>
            </a:br>
            <a:r>
              <a:rPr lang="fr-FR" sz="3100" b="1" dirty="0" smtClean="0">
                <a:solidFill>
                  <a:srgbClr val="FF0000"/>
                </a:solidFill>
                <a:effectLst>
                  <a:outerShdw blurRad="38100" dist="38100" dir="2700000" algn="tl">
                    <a:srgbClr val="000000">
                      <a:alpha val="43137"/>
                    </a:srgbClr>
                  </a:outerShdw>
                </a:effectLst>
              </a:rPr>
              <a:t>Apprendre les techniques de base : tout le monde</a:t>
            </a:r>
            <a:endParaRPr lang="fr-FR" sz="36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5733256"/>
            <a:ext cx="8280920" cy="1124744"/>
          </a:xfrm>
        </p:spPr>
        <p:txBody>
          <a:bodyPr>
            <a:noAutofit/>
          </a:bodyPr>
          <a:lstStyle/>
          <a:p>
            <a:pPr marL="177800" indent="-177800"/>
            <a:r>
              <a:rPr lang="fr-FR" sz="1800" b="1" dirty="0" smtClean="0"/>
              <a:t>Pouvoir bénéficier d’une RCP de base de qualité quelque soit le lieu où se produit l’ACR </a:t>
            </a:r>
            <a:r>
              <a:rPr lang="fr-FR" sz="1800" b="1" dirty="0" smtClean="0">
                <a:sym typeface="Wingdings" pitchFamily="2" charset="2"/>
              </a:rPr>
              <a:t></a:t>
            </a:r>
            <a:r>
              <a:rPr lang="fr-FR" sz="1800" b="1" dirty="0" smtClean="0"/>
              <a:t> diffusion la plus large possible (volonté politique au niveau européen) </a:t>
            </a:r>
          </a:p>
          <a:p>
            <a:pPr marL="177800" indent="-177800"/>
            <a:r>
              <a:rPr lang="fr-FR" sz="1800" b="1" dirty="0" err="1" smtClean="0"/>
              <a:t>Etudes</a:t>
            </a:r>
            <a:r>
              <a:rPr lang="fr-FR" sz="1800" b="1" dirty="0" smtClean="0"/>
              <a:t> actuelles </a:t>
            </a:r>
            <a:r>
              <a:rPr lang="fr-FR" sz="1800" b="1" dirty="0" smtClean="0">
                <a:sym typeface="Wingdings" pitchFamily="2" charset="2"/>
              </a:rPr>
              <a:t> </a:t>
            </a:r>
            <a:r>
              <a:rPr lang="fr-FR" sz="1800" b="1" dirty="0" smtClean="0"/>
              <a:t>sur l’enseignement à l’école (comment et à partir de quel âge).</a:t>
            </a:r>
          </a:p>
        </p:txBody>
      </p:sp>
      <p:pic>
        <p:nvPicPr>
          <p:cNvPr id="46083" name="Picture 3"/>
          <p:cNvPicPr>
            <a:picLocks noChangeAspect="1" noChangeArrowheads="1"/>
          </p:cNvPicPr>
          <p:nvPr/>
        </p:nvPicPr>
        <p:blipFill>
          <a:blip r:embed="rId3" cstate="print"/>
          <a:srcRect/>
          <a:stretch>
            <a:fillRect/>
          </a:stretch>
        </p:blipFill>
        <p:spPr bwMode="auto">
          <a:xfrm>
            <a:off x="9900592" y="1556792"/>
            <a:ext cx="4178435" cy="2808312"/>
          </a:xfrm>
          <a:prstGeom prst="rect">
            <a:avLst/>
          </a:prstGeom>
          <a:noFill/>
          <a:ln w="9525">
            <a:noFill/>
            <a:miter lim="800000"/>
            <a:headEnd/>
            <a:tailEnd/>
          </a:ln>
        </p:spPr>
      </p:pic>
      <p:sp>
        <p:nvSpPr>
          <p:cNvPr id="9" name="ZoneTexte 8"/>
          <p:cNvSpPr txBox="1"/>
          <p:nvPr/>
        </p:nvSpPr>
        <p:spPr>
          <a:xfrm>
            <a:off x="323528" y="1351885"/>
            <a:ext cx="8496944" cy="4124206"/>
          </a:xfrm>
          <a:prstGeom prst="rect">
            <a:avLst/>
          </a:prstGeom>
          <a:noFill/>
          <a:ln>
            <a:solidFill>
              <a:schemeClr val="tx1"/>
            </a:solidFill>
          </a:ln>
        </p:spPr>
        <p:txBody>
          <a:bodyPr wrap="square" rtlCol="0">
            <a:spAutoFit/>
          </a:bodyPr>
          <a:lstStyle/>
          <a:p>
            <a:r>
              <a:rPr lang="en-US" sz="2000" b="1" dirty="0" smtClean="0"/>
              <a:t>Declaration of the European Parliament of 14 June 2012 on establishing a European cardiac arrest awareness week </a:t>
            </a:r>
          </a:p>
          <a:p>
            <a:r>
              <a:rPr lang="en-US" sz="1200" dirty="0" smtClean="0"/>
              <a:t>…</a:t>
            </a:r>
            <a:endParaRPr lang="en-US" sz="1400" dirty="0" smtClean="0"/>
          </a:p>
          <a:p>
            <a:r>
              <a:rPr lang="en-US" sz="1400" dirty="0" smtClean="0"/>
              <a:t>1.  Calls on the Commission and the Council to encourage: </a:t>
            </a:r>
          </a:p>
          <a:p>
            <a:r>
              <a:rPr lang="en-US" sz="1400" dirty="0" smtClean="0"/>
              <a:t>  – the adoption of common </a:t>
            </a:r>
            <a:r>
              <a:rPr lang="en-US" sz="1400" b="1" dirty="0" smtClean="0"/>
              <a:t>programs for implementing AED in public places and training lay people in all Member States</a:t>
            </a:r>
            <a:r>
              <a:rPr lang="en-US" sz="1400" dirty="0" smtClean="0"/>
              <a:t>,    </a:t>
            </a:r>
          </a:p>
          <a:p>
            <a:r>
              <a:rPr lang="en-US" sz="1400" dirty="0" smtClean="0"/>
              <a:t>  – the adjustment of legislation in order to facilitate CPR and defibrillation by non-medical persons,    </a:t>
            </a:r>
          </a:p>
          <a:p>
            <a:r>
              <a:rPr lang="en-US" sz="1400" dirty="0" smtClean="0"/>
              <a:t>  – </a:t>
            </a:r>
            <a:r>
              <a:rPr lang="en-US" sz="1400" b="1" dirty="0" smtClean="0"/>
              <a:t>systematic data collection for feedback and quality management in every </a:t>
            </a:r>
            <a:r>
              <a:rPr lang="en-US" sz="1400" b="1" dirty="0" err="1" smtClean="0"/>
              <a:t>programme</a:t>
            </a:r>
            <a:r>
              <a:rPr lang="en-US" sz="1400" dirty="0" smtClean="0"/>
              <a:t>;</a:t>
            </a:r>
          </a:p>
          <a:p>
            <a:endParaRPr lang="en-US" sz="1400" dirty="0" smtClean="0"/>
          </a:p>
          <a:p>
            <a:r>
              <a:rPr lang="en-US" sz="1400" dirty="0" smtClean="0"/>
              <a:t>2.  Calls on the Commission and the Member States to establish a </a:t>
            </a:r>
            <a:r>
              <a:rPr lang="en-US" sz="1400" b="1" dirty="0" smtClean="0"/>
              <a:t>European cardiac arrest awareness week</a:t>
            </a:r>
            <a:r>
              <a:rPr lang="en-US" sz="1400" dirty="0" smtClean="0"/>
              <a:t> aimed at improving the awareness and </a:t>
            </a:r>
            <a:r>
              <a:rPr lang="en-US" sz="1400" b="1" dirty="0" smtClean="0"/>
              <a:t>education of the general public, physicians and healthcare professionals</a:t>
            </a:r>
            <a:r>
              <a:rPr lang="en-US" sz="1400" dirty="0" smtClean="0"/>
              <a:t>;</a:t>
            </a:r>
          </a:p>
          <a:p>
            <a:endParaRPr lang="en-US" sz="1400" dirty="0" smtClean="0"/>
          </a:p>
          <a:p>
            <a:r>
              <a:rPr lang="en-US" sz="1400" dirty="0" smtClean="0"/>
              <a:t>3.  Calls on the Commission to support the Member States in adopting and implementing national strategies for equal access to high-quality CPR;</a:t>
            </a:r>
          </a:p>
          <a:p>
            <a:endParaRPr lang="en-US" sz="1400" dirty="0" smtClean="0"/>
          </a:p>
          <a:p>
            <a:r>
              <a:rPr lang="en-US" sz="1400" dirty="0" smtClean="0"/>
              <a:t>4.  Calls on the Commission and the Member States to enact </a:t>
            </a:r>
            <a:r>
              <a:rPr lang="en-US" sz="1400" dirty="0" err="1" smtClean="0"/>
              <a:t>harmonised</a:t>
            </a:r>
            <a:r>
              <a:rPr lang="en-US" sz="1400" dirty="0" smtClean="0"/>
              <a:t> legislation across the EU in order to provide immunity from liability to non-medical first responders who offer voluntary assistance in cardiac emergencies;…</a:t>
            </a:r>
            <a:endParaRPr lang="fr-FR" sz="1400" dirty="0"/>
          </a:p>
        </p:txBody>
      </p:sp>
      <p:sp>
        <p:nvSpPr>
          <p:cNvPr id="10" name="ZoneTexte 9"/>
          <p:cNvSpPr txBox="1"/>
          <p:nvPr/>
        </p:nvSpPr>
        <p:spPr>
          <a:xfrm>
            <a:off x="251520" y="3563426"/>
            <a:ext cx="8640960" cy="2000548"/>
          </a:xfrm>
          <a:prstGeom prst="rect">
            <a:avLst/>
          </a:prstGeom>
          <a:solidFill>
            <a:schemeClr val="bg1"/>
          </a:solidFill>
          <a:ln>
            <a:solidFill>
              <a:schemeClr val="tx1"/>
            </a:solidFill>
          </a:ln>
        </p:spPr>
        <p:txBody>
          <a:bodyPr wrap="square" rtlCol="0">
            <a:spAutoFit/>
          </a:bodyPr>
          <a:lstStyle/>
          <a:p>
            <a:pPr algn="ctr"/>
            <a:r>
              <a:rPr lang="fr-FR" sz="2800" b="1" dirty="0" err="1" smtClean="0"/>
              <a:t>Teaching</a:t>
            </a:r>
            <a:r>
              <a:rPr lang="fr-FR" sz="2800" b="1" dirty="0" smtClean="0"/>
              <a:t> </a:t>
            </a:r>
            <a:r>
              <a:rPr lang="fr-FR" sz="2800" b="1" dirty="0" err="1" smtClean="0"/>
              <a:t>resuscitation</a:t>
            </a:r>
            <a:r>
              <a:rPr lang="fr-FR" sz="2800" b="1" dirty="0" smtClean="0"/>
              <a:t> in </a:t>
            </a:r>
            <a:r>
              <a:rPr lang="fr-FR" sz="2800" b="1" dirty="0" err="1" smtClean="0"/>
              <a:t>schools</a:t>
            </a:r>
            <a:r>
              <a:rPr lang="fr-FR" sz="2800" b="1" dirty="0" smtClean="0"/>
              <a:t> : </a:t>
            </a:r>
            <a:r>
              <a:rPr lang="fr-FR" sz="2800" b="1" dirty="0" err="1" smtClean="0"/>
              <a:t>annual</a:t>
            </a:r>
            <a:r>
              <a:rPr lang="fr-FR" sz="2800" b="1" dirty="0" smtClean="0"/>
              <a:t> </a:t>
            </a:r>
            <a:r>
              <a:rPr lang="fr-FR" sz="2800" b="1" dirty="0" err="1" smtClean="0"/>
              <a:t>tuition</a:t>
            </a:r>
            <a:r>
              <a:rPr lang="fr-FR" sz="2800" b="1" dirty="0" smtClean="0"/>
              <a:t> by </a:t>
            </a:r>
            <a:r>
              <a:rPr lang="fr-FR" sz="2800" b="1" dirty="0" err="1" smtClean="0"/>
              <a:t>trained</a:t>
            </a:r>
            <a:r>
              <a:rPr lang="fr-FR" sz="2800" b="1" dirty="0" smtClean="0"/>
              <a:t>  </a:t>
            </a:r>
            <a:r>
              <a:rPr lang="fr-FR" sz="2800" b="1" dirty="0" err="1" smtClean="0"/>
              <a:t>teachers</a:t>
            </a:r>
            <a:r>
              <a:rPr lang="fr-FR" sz="2800" b="1" dirty="0" smtClean="0"/>
              <a:t> </a:t>
            </a:r>
            <a:r>
              <a:rPr lang="fr-FR" sz="2800" b="1" dirty="0" err="1" smtClean="0"/>
              <a:t>is</a:t>
            </a:r>
            <a:r>
              <a:rPr lang="fr-FR" sz="2800" b="1" dirty="0" smtClean="0"/>
              <a:t> effective </a:t>
            </a:r>
            <a:r>
              <a:rPr lang="fr-FR" sz="2800" b="1" dirty="0" err="1" smtClean="0"/>
              <a:t>at</a:t>
            </a:r>
            <a:r>
              <a:rPr lang="fr-FR" sz="2800" b="1" dirty="0" smtClean="0"/>
              <a:t> age10. </a:t>
            </a:r>
          </a:p>
          <a:p>
            <a:pPr algn="ctr"/>
            <a:r>
              <a:rPr lang="fr-FR" sz="2800" b="1" dirty="0" smtClean="0"/>
              <a:t>A four-</a:t>
            </a:r>
            <a:r>
              <a:rPr lang="fr-FR" sz="2800" b="1" dirty="0" err="1" smtClean="0"/>
              <a:t>year</a:t>
            </a:r>
            <a:r>
              <a:rPr lang="fr-FR" sz="2800" b="1" dirty="0" smtClean="0"/>
              <a:t> prospective </a:t>
            </a:r>
            <a:r>
              <a:rPr lang="fr-FR" sz="2800" b="1" dirty="0" err="1" smtClean="0"/>
              <a:t>cohort</a:t>
            </a:r>
            <a:r>
              <a:rPr lang="fr-FR" sz="2800" b="1" dirty="0" smtClean="0"/>
              <a:t> </a:t>
            </a:r>
          </a:p>
          <a:p>
            <a:pPr marL="342900" indent="-342900" algn="ctr"/>
            <a:r>
              <a:rPr lang="fr-FR" sz="2000" dirty="0" smtClean="0"/>
              <a:t>A. Bohn.</a:t>
            </a:r>
          </a:p>
          <a:p>
            <a:pPr marL="342900" indent="-342900" algn="ctr"/>
            <a:r>
              <a:rPr lang="fr-FR" sz="2000" dirty="0" err="1" smtClean="0"/>
              <a:t>Resuscitation</a:t>
            </a:r>
            <a:r>
              <a:rPr lang="fr-FR" sz="2000" dirty="0" smtClean="0"/>
              <a:t> 2012</a:t>
            </a:r>
          </a:p>
        </p:txBody>
      </p:sp>
      <p:sp>
        <p:nvSpPr>
          <p:cNvPr id="11" name="ZoneTexte 10"/>
          <p:cNvSpPr txBox="1"/>
          <p:nvPr/>
        </p:nvSpPr>
        <p:spPr>
          <a:xfrm>
            <a:off x="251520" y="2001082"/>
            <a:ext cx="8640960" cy="1569660"/>
          </a:xfrm>
          <a:prstGeom prst="rect">
            <a:avLst/>
          </a:prstGeom>
          <a:solidFill>
            <a:schemeClr val="bg1"/>
          </a:solidFill>
          <a:ln>
            <a:solidFill>
              <a:schemeClr val="tx1"/>
            </a:solidFill>
          </a:ln>
        </p:spPr>
        <p:txBody>
          <a:bodyPr wrap="square" rtlCol="0">
            <a:spAutoFit/>
          </a:bodyPr>
          <a:lstStyle/>
          <a:p>
            <a:pPr algn="ctr"/>
            <a:r>
              <a:rPr lang="en-US" sz="2800" b="1" dirty="0" smtClean="0"/>
              <a:t>How best to teach CPR to schoolchildren : </a:t>
            </a:r>
          </a:p>
          <a:p>
            <a:pPr algn="ctr"/>
            <a:r>
              <a:rPr lang="en-US" sz="2800" b="1" dirty="0" smtClean="0"/>
              <a:t>A systematic review</a:t>
            </a:r>
          </a:p>
          <a:p>
            <a:pPr algn="ctr"/>
            <a:r>
              <a:rPr lang="en-US" sz="2000" dirty="0" smtClean="0"/>
              <a:t>Nina Plant, Katherine Taylor</a:t>
            </a:r>
            <a:r>
              <a:rPr lang="fr-FR" sz="2000" dirty="0" smtClean="0"/>
              <a:t>. </a:t>
            </a:r>
          </a:p>
          <a:p>
            <a:pPr algn="ctr"/>
            <a:r>
              <a:rPr lang="fr-FR" sz="2000" dirty="0" err="1" smtClean="0"/>
              <a:t>Resuscitation</a:t>
            </a:r>
            <a:r>
              <a:rPr lang="fr-FR" sz="2000" dirty="0" smtClean="0"/>
              <a:t> 2012</a:t>
            </a:r>
            <a:endParaRPr lang="fr-FR" sz="2000" dirty="0"/>
          </a:p>
        </p:txBody>
      </p:sp>
    </p:spTree>
    <p:extLst>
      <p:ext uri="{BB962C8B-B14F-4D97-AF65-F5344CB8AC3E}">
        <p14:creationId xmlns="" xmlns:p14="http://schemas.microsoft.com/office/powerpoint/2010/main" val="26995794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340768"/>
            <a:ext cx="8784976" cy="936104"/>
          </a:xfrm>
        </p:spPr>
        <p:txBody>
          <a:bodyPr>
            <a:noAutofit/>
          </a:bodyPr>
          <a:lstStyle/>
          <a:p>
            <a:pPr marL="273050" indent="-273050"/>
            <a:r>
              <a:rPr lang="fr-FR" sz="2000" dirty="0" smtClean="0"/>
              <a:t>Premiers secours </a:t>
            </a:r>
            <a:r>
              <a:rPr lang="fr-FR" sz="2000" dirty="0" smtClean="0">
                <a:sym typeface="Wingdings" pitchFamily="2" charset="2"/>
              </a:rPr>
              <a:t> manœuvres régulières</a:t>
            </a:r>
            <a:endParaRPr lang="fr-FR" sz="2000" dirty="0" smtClean="0"/>
          </a:p>
          <a:p>
            <a:pPr marL="273050" indent="-273050"/>
            <a:r>
              <a:rPr lang="fr-FR" sz="2000" dirty="0" err="1" smtClean="0"/>
              <a:t>Equipes</a:t>
            </a:r>
            <a:r>
              <a:rPr lang="fr-FR" sz="2000" dirty="0" smtClean="0"/>
              <a:t> médicales </a:t>
            </a:r>
            <a:r>
              <a:rPr lang="fr-FR" sz="2000" dirty="0" smtClean="0">
                <a:sym typeface="Wingdings" pitchFamily="2" charset="2"/>
              </a:rPr>
              <a:t> p</a:t>
            </a:r>
            <a:r>
              <a:rPr lang="fr-FR" sz="2000" dirty="0" smtClean="0"/>
              <a:t>lace croissante de la Simulation, mais non standardisée </a:t>
            </a:r>
          </a:p>
        </p:txBody>
      </p:sp>
      <p:pic>
        <p:nvPicPr>
          <p:cNvPr id="5" name="Picture 1"/>
          <p:cNvPicPr>
            <a:picLocks noChangeAspect="1" noChangeArrowheads="1"/>
          </p:cNvPicPr>
          <p:nvPr/>
        </p:nvPicPr>
        <p:blipFill>
          <a:blip r:embed="rId3" cstate="print"/>
          <a:srcRect/>
          <a:stretch>
            <a:fillRect/>
          </a:stretch>
        </p:blipFill>
        <p:spPr bwMode="auto">
          <a:xfrm>
            <a:off x="251520" y="3645024"/>
            <a:ext cx="4392488" cy="321297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2348880"/>
            <a:ext cx="4190340"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Groupe 9"/>
          <p:cNvGrpSpPr/>
          <p:nvPr/>
        </p:nvGrpSpPr>
        <p:grpSpPr>
          <a:xfrm>
            <a:off x="251520" y="2348880"/>
            <a:ext cx="4392488" cy="1512169"/>
            <a:chOff x="1187624" y="3645024"/>
            <a:chExt cx="6120680" cy="2206005"/>
          </a:xfrm>
        </p:grpSpPr>
        <p:pic>
          <p:nvPicPr>
            <p:cNvPr id="11" name="Picture 2"/>
            <p:cNvPicPr>
              <a:picLocks noChangeAspect="1" noChangeArrowheads="1"/>
            </p:cNvPicPr>
            <p:nvPr/>
          </p:nvPicPr>
          <p:blipFill>
            <a:blip r:embed="rId5" cstate="print"/>
            <a:srcRect/>
            <a:stretch>
              <a:fillRect/>
            </a:stretch>
          </p:blipFill>
          <p:spPr bwMode="auto">
            <a:xfrm>
              <a:off x="1187624" y="3645024"/>
              <a:ext cx="3168352" cy="2200275"/>
            </a:xfrm>
            <a:prstGeom prst="rect">
              <a:avLst/>
            </a:prstGeom>
            <a:noFill/>
            <a:ln w="9525">
              <a:solidFill>
                <a:schemeClr val="tx1"/>
              </a:solid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4355976" y="3645024"/>
              <a:ext cx="2952328" cy="2206005"/>
            </a:xfrm>
            <a:prstGeom prst="rect">
              <a:avLst/>
            </a:prstGeom>
            <a:noFill/>
            <a:ln w="9525">
              <a:solidFill>
                <a:schemeClr val="tx1"/>
              </a:solidFill>
              <a:miter lim="800000"/>
              <a:headEnd/>
              <a:tailEnd/>
            </a:ln>
          </p:spPr>
        </p:pic>
        <p:sp>
          <p:nvSpPr>
            <p:cNvPr id="13" name="Rectangle 12"/>
            <p:cNvSpPr/>
            <p:nvPr/>
          </p:nvSpPr>
          <p:spPr>
            <a:xfrm>
              <a:off x="3779912" y="3717032"/>
              <a:ext cx="1140056" cy="307777"/>
            </a:xfrm>
            <a:prstGeom prst="rect">
              <a:avLst/>
            </a:prstGeom>
          </p:spPr>
          <p:txBody>
            <a:bodyPr wrap="none">
              <a:spAutoFit/>
            </a:bodyPr>
            <a:lstStyle/>
            <a:p>
              <a:r>
                <a:rPr lang="fr-FR" sz="1400" dirty="0" smtClean="0"/>
                <a:t>Mini-VREM</a:t>
              </a:r>
              <a:endParaRPr lang="fr-FR" sz="1400" dirty="0"/>
            </a:p>
          </p:txBody>
        </p:sp>
      </p:grpSp>
      <p:sp>
        <p:nvSpPr>
          <p:cNvPr id="9" name="Espace réservé du contenu 1"/>
          <p:cNvSpPr txBox="1">
            <a:spLocks/>
          </p:cNvSpPr>
          <p:nvPr/>
        </p:nvSpPr>
        <p:spPr>
          <a:xfrm>
            <a:off x="2555776" y="3501008"/>
            <a:ext cx="2088232" cy="216024"/>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Semeraro</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Resuscitation</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2013</a:t>
            </a:r>
            <a:endParaRPr kumimoji="0" lang="fr-FR"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ZoneTexte 13"/>
          <p:cNvSpPr txBox="1"/>
          <p:nvPr/>
        </p:nvSpPr>
        <p:spPr>
          <a:xfrm>
            <a:off x="5148064" y="6093296"/>
            <a:ext cx="3421304" cy="338554"/>
          </a:xfrm>
          <a:prstGeom prst="rect">
            <a:avLst/>
          </a:prstGeom>
          <a:noFill/>
        </p:spPr>
        <p:txBody>
          <a:bodyPr wrap="square" rtlCol="0">
            <a:spAutoFit/>
          </a:bodyPr>
          <a:lstStyle/>
          <a:p>
            <a:pPr algn="ctr"/>
            <a:r>
              <a:rPr lang="fr-FR" sz="1600" dirty="0" smtClean="0"/>
              <a:t>Müller. </a:t>
            </a:r>
            <a:r>
              <a:rPr lang="fr-FR" sz="1600" dirty="0" err="1" smtClean="0"/>
              <a:t>Resuscitation</a:t>
            </a:r>
            <a:r>
              <a:rPr lang="fr-FR" sz="1600" dirty="0" smtClean="0"/>
              <a:t>.2014</a:t>
            </a:r>
            <a:endParaRPr lang="fr-FR" sz="1600" dirty="0"/>
          </a:p>
        </p:txBody>
      </p:sp>
      <p:sp>
        <p:nvSpPr>
          <p:cNvPr id="15" name="Titre 1"/>
          <p:cNvSpPr txBox="1">
            <a:spLocks/>
          </p:cNvSpPr>
          <p:nvPr/>
        </p:nvSpPr>
        <p:spPr>
          <a:xfrm>
            <a:off x="395536" y="672"/>
            <a:ext cx="8496944" cy="1340096"/>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Avant la RCP  </a:t>
            </a:r>
            <a:r>
              <a:rPr kumimoji="0" lang="fr-FR"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br>
            <a:r>
              <a:rPr kumimoji="0" lang="fr-F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Apprendre à travailler ensemble : équipes soignantes</a:t>
            </a:r>
            <a:endParaRPr kumimoji="0" lang="fr-FR"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1202296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PLAN</a:t>
            </a:r>
            <a:endParaRPr lang="fr-FR" b="1" dirty="0">
              <a:solidFill>
                <a:srgbClr val="FF0000"/>
              </a:solidFill>
            </a:endParaRPr>
          </a:p>
        </p:txBody>
      </p:sp>
      <p:sp>
        <p:nvSpPr>
          <p:cNvPr id="3" name="Espace réservé du contenu 2"/>
          <p:cNvSpPr>
            <a:spLocks noGrp="1"/>
          </p:cNvSpPr>
          <p:nvPr>
            <p:ph idx="1"/>
          </p:nvPr>
        </p:nvSpPr>
        <p:spPr>
          <a:xfrm>
            <a:off x="323528" y="2060848"/>
            <a:ext cx="8568952" cy="3312368"/>
          </a:xfrm>
        </p:spPr>
        <p:txBody>
          <a:bodyPr>
            <a:noAutofit/>
          </a:bodyPr>
          <a:lstStyle/>
          <a:p>
            <a:r>
              <a:rPr lang="fr-FR" dirty="0" smtClean="0">
                <a:ln>
                  <a:solidFill>
                    <a:sysClr val="windowText" lastClr="000000"/>
                  </a:solidFill>
                </a:ln>
              </a:rPr>
              <a:t>Avant la RCP : </a:t>
            </a:r>
            <a:r>
              <a:rPr lang="fr-FR" sz="2800" dirty="0" smtClean="0">
                <a:ln>
                  <a:solidFill>
                    <a:sysClr val="windowText" lastClr="000000"/>
                  </a:solidFill>
                </a:ln>
              </a:rPr>
              <a:t>Apprentissage et Maintien des acquis </a:t>
            </a:r>
            <a:endParaRPr lang="fr-FR" dirty="0" smtClean="0">
              <a:ln>
                <a:solidFill>
                  <a:sysClr val="windowText" lastClr="000000"/>
                </a:solidFill>
              </a:ln>
            </a:endParaRPr>
          </a:p>
          <a:p>
            <a:r>
              <a:rPr lang="fr-FR" dirty="0" smtClean="0">
                <a:ln>
                  <a:solidFill>
                    <a:sysClr val="windowText" lastClr="000000"/>
                  </a:solidFill>
                </a:ln>
              </a:rPr>
              <a:t>Pendant la RCP :</a:t>
            </a:r>
          </a:p>
          <a:p>
            <a:pPr lvl="1"/>
            <a:r>
              <a:rPr lang="fr-FR" dirty="0" smtClean="0">
                <a:ln>
                  <a:solidFill>
                    <a:sysClr val="windowText" lastClr="000000"/>
                  </a:solidFill>
                </a:ln>
              </a:rPr>
              <a:t>Etat des connaissances</a:t>
            </a:r>
          </a:p>
          <a:p>
            <a:pPr lvl="1"/>
            <a:r>
              <a:rPr lang="fr-FR" dirty="0" smtClean="0">
                <a:ln>
                  <a:solidFill>
                    <a:sysClr val="windowText" lastClr="000000"/>
                  </a:solidFill>
                </a:ln>
              </a:rPr>
              <a:t>Pistes d’amélioration</a:t>
            </a:r>
          </a:p>
          <a:p>
            <a:r>
              <a:rPr lang="fr-FR" dirty="0" smtClean="0">
                <a:ln>
                  <a:solidFill>
                    <a:sysClr val="windowText" lastClr="000000"/>
                  </a:solidFill>
                </a:ln>
              </a:rPr>
              <a:t>Après la RCP : </a:t>
            </a:r>
            <a:r>
              <a:rPr lang="fr-FR" sz="2800" dirty="0" err="1" smtClean="0">
                <a:ln>
                  <a:solidFill>
                    <a:sysClr val="windowText" lastClr="000000"/>
                  </a:solidFill>
                </a:ln>
              </a:rPr>
              <a:t>Debriefing</a:t>
            </a:r>
            <a:r>
              <a:rPr lang="fr-FR" sz="2800" dirty="0" smtClean="0">
                <a:ln>
                  <a:solidFill>
                    <a:sysClr val="windowText" lastClr="000000"/>
                  </a:solidFill>
                </a:ln>
              </a:rPr>
              <a:t> + tracés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19256" cy="4608512"/>
          </a:xfrm>
        </p:spPr>
        <p:txBody>
          <a:bodyPr>
            <a:normAutofit/>
          </a:bodyPr>
          <a:lstStyle/>
          <a:p>
            <a:r>
              <a:rPr lang="fr-FR" sz="2400" dirty="0" smtClean="0"/>
              <a:t>AFGSU depuis 2006 </a:t>
            </a:r>
            <a:r>
              <a:rPr lang="fr-FR" sz="2400" dirty="0" smtClean="0">
                <a:sym typeface="Wingdings" pitchFamily="2" charset="2"/>
              </a:rPr>
              <a:t> recyclage tous les </a:t>
            </a:r>
            <a:r>
              <a:rPr lang="fr-FR" sz="2400" b="1" dirty="0" smtClean="0">
                <a:sym typeface="Wingdings" pitchFamily="2" charset="2"/>
              </a:rPr>
              <a:t>4 ans</a:t>
            </a:r>
            <a:endParaRPr lang="fr-FR" sz="2400" b="1" dirty="0" smtClean="0"/>
          </a:p>
          <a:p>
            <a:pPr lvl="1"/>
            <a:r>
              <a:rPr lang="fr-FR" sz="1800" dirty="0" smtClean="0"/>
              <a:t>Niveau 1 = RCP de base + DAE ; </a:t>
            </a:r>
          </a:p>
          <a:p>
            <a:pPr lvl="1"/>
            <a:r>
              <a:rPr lang="fr-FR" sz="1800" dirty="0" smtClean="0"/>
              <a:t>Niveau 2 = RCP avec matériel : médecins, IDE </a:t>
            </a:r>
          </a:p>
          <a:p>
            <a:r>
              <a:rPr lang="fr-FR" sz="2400" dirty="0" smtClean="0">
                <a:sym typeface="Wingdings" pitchFamily="2" charset="2"/>
              </a:rPr>
              <a:t>ERC 2010  désapprentissage entre 3 et 6 mois </a:t>
            </a:r>
            <a:endParaRPr lang="fr-FR" sz="2400" dirty="0" smtClean="0"/>
          </a:p>
          <a:p>
            <a:endParaRPr lang="fr-FR" dirty="0" smtClean="0"/>
          </a:p>
          <a:p>
            <a:endParaRPr lang="fr-FR" dirty="0" smtClean="0"/>
          </a:p>
          <a:p>
            <a:endParaRPr lang="fr-FR" dirty="0" smtClean="0"/>
          </a:p>
          <a:p>
            <a:endParaRPr lang="fr-FR" dirty="0" smtClean="0"/>
          </a:p>
          <a:p>
            <a:endParaRPr lang="fr-FR" dirty="0"/>
          </a:p>
          <a:p>
            <a:pPr>
              <a:buNone/>
            </a:pPr>
            <a:endParaRPr lang="fr-FR" sz="2400" dirty="0" smtClean="0"/>
          </a:p>
        </p:txBody>
      </p:sp>
      <p:grpSp>
        <p:nvGrpSpPr>
          <p:cNvPr id="12" name="Groupe 11"/>
          <p:cNvGrpSpPr/>
          <p:nvPr/>
        </p:nvGrpSpPr>
        <p:grpSpPr>
          <a:xfrm>
            <a:off x="2195736" y="2996952"/>
            <a:ext cx="4320480" cy="2664296"/>
            <a:chOff x="1115616" y="2348880"/>
            <a:chExt cx="3609895" cy="2107878"/>
          </a:xfrm>
        </p:grpSpPr>
        <p:grpSp>
          <p:nvGrpSpPr>
            <p:cNvPr id="6" name="Groupe 5"/>
            <p:cNvGrpSpPr/>
            <p:nvPr/>
          </p:nvGrpSpPr>
          <p:grpSpPr>
            <a:xfrm>
              <a:off x="1115616" y="2348880"/>
              <a:ext cx="3609895" cy="2107878"/>
              <a:chOff x="2771800" y="1988840"/>
              <a:chExt cx="2986088" cy="1747838"/>
            </a:xfrm>
          </p:grpSpPr>
          <p:pic>
            <p:nvPicPr>
              <p:cNvPr id="542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1988840"/>
                <a:ext cx="2986088" cy="1747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flipH="1">
                <a:off x="4067944" y="2060848"/>
                <a:ext cx="432048" cy="151216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42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flipH="1">
                <a:off x="4041949" y="2060848"/>
                <a:ext cx="458043"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Ellipse 7"/>
            <p:cNvSpPr/>
            <p:nvPr/>
          </p:nvSpPr>
          <p:spPr>
            <a:xfrm>
              <a:off x="1691680" y="2772786"/>
              <a:ext cx="373864" cy="28803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419872" y="2924944"/>
              <a:ext cx="373864" cy="28803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Texte 6"/>
          <p:cNvSpPr txBox="1"/>
          <p:nvPr/>
        </p:nvSpPr>
        <p:spPr>
          <a:xfrm>
            <a:off x="5796136" y="4725144"/>
            <a:ext cx="1944216" cy="523220"/>
          </a:xfrm>
          <a:prstGeom prst="rect">
            <a:avLst/>
          </a:prstGeom>
          <a:noFill/>
        </p:spPr>
        <p:txBody>
          <a:bodyPr wrap="square" rtlCol="0">
            <a:spAutoFit/>
          </a:bodyPr>
          <a:lstStyle/>
          <a:p>
            <a:r>
              <a:rPr lang="fr-FR" sz="1400" dirty="0"/>
              <a:t>Kimberly K. </a:t>
            </a:r>
            <a:r>
              <a:rPr lang="fr-FR" sz="1400" dirty="0" smtClean="0"/>
              <a:t>Smith et al. </a:t>
            </a:r>
            <a:r>
              <a:rPr lang="en-US" sz="1400" dirty="0" smtClean="0"/>
              <a:t>R</a:t>
            </a:r>
            <a:r>
              <a:rPr lang="fr-FR" sz="1400" dirty="0" err="1" smtClean="0"/>
              <a:t>esuscitation</a:t>
            </a:r>
            <a:r>
              <a:rPr lang="fr-FR" sz="1400" dirty="0" smtClean="0"/>
              <a:t> 2008</a:t>
            </a:r>
            <a:endParaRPr lang="fr-FR" sz="1400" dirty="0"/>
          </a:p>
        </p:txBody>
      </p:sp>
      <p:sp>
        <p:nvSpPr>
          <p:cNvPr id="15" name="ZoneTexte 14"/>
          <p:cNvSpPr txBox="1"/>
          <p:nvPr/>
        </p:nvSpPr>
        <p:spPr>
          <a:xfrm>
            <a:off x="611560" y="5879013"/>
            <a:ext cx="7992888" cy="646331"/>
          </a:xfrm>
          <a:prstGeom prst="rect">
            <a:avLst/>
          </a:prstGeom>
          <a:noFill/>
        </p:spPr>
        <p:txBody>
          <a:bodyPr wrap="square" rtlCol="0">
            <a:spAutoFit/>
          </a:bodyPr>
          <a:lstStyle/>
          <a:p>
            <a:r>
              <a:rPr lang="fr-FR" b="1" dirty="0" smtClean="0"/>
              <a:t>Il existe un écart entre l’obligation d’entretien des connaissances tous les 4 ans et la cinétique estimée de désapprentissage des gestes entre 3 et 6 mois.</a:t>
            </a:r>
          </a:p>
        </p:txBody>
      </p:sp>
      <p:sp>
        <p:nvSpPr>
          <p:cNvPr id="16" name="Titre 1"/>
          <p:cNvSpPr>
            <a:spLocks noGrp="1"/>
          </p:cNvSpPr>
          <p:nvPr>
            <p:ph type="title"/>
          </p:nvPr>
        </p:nvSpPr>
        <p:spPr>
          <a:xfrm>
            <a:off x="1043608" y="672"/>
            <a:ext cx="7200800" cy="1143000"/>
          </a:xfrm>
        </p:spPr>
        <p:txBody>
          <a:bodyPr>
            <a:normAutofit/>
          </a:bodyPr>
          <a:lstStyle/>
          <a:p>
            <a:pPr algn="l"/>
            <a:r>
              <a:rPr lang="fr-FR" sz="3600" b="1" dirty="0" smtClean="0">
                <a:solidFill>
                  <a:srgbClr val="FF0000"/>
                </a:solidFill>
                <a:effectLst>
                  <a:outerShdw blurRad="38100" dist="38100" dir="2700000" algn="tl">
                    <a:srgbClr val="000000">
                      <a:alpha val="43137"/>
                    </a:srgbClr>
                  </a:outerShdw>
                </a:effectLst>
              </a:rPr>
              <a:t>Avant la RCP : </a:t>
            </a:r>
            <a:r>
              <a:rPr lang="fr-FR" sz="3200" b="1" dirty="0" smtClean="0">
                <a:solidFill>
                  <a:srgbClr val="FF0000"/>
                </a:solidFill>
                <a:effectLst>
                  <a:outerShdw blurRad="38100" dist="38100" dir="2700000" algn="tl">
                    <a:srgbClr val="000000">
                      <a:alpha val="43137"/>
                    </a:srgbClr>
                  </a:outerShdw>
                </a:effectLst>
              </a:rPr>
              <a:t>Maintien des acquis</a:t>
            </a:r>
            <a:endParaRPr lang="fr-FR" sz="27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765762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15" name="Picture 7"/>
          <p:cNvPicPr>
            <a:picLocks noChangeAspect="1" noChangeArrowheads="1"/>
          </p:cNvPicPr>
          <p:nvPr/>
        </p:nvPicPr>
        <p:blipFill>
          <a:blip r:embed="rId2" cstate="print"/>
          <a:srcRect/>
          <a:stretch>
            <a:fillRect/>
          </a:stretch>
        </p:blipFill>
        <p:spPr bwMode="auto">
          <a:xfrm>
            <a:off x="0" y="1268760"/>
            <a:ext cx="5004048" cy="5589240"/>
          </a:xfrm>
          <a:prstGeom prst="rect">
            <a:avLst/>
          </a:prstGeom>
          <a:noFill/>
          <a:ln w="9525">
            <a:noFill/>
            <a:miter lim="800000"/>
            <a:headEnd/>
            <a:tailEnd/>
          </a:ln>
        </p:spPr>
      </p:pic>
      <p:pic>
        <p:nvPicPr>
          <p:cNvPr id="171014" name="Picture 6"/>
          <p:cNvPicPr>
            <a:picLocks noChangeAspect="1" noChangeArrowheads="1"/>
          </p:cNvPicPr>
          <p:nvPr/>
        </p:nvPicPr>
        <p:blipFill>
          <a:blip r:embed="rId3" cstate="print"/>
          <a:srcRect/>
          <a:stretch>
            <a:fillRect/>
          </a:stretch>
        </p:blipFill>
        <p:spPr bwMode="auto">
          <a:xfrm>
            <a:off x="5004048" y="3284984"/>
            <a:ext cx="4139952" cy="2634898"/>
          </a:xfrm>
          <a:prstGeom prst="rect">
            <a:avLst/>
          </a:prstGeom>
          <a:noFill/>
          <a:ln w="9525">
            <a:noFill/>
            <a:miter lim="800000"/>
            <a:headEnd/>
            <a:tailEnd/>
          </a:ln>
        </p:spPr>
      </p:pic>
      <p:pic>
        <p:nvPicPr>
          <p:cNvPr id="171012" name="Picture 4"/>
          <p:cNvPicPr>
            <a:picLocks noChangeAspect="1" noChangeArrowheads="1"/>
          </p:cNvPicPr>
          <p:nvPr/>
        </p:nvPicPr>
        <p:blipFill>
          <a:blip r:embed="rId4" cstate="print"/>
          <a:srcRect/>
          <a:stretch>
            <a:fillRect/>
          </a:stretch>
        </p:blipFill>
        <p:spPr bwMode="auto">
          <a:xfrm>
            <a:off x="5004048" y="2132856"/>
            <a:ext cx="4139952" cy="966367"/>
          </a:xfrm>
          <a:prstGeom prst="rect">
            <a:avLst/>
          </a:prstGeom>
          <a:noFill/>
          <a:ln w="9525">
            <a:solidFill>
              <a:schemeClr val="tx1"/>
            </a:solidFill>
            <a:miter lim="800000"/>
            <a:headEnd/>
            <a:tailEnd/>
          </a:ln>
        </p:spPr>
      </p:pic>
      <p:sp>
        <p:nvSpPr>
          <p:cNvPr id="2" name="Titre 1"/>
          <p:cNvSpPr>
            <a:spLocks noGrp="1"/>
          </p:cNvSpPr>
          <p:nvPr>
            <p:ph type="title"/>
          </p:nvPr>
        </p:nvSpPr>
        <p:spPr>
          <a:xfrm>
            <a:off x="755576" y="0"/>
            <a:ext cx="7560840" cy="1143000"/>
          </a:xfrm>
        </p:spPr>
        <p:txBody>
          <a:bodyPr>
            <a:noAutofit/>
          </a:bodyPr>
          <a:lstStyle/>
          <a:p>
            <a:pPr algn="l"/>
            <a:r>
              <a:rPr lang="fr-FR" sz="3600" b="1" dirty="0" smtClean="0">
                <a:solidFill>
                  <a:srgbClr val="FF0000"/>
                </a:solidFill>
                <a:effectLst>
                  <a:outerShdw blurRad="38100" dist="38100" dir="2700000" algn="tl">
                    <a:srgbClr val="000000">
                      <a:alpha val="43137"/>
                    </a:srgbClr>
                  </a:outerShdw>
                </a:effectLst>
              </a:rPr>
              <a:t>Après la RCP : </a:t>
            </a:r>
            <a:r>
              <a:rPr lang="fr-FR" sz="2800" b="1" dirty="0" err="1" smtClean="0">
                <a:solidFill>
                  <a:srgbClr val="FF0000"/>
                </a:solidFill>
                <a:effectLst>
                  <a:outerShdw blurRad="38100" dist="38100" dir="2700000" algn="tl">
                    <a:srgbClr val="000000">
                      <a:alpha val="43137"/>
                    </a:srgbClr>
                  </a:outerShdw>
                </a:effectLst>
              </a:rPr>
              <a:t>Debriefing</a:t>
            </a:r>
            <a:r>
              <a:rPr lang="fr-FR" sz="2800" b="1" dirty="0" smtClean="0">
                <a:solidFill>
                  <a:srgbClr val="FF0000"/>
                </a:solidFill>
                <a:effectLst>
                  <a:outerShdw blurRad="38100" dist="38100" dir="2700000" algn="tl">
                    <a:srgbClr val="000000">
                      <a:alpha val="43137"/>
                    </a:srgbClr>
                  </a:outerShdw>
                </a:effectLst>
              </a:rPr>
              <a:t> et démarche qualité</a:t>
            </a:r>
            <a:endParaRPr lang="fr-FR" sz="3600" b="1" dirty="0">
              <a:solidFill>
                <a:srgbClr val="FF0000"/>
              </a:solidFill>
              <a:effectLst>
                <a:outerShdw blurRad="38100" dist="38100" dir="2700000" algn="tl">
                  <a:srgbClr val="000000">
                    <a:alpha val="43137"/>
                  </a:srgbClr>
                </a:outerShdw>
              </a:effectLst>
            </a:endParaRPr>
          </a:p>
        </p:txBody>
      </p:sp>
      <p:sp>
        <p:nvSpPr>
          <p:cNvPr id="6" name="ZoneTexte 5"/>
          <p:cNvSpPr txBox="1"/>
          <p:nvPr/>
        </p:nvSpPr>
        <p:spPr>
          <a:xfrm>
            <a:off x="971600" y="4293096"/>
            <a:ext cx="1368152" cy="584775"/>
          </a:xfrm>
          <a:prstGeom prst="rect">
            <a:avLst/>
          </a:prstGeom>
          <a:noFill/>
        </p:spPr>
        <p:txBody>
          <a:bodyPr wrap="square" rtlCol="0">
            <a:spAutoFit/>
          </a:bodyPr>
          <a:lstStyle/>
          <a:p>
            <a:pPr algn="ctr"/>
            <a:r>
              <a:rPr lang="fr-FR" sz="3200" b="1" dirty="0" smtClean="0"/>
              <a:t>?</a:t>
            </a:r>
            <a:endParaRPr lang="fr-FR" sz="3200" b="1" dirty="0"/>
          </a:p>
        </p:txBody>
      </p:sp>
      <p:pic>
        <p:nvPicPr>
          <p:cNvPr id="171013" name="Picture 5"/>
          <p:cNvPicPr>
            <a:picLocks noChangeAspect="1" noChangeArrowheads="1"/>
          </p:cNvPicPr>
          <p:nvPr/>
        </p:nvPicPr>
        <p:blipFill>
          <a:blip r:embed="rId5" cstate="print"/>
          <a:srcRect/>
          <a:stretch>
            <a:fillRect/>
          </a:stretch>
        </p:blipFill>
        <p:spPr bwMode="auto">
          <a:xfrm>
            <a:off x="5004048" y="6093296"/>
            <a:ext cx="4139952" cy="648072"/>
          </a:xfrm>
          <a:prstGeom prst="rect">
            <a:avLst/>
          </a:prstGeom>
          <a:noFill/>
          <a:ln w="9525">
            <a:noFill/>
            <a:miter lim="800000"/>
            <a:headEnd/>
            <a:tailEnd/>
          </a:ln>
        </p:spPr>
      </p:pic>
      <p:sp>
        <p:nvSpPr>
          <p:cNvPr id="7" name="ZoneTexte 6"/>
          <p:cNvSpPr txBox="1"/>
          <p:nvPr/>
        </p:nvSpPr>
        <p:spPr>
          <a:xfrm rot="19320766">
            <a:off x="567424" y="3219972"/>
            <a:ext cx="7732800" cy="646331"/>
          </a:xfrm>
          <a:prstGeom prst="rect">
            <a:avLst/>
          </a:prstGeom>
          <a:noFill/>
        </p:spPr>
        <p:txBody>
          <a:bodyPr wrap="square" rtlCol="0">
            <a:spAutoFit/>
          </a:bodyPr>
          <a:lstStyle/>
          <a:p>
            <a:pPr algn="ctr"/>
            <a:r>
              <a:rPr lang="fr-FR" sz="3600" dirty="0" smtClean="0"/>
              <a:t>Marge de progression ...</a:t>
            </a:r>
            <a:endParaRPr lang="fr-FR" sz="3600" dirty="0"/>
          </a:p>
        </p:txBody>
      </p:sp>
    </p:spTree>
    <p:extLst>
      <p:ext uri="{BB962C8B-B14F-4D97-AF65-F5344CB8AC3E}">
        <p14:creationId xmlns="" xmlns:p14="http://schemas.microsoft.com/office/powerpoint/2010/main" val="2614077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a:stretch>
            <a:fillRect/>
          </a:stretch>
        </p:blipFill>
        <p:spPr bwMode="auto">
          <a:xfrm>
            <a:off x="4860031" y="1676300"/>
            <a:ext cx="4259401" cy="864096"/>
          </a:xfrm>
          <a:prstGeom prst="rect">
            <a:avLst/>
          </a:prstGeom>
          <a:noFill/>
          <a:ln w="9525">
            <a:noFill/>
            <a:miter lim="800000"/>
            <a:headEnd/>
            <a:tailEnd/>
          </a:ln>
        </p:spPr>
      </p:pic>
      <p:pic>
        <p:nvPicPr>
          <p:cNvPr id="174083" name="Picture 3"/>
          <p:cNvPicPr>
            <a:picLocks noChangeAspect="1" noChangeArrowheads="1"/>
          </p:cNvPicPr>
          <p:nvPr/>
        </p:nvPicPr>
        <p:blipFill>
          <a:blip r:embed="rId3" cstate="print"/>
          <a:srcRect/>
          <a:stretch>
            <a:fillRect/>
          </a:stretch>
        </p:blipFill>
        <p:spPr bwMode="auto">
          <a:xfrm>
            <a:off x="4860032" y="5517232"/>
            <a:ext cx="4283968" cy="1340768"/>
          </a:xfrm>
          <a:prstGeom prst="rect">
            <a:avLst/>
          </a:prstGeom>
          <a:noFill/>
          <a:ln w="9525">
            <a:noFill/>
            <a:miter lim="800000"/>
            <a:headEnd/>
            <a:tailEnd/>
          </a:ln>
        </p:spPr>
      </p:pic>
      <p:pic>
        <p:nvPicPr>
          <p:cNvPr id="174084" name="Picture 4"/>
          <p:cNvPicPr>
            <a:picLocks noChangeAspect="1" noChangeArrowheads="1"/>
          </p:cNvPicPr>
          <p:nvPr/>
        </p:nvPicPr>
        <p:blipFill>
          <a:blip r:embed="rId4" cstate="print"/>
          <a:srcRect/>
          <a:stretch>
            <a:fillRect/>
          </a:stretch>
        </p:blipFill>
        <p:spPr bwMode="auto">
          <a:xfrm>
            <a:off x="4860032" y="2636912"/>
            <a:ext cx="4283968" cy="2673886"/>
          </a:xfrm>
          <a:prstGeom prst="rect">
            <a:avLst/>
          </a:prstGeom>
          <a:noFill/>
          <a:ln w="9525">
            <a:noFill/>
            <a:miter lim="800000"/>
            <a:headEnd/>
            <a:tailEnd/>
          </a:ln>
        </p:spPr>
      </p:pic>
      <p:pic>
        <p:nvPicPr>
          <p:cNvPr id="174085" name="Picture 5"/>
          <p:cNvPicPr>
            <a:picLocks noChangeAspect="1" noChangeArrowheads="1"/>
          </p:cNvPicPr>
          <p:nvPr/>
        </p:nvPicPr>
        <p:blipFill>
          <a:blip r:embed="rId5" cstate="print"/>
          <a:srcRect/>
          <a:stretch>
            <a:fillRect/>
          </a:stretch>
        </p:blipFill>
        <p:spPr bwMode="auto">
          <a:xfrm>
            <a:off x="0" y="1268760"/>
            <a:ext cx="4860032" cy="5627340"/>
          </a:xfrm>
          <a:prstGeom prst="rect">
            <a:avLst/>
          </a:prstGeom>
          <a:noFill/>
          <a:ln w="9525">
            <a:noFill/>
            <a:miter lim="800000"/>
            <a:headEnd/>
            <a:tailEnd/>
          </a:ln>
        </p:spPr>
      </p:pic>
      <p:sp>
        <p:nvSpPr>
          <p:cNvPr id="13" name="Titre 1"/>
          <p:cNvSpPr>
            <a:spLocks noGrp="1"/>
          </p:cNvSpPr>
          <p:nvPr>
            <p:ph type="title"/>
          </p:nvPr>
        </p:nvSpPr>
        <p:spPr>
          <a:xfrm>
            <a:off x="755576" y="0"/>
            <a:ext cx="7560840" cy="1143000"/>
          </a:xfrm>
        </p:spPr>
        <p:txBody>
          <a:bodyPr>
            <a:noAutofit/>
          </a:bodyPr>
          <a:lstStyle/>
          <a:p>
            <a:pPr algn="l"/>
            <a:r>
              <a:rPr lang="fr-FR" sz="3600" b="1" dirty="0" smtClean="0">
                <a:solidFill>
                  <a:srgbClr val="FF0000"/>
                </a:solidFill>
                <a:effectLst>
                  <a:outerShdw blurRad="38100" dist="38100" dir="2700000" algn="tl">
                    <a:srgbClr val="000000">
                      <a:alpha val="43137"/>
                    </a:srgbClr>
                  </a:outerShdw>
                </a:effectLst>
              </a:rPr>
              <a:t>Après la RCP : </a:t>
            </a:r>
            <a:r>
              <a:rPr lang="fr-FR" sz="2800" b="1" dirty="0" err="1" smtClean="0">
                <a:solidFill>
                  <a:srgbClr val="FF0000"/>
                </a:solidFill>
                <a:effectLst>
                  <a:outerShdw blurRad="38100" dist="38100" dir="2700000" algn="tl">
                    <a:srgbClr val="000000">
                      <a:alpha val="43137"/>
                    </a:srgbClr>
                  </a:outerShdw>
                </a:effectLst>
              </a:rPr>
              <a:t>Debriefing</a:t>
            </a:r>
            <a:r>
              <a:rPr lang="fr-FR" sz="2800" b="1" dirty="0" smtClean="0">
                <a:solidFill>
                  <a:srgbClr val="FF0000"/>
                </a:solidFill>
                <a:effectLst>
                  <a:outerShdw blurRad="38100" dist="38100" dir="2700000" algn="tl">
                    <a:srgbClr val="000000">
                      <a:alpha val="43137"/>
                    </a:srgbClr>
                  </a:outerShdw>
                </a:effectLst>
              </a:rPr>
              <a:t> et démarche qualité</a:t>
            </a:r>
            <a:endParaRPr lang="fr-F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803032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e 1"/>
          <p:cNvGrpSpPr/>
          <p:nvPr/>
        </p:nvGrpSpPr>
        <p:grpSpPr>
          <a:xfrm>
            <a:off x="310318" y="1760941"/>
            <a:ext cx="8514765" cy="3024331"/>
            <a:chOff x="440943" y="1772816"/>
            <a:chExt cx="8514764" cy="3024331"/>
          </a:xfrm>
        </p:grpSpPr>
        <p:pic>
          <p:nvPicPr>
            <p:cNvPr id="130050" name="Picture 2"/>
            <p:cNvPicPr>
              <a:picLocks noChangeAspect="1" noChangeArrowheads="1"/>
            </p:cNvPicPr>
            <p:nvPr/>
          </p:nvPicPr>
          <p:blipFill>
            <a:blip r:embed="rId3" cstate="print"/>
            <a:srcRect/>
            <a:stretch>
              <a:fillRect/>
            </a:stretch>
          </p:blipFill>
          <p:spPr bwMode="auto">
            <a:xfrm>
              <a:off x="3339020" y="1772816"/>
              <a:ext cx="5616687" cy="2638415"/>
            </a:xfrm>
            <a:prstGeom prst="rect">
              <a:avLst/>
            </a:prstGeom>
            <a:noFill/>
            <a:ln w="9525">
              <a:noFill/>
              <a:miter lim="800000"/>
              <a:headEnd/>
              <a:tailEnd/>
            </a:ln>
          </p:spPr>
        </p:pic>
        <p:sp>
          <p:nvSpPr>
            <p:cNvPr id="13" name="Rectangle 12"/>
            <p:cNvSpPr/>
            <p:nvPr/>
          </p:nvSpPr>
          <p:spPr>
            <a:xfrm>
              <a:off x="5059837" y="4438462"/>
              <a:ext cx="2623750" cy="358685"/>
            </a:xfrm>
            <a:prstGeom prst="rect">
              <a:avLst/>
            </a:prstGeom>
          </p:spPr>
          <p:txBody>
            <a:bodyPr wrap="square">
              <a:spAutoFit/>
            </a:bodyPr>
            <a:lstStyle/>
            <a:p>
              <a:pPr algn="ctr"/>
              <a:r>
                <a:rPr lang="fr-FR" sz="1100" dirty="0" smtClean="0"/>
                <a:t>#p&lt;0,05; * p&lt;0,01</a:t>
              </a:r>
              <a:endParaRPr lang="fr-FR" sz="1100" dirty="0"/>
            </a:p>
          </p:txBody>
        </p:sp>
        <p:pic>
          <p:nvPicPr>
            <p:cNvPr id="7" name="Picture 5"/>
            <p:cNvPicPr>
              <a:picLocks noChangeAspect="1" noChangeArrowheads="1"/>
            </p:cNvPicPr>
            <p:nvPr/>
          </p:nvPicPr>
          <p:blipFill>
            <a:blip r:embed="rId4" cstate="print"/>
            <a:srcRect/>
            <a:stretch>
              <a:fillRect/>
            </a:stretch>
          </p:blipFill>
          <p:spPr bwMode="auto">
            <a:xfrm>
              <a:off x="440943" y="1981098"/>
              <a:ext cx="2677059" cy="2428575"/>
            </a:xfrm>
            <a:prstGeom prst="rect">
              <a:avLst/>
            </a:prstGeom>
            <a:noFill/>
            <a:ln w="9525">
              <a:noFill/>
              <a:miter lim="800000"/>
              <a:headEnd/>
              <a:tailEnd/>
            </a:ln>
          </p:spPr>
        </p:pic>
        <p:sp>
          <p:nvSpPr>
            <p:cNvPr id="14" name="Rectangle 13"/>
            <p:cNvSpPr/>
            <p:nvPr/>
          </p:nvSpPr>
          <p:spPr>
            <a:xfrm>
              <a:off x="964835" y="4426588"/>
              <a:ext cx="2023830" cy="358685"/>
            </a:xfrm>
            <a:prstGeom prst="rect">
              <a:avLst/>
            </a:prstGeom>
          </p:spPr>
          <p:txBody>
            <a:bodyPr wrap="square">
              <a:spAutoFit/>
            </a:bodyPr>
            <a:lstStyle/>
            <a:p>
              <a:pPr algn="ctr"/>
              <a:r>
                <a:rPr lang="fr-FR" sz="1100" dirty="0" smtClean="0"/>
                <a:t>**p&lt;0,01 ; *p&lt;0,05</a:t>
              </a:r>
              <a:endParaRPr lang="fr-FR" sz="1100" dirty="0"/>
            </a:p>
          </p:txBody>
        </p:sp>
      </p:grpSp>
      <p:sp>
        <p:nvSpPr>
          <p:cNvPr id="9" name="ZoneTexte 8"/>
          <p:cNvSpPr txBox="1"/>
          <p:nvPr/>
        </p:nvSpPr>
        <p:spPr>
          <a:xfrm>
            <a:off x="3014503" y="4859287"/>
            <a:ext cx="3456384" cy="338554"/>
          </a:xfrm>
          <a:prstGeom prst="rect">
            <a:avLst/>
          </a:prstGeom>
          <a:noFill/>
        </p:spPr>
        <p:txBody>
          <a:bodyPr wrap="square" rtlCol="0">
            <a:spAutoFit/>
          </a:bodyPr>
          <a:lstStyle/>
          <a:p>
            <a:pPr algn="ctr"/>
            <a:r>
              <a:rPr lang="fr-FR" sz="1600" dirty="0" smtClean="0"/>
              <a:t>Z Yang. Am J of </a:t>
            </a:r>
            <a:r>
              <a:rPr lang="fr-FR" sz="1600" dirty="0" err="1" smtClean="0"/>
              <a:t>Emerg</a:t>
            </a:r>
            <a:r>
              <a:rPr lang="fr-FR" sz="1600" dirty="0" smtClean="0"/>
              <a:t> Med 2014</a:t>
            </a:r>
            <a:endParaRPr lang="fr-FR" sz="1600" dirty="0"/>
          </a:p>
        </p:txBody>
      </p:sp>
      <p:sp>
        <p:nvSpPr>
          <p:cNvPr id="11" name="Espace réservé du contenu 1"/>
          <p:cNvSpPr>
            <a:spLocks noGrp="1"/>
          </p:cNvSpPr>
          <p:nvPr>
            <p:ph idx="1"/>
          </p:nvPr>
        </p:nvSpPr>
        <p:spPr>
          <a:xfrm>
            <a:off x="251520" y="5661248"/>
            <a:ext cx="8568952" cy="792088"/>
          </a:xfrm>
        </p:spPr>
        <p:txBody>
          <a:bodyPr>
            <a:noAutofit/>
          </a:bodyPr>
          <a:lstStyle/>
          <a:p>
            <a:pPr marL="177800" indent="-177800"/>
            <a:r>
              <a:rPr lang="fr-FR" sz="1800" b="1" dirty="0" smtClean="0"/>
              <a:t>La profondeur des compressions décroit au fur et à mesure que la durée du MCE ↑</a:t>
            </a:r>
          </a:p>
          <a:p>
            <a:pPr marL="177800" indent="-177800"/>
            <a:r>
              <a:rPr lang="fr-FR" sz="1800" b="1" dirty="0" smtClean="0"/>
              <a:t>Une ↑  du ratio compressions/ventilation entraîne une ↑ de la fatigue des soignants.</a:t>
            </a:r>
            <a:endParaRPr lang="fr-FR" sz="1800" b="1" dirty="0"/>
          </a:p>
        </p:txBody>
      </p:sp>
      <p:sp>
        <p:nvSpPr>
          <p:cNvPr id="12" name="Titre 1"/>
          <p:cNvSpPr txBox="1">
            <a:spLocks/>
          </p:cNvSpPr>
          <p:nvPr/>
        </p:nvSpPr>
        <p:spPr>
          <a:xfrm>
            <a:off x="1115616" y="12073"/>
            <a:ext cx="741682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Changement de ratio compressions/ventilation</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10065486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cstate="print"/>
          <a:srcRect/>
          <a:stretch>
            <a:fillRect/>
          </a:stretch>
        </p:blipFill>
        <p:spPr bwMode="auto">
          <a:xfrm>
            <a:off x="2843808" y="1196752"/>
            <a:ext cx="6192688" cy="1800200"/>
          </a:xfrm>
          <a:prstGeom prst="rect">
            <a:avLst/>
          </a:prstGeom>
          <a:noFill/>
          <a:ln w="9525">
            <a:solidFill>
              <a:schemeClr val="tx1"/>
            </a:solidFill>
            <a:miter lim="800000"/>
            <a:headEnd/>
            <a:tailEnd/>
          </a:ln>
        </p:spPr>
      </p:pic>
      <p:pic>
        <p:nvPicPr>
          <p:cNvPr id="210947" name="Picture 3"/>
          <p:cNvPicPr>
            <a:picLocks noChangeAspect="1" noChangeArrowheads="1"/>
          </p:cNvPicPr>
          <p:nvPr/>
        </p:nvPicPr>
        <p:blipFill>
          <a:blip r:embed="rId3" cstate="print"/>
          <a:srcRect/>
          <a:stretch>
            <a:fillRect/>
          </a:stretch>
        </p:blipFill>
        <p:spPr bwMode="auto">
          <a:xfrm>
            <a:off x="2843808" y="4923616"/>
            <a:ext cx="6192688" cy="1854135"/>
          </a:xfrm>
          <a:prstGeom prst="rect">
            <a:avLst/>
          </a:prstGeom>
          <a:noFill/>
          <a:ln w="9525">
            <a:solidFill>
              <a:schemeClr val="tx1"/>
            </a:solidFill>
            <a:miter lim="800000"/>
            <a:headEnd/>
            <a:tailEnd/>
          </a:ln>
        </p:spPr>
      </p:pic>
      <p:pic>
        <p:nvPicPr>
          <p:cNvPr id="210948" name="Picture 4"/>
          <p:cNvPicPr>
            <a:picLocks noChangeAspect="1" noChangeArrowheads="1"/>
          </p:cNvPicPr>
          <p:nvPr/>
        </p:nvPicPr>
        <p:blipFill>
          <a:blip r:embed="rId4" cstate="print"/>
          <a:srcRect/>
          <a:stretch>
            <a:fillRect/>
          </a:stretch>
        </p:blipFill>
        <p:spPr bwMode="auto">
          <a:xfrm>
            <a:off x="2843808" y="3068960"/>
            <a:ext cx="6192688" cy="1772816"/>
          </a:xfrm>
          <a:prstGeom prst="rect">
            <a:avLst/>
          </a:prstGeom>
          <a:noFill/>
          <a:ln w="9525">
            <a:solidFill>
              <a:schemeClr val="tx1"/>
            </a:solidFill>
            <a:miter lim="800000"/>
            <a:headEnd/>
            <a:tailEnd/>
          </a:ln>
        </p:spPr>
      </p:pic>
      <p:sp>
        <p:nvSpPr>
          <p:cNvPr id="12" name="Titre 1"/>
          <p:cNvSpPr txBox="1">
            <a:spLocks/>
          </p:cNvSpPr>
          <p:nvPr/>
        </p:nvSpPr>
        <p:spPr>
          <a:xfrm>
            <a:off x="1115616" y="12073"/>
            <a:ext cx="7056784"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fr-FR" sz="3600" b="1" dirty="0" smtClean="0">
                <a:solidFill>
                  <a:srgbClr val="FF0000"/>
                </a:solidFill>
                <a:effectLst>
                  <a:outerShdw blurRad="31750" dist="25400" dir="5400000" algn="tl" rotWithShape="0">
                    <a:srgbClr val="000000">
                      <a:alpha val="25000"/>
                    </a:srgbClr>
                  </a:outerShdw>
                </a:effectLst>
              </a:rPr>
              <a:t>Pistes d’amélioration : ventilation </a:t>
            </a:r>
            <a: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Valve d’impédance inspiratoire (ITD) ± CDA</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3" name="Rectangle 12"/>
          <p:cNvSpPr/>
          <p:nvPr/>
        </p:nvSpPr>
        <p:spPr>
          <a:xfrm>
            <a:off x="179512" y="1196752"/>
            <a:ext cx="2592288" cy="1969770"/>
          </a:xfrm>
          <a:prstGeom prst="rect">
            <a:avLst/>
          </a:prstGeom>
        </p:spPr>
        <p:txBody>
          <a:bodyPr wrap="square">
            <a:spAutoFit/>
          </a:bodyPr>
          <a:lstStyle/>
          <a:p>
            <a:r>
              <a:rPr lang="fr-FR" sz="1400" dirty="0" smtClean="0"/>
              <a:t>ITD = </a:t>
            </a:r>
            <a:r>
              <a:rPr lang="fr-FR" sz="1400" dirty="0" err="1" smtClean="0"/>
              <a:t>impedance</a:t>
            </a:r>
            <a:r>
              <a:rPr lang="fr-FR" sz="1400" dirty="0" smtClean="0"/>
              <a:t> </a:t>
            </a:r>
            <a:r>
              <a:rPr lang="fr-FR" sz="1400" dirty="0" err="1" smtClean="0"/>
              <a:t>thresold</a:t>
            </a:r>
            <a:r>
              <a:rPr lang="fr-FR" sz="1400" dirty="0" smtClean="0"/>
              <a:t> </a:t>
            </a:r>
            <a:r>
              <a:rPr lang="fr-FR" sz="1400" dirty="0" err="1" smtClean="0"/>
              <a:t>Device</a:t>
            </a:r>
            <a:endParaRPr lang="fr-FR" sz="1400" dirty="0" smtClean="0"/>
          </a:p>
          <a:p>
            <a:r>
              <a:rPr lang="fr-FR" dirty="0" smtClean="0"/>
              <a:t>Valve qui crée une  pression intra-thoracique négative lors de la décompression du thorax</a:t>
            </a:r>
          </a:p>
          <a:p>
            <a:r>
              <a:rPr lang="fr-FR" dirty="0" smtClean="0">
                <a:sym typeface="Wingdings" pitchFamily="2" charset="2"/>
              </a:rPr>
              <a:t> ↑ du </a:t>
            </a:r>
            <a:r>
              <a:rPr lang="fr-FR" dirty="0" smtClean="0"/>
              <a:t>remplissage ventriculaire</a:t>
            </a:r>
          </a:p>
        </p:txBody>
      </p:sp>
      <p:pic>
        <p:nvPicPr>
          <p:cNvPr id="14" name="Image 13" descr="ResQpod BAVU.jpg"/>
          <p:cNvPicPr>
            <a:picLocks noChangeAspect="1"/>
          </p:cNvPicPr>
          <p:nvPr/>
        </p:nvPicPr>
        <p:blipFill>
          <a:blip r:embed="rId5" cstate="print"/>
          <a:stretch>
            <a:fillRect/>
          </a:stretch>
        </p:blipFill>
        <p:spPr>
          <a:xfrm>
            <a:off x="179512" y="3212976"/>
            <a:ext cx="1656184" cy="1800200"/>
          </a:xfrm>
          <a:prstGeom prst="rect">
            <a:avLst/>
          </a:prstGeom>
        </p:spPr>
      </p:pic>
      <p:pic>
        <p:nvPicPr>
          <p:cNvPr id="16" name="Image 15" descr="ResQpod IOT3.jpg"/>
          <p:cNvPicPr>
            <a:picLocks noChangeAspect="1"/>
          </p:cNvPicPr>
          <p:nvPr/>
        </p:nvPicPr>
        <p:blipFill>
          <a:blip r:embed="rId6" cstate="print"/>
          <a:stretch>
            <a:fillRect/>
          </a:stretch>
        </p:blipFill>
        <p:spPr>
          <a:xfrm>
            <a:off x="683568" y="4775770"/>
            <a:ext cx="2037606" cy="2037606"/>
          </a:xfrm>
          <a:prstGeom prst="rect">
            <a:avLst/>
          </a:prstGeom>
        </p:spPr>
      </p:pic>
      <p:sp>
        <p:nvSpPr>
          <p:cNvPr id="17" name="Rectangle 16"/>
          <p:cNvSpPr/>
          <p:nvPr/>
        </p:nvSpPr>
        <p:spPr>
          <a:xfrm>
            <a:off x="2843808" y="6488668"/>
            <a:ext cx="4103624" cy="338554"/>
          </a:xfrm>
          <a:prstGeom prst="rect">
            <a:avLst/>
          </a:prstGeom>
        </p:spPr>
        <p:txBody>
          <a:bodyPr wrap="none">
            <a:spAutoFit/>
          </a:bodyPr>
          <a:lstStyle/>
          <a:p>
            <a:r>
              <a:rPr lang="fr-FR" sz="1600" dirty="0" smtClean="0"/>
              <a:t>G. </a:t>
            </a:r>
            <a:r>
              <a:rPr lang="fr-FR" sz="1600" dirty="0" err="1" smtClean="0"/>
              <a:t>Biondi</a:t>
            </a:r>
            <a:r>
              <a:rPr lang="fr-FR" sz="1600" dirty="0" smtClean="0"/>
              <a:t>-</a:t>
            </a:r>
            <a:r>
              <a:rPr lang="fr-FR" sz="1600" dirty="0" err="1" smtClean="0"/>
              <a:t>Zoccai</a:t>
            </a:r>
            <a:r>
              <a:rPr lang="fr-FR" sz="1600" dirty="0" smtClean="0"/>
              <a:t>.</a:t>
            </a:r>
            <a:r>
              <a:rPr lang="en-US" sz="1600" dirty="0" smtClean="0"/>
              <a:t> Heart, Lung and Vessels. 2014</a:t>
            </a:r>
            <a:endParaRPr lang="fr-FR" sz="1600" dirty="0"/>
          </a:p>
        </p:txBody>
      </p:sp>
      <p:sp>
        <p:nvSpPr>
          <p:cNvPr id="18" name="Ellipse 17"/>
          <p:cNvSpPr/>
          <p:nvPr/>
        </p:nvSpPr>
        <p:spPr>
          <a:xfrm>
            <a:off x="7812360" y="2420888"/>
            <a:ext cx="28803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7812360" y="6165304"/>
            <a:ext cx="3600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812360" y="4221088"/>
            <a:ext cx="3600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a:off x="7704727" y="4065197"/>
            <a:ext cx="21602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995936" y="6272937"/>
            <a:ext cx="1296144" cy="276999"/>
          </a:xfrm>
          <a:prstGeom prst="rect">
            <a:avLst/>
          </a:prstGeom>
          <a:noFill/>
        </p:spPr>
        <p:txBody>
          <a:bodyPr wrap="square" rtlCol="0">
            <a:spAutoFit/>
          </a:bodyPr>
          <a:lstStyle/>
          <a:p>
            <a:r>
              <a:rPr lang="fr-FR" sz="1200" dirty="0" err="1" smtClean="0"/>
              <a:t>Neuro</a:t>
            </a:r>
            <a:r>
              <a:rPr lang="fr-FR" sz="1200" dirty="0" smtClean="0"/>
              <a:t>. </a:t>
            </a:r>
            <a:r>
              <a:rPr lang="fr-FR" sz="1200" dirty="0" err="1" smtClean="0"/>
              <a:t>Outcome</a:t>
            </a:r>
            <a:endParaRPr lang="fr-FR" sz="1200" dirty="0"/>
          </a:p>
        </p:txBody>
      </p:sp>
      <p:sp>
        <p:nvSpPr>
          <p:cNvPr id="29" name="ZoneTexte 28"/>
          <p:cNvSpPr txBox="1"/>
          <p:nvPr/>
        </p:nvSpPr>
        <p:spPr>
          <a:xfrm>
            <a:off x="4211960" y="2672453"/>
            <a:ext cx="792088" cy="276999"/>
          </a:xfrm>
          <a:prstGeom prst="rect">
            <a:avLst/>
          </a:prstGeom>
          <a:noFill/>
        </p:spPr>
        <p:txBody>
          <a:bodyPr wrap="square" rtlCol="0">
            <a:spAutoFit/>
          </a:bodyPr>
          <a:lstStyle/>
          <a:p>
            <a:pPr algn="ctr"/>
            <a:r>
              <a:rPr lang="fr-FR" sz="1200" dirty="0" smtClean="0"/>
              <a:t>ROSC</a:t>
            </a:r>
            <a:endParaRPr lang="fr-FR" sz="1200" dirty="0"/>
          </a:p>
        </p:txBody>
      </p:sp>
      <p:sp>
        <p:nvSpPr>
          <p:cNvPr id="30" name="ZoneTexte 29"/>
          <p:cNvSpPr txBox="1"/>
          <p:nvPr/>
        </p:nvSpPr>
        <p:spPr>
          <a:xfrm>
            <a:off x="4139952" y="4509120"/>
            <a:ext cx="1008112" cy="276999"/>
          </a:xfrm>
          <a:prstGeom prst="rect">
            <a:avLst/>
          </a:prstGeom>
          <a:noFill/>
        </p:spPr>
        <p:txBody>
          <a:bodyPr wrap="square" rtlCol="0">
            <a:spAutoFit/>
          </a:bodyPr>
          <a:lstStyle/>
          <a:p>
            <a:pPr algn="ctr"/>
            <a:r>
              <a:rPr lang="fr-FR" sz="1200" dirty="0" err="1" smtClean="0"/>
              <a:t>Survival</a:t>
            </a:r>
            <a:endParaRPr lang="fr-FR" sz="1200" dirty="0"/>
          </a:p>
        </p:txBody>
      </p:sp>
      <p:cxnSp>
        <p:nvCxnSpPr>
          <p:cNvPr id="31" name="Connecteur droit avec flèche 30"/>
          <p:cNvCxnSpPr/>
          <p:nvPr/>
        </p:nvCxnSpPr>
        <p:spPr>
          <a:xfrm>
            <a:off x="7668344" y="2156606"/>
            <a:ext cx="21602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680219" y="5984905"/>
            <a:ext cx="21602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543003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b="1" dirty="0" smtClean="0">
                <a:solidFill>
                  <a:srgbClr val="FF0000"/>
                </a:solidFill>
                <a:effectLst>
                  <a:outerShdw blurRad="38100" dist="38100" dir="2700000" algn="tl">
                    <a:srgbClr val="000000">
                      <a:alpha val="43137"/>
                    </a:srgbClr>
                  </a:outerShdw>
                </a:effectLst>
              </a:rPr>
              <a:t>Introduction</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1628800"/>
            <a:ext cx="8229600" cy="2304255"/>
          </a:xfrm>
        </p:spPr>
        <p:txBody>
          <a:bodyPr>
            <a:normAutofit fontScale="92500" lnSpcReduction="10000"/>
          </a:bodyPr>
          <a:lstStyle/>
          <a:p>
            <a:r>
              <a:rPr lang="fr-FR" dirty="0" smtClean="0">
                <a:sym typeface="Wingdings" pitchFamily="2" charset="2"/>
              </a:rPr>
              <a:t>Les dernières recommandations de 2010 soulignent l’importance primordiale de la qualité de la RCP de base avec principalement : </a:t>
            </a:r>
          </a:p>
          <a:p>
            <a:pPr marL="914400" lvl="1" indent="-514350">
              <a:buFont typeface="+mj-lt"/>
              <a:buAutoNum type="arabicPeriod"/>
            </a:pPr>
            <a:r>
              <a:rPr lang="fr-FR" dirty="0" smtClean="0"/>
              <a:t>La défibrillation précoce</a:t>
            </a:r>
          </a:p>
          <a:p>
            <a:pPr marL="914400" lvl="1" indent="-514350">
              <a:buFont typeface="+mj-lt"/>
              <a:buAutoNum type="arabicPeriod"/>
            </a:pPr>
            <a:r>
              <a:rPr lang="fr-FR" dirty="0" smtClean="0"/>
              <a:t>Des compressions de qualité et ininterrompues.</a:t>
            </a:r>
          </a:p>
        </p:txBody>
      </p:sp>
      <p:sp>
        <p:nvSpPr>
          <p:cNvPr id="4" name="Rectangle 3"/>
          <p:cNvSpPr/>
          <p:nvPr/>
        </p:nvSpPr>
        <p:spPr>
          <a:xfrm>
            <a:off x="395536" y="4293096"/>
            <a:ext cx="8352928" cy="2062103"/>
          </a:xfrm>
          <a:prstGeom prst="rect">
            <a:avLst/>
          </a:prstGeom>
          <a:ln>
            <a:solidFill>
              <a:schemeClr val="tx1"/>
            </a:solidFill>
          </a:ln>
        </p:spPr>
        <p:txBody>
          <a:bodyPr wrap="square">
            <a:spAutoFit/>
          </a:bodyPr>
          <a:lstStyle/>
          <a:p>
            <a:r>
              <a:rPr lang="fr-FR" sz="3200" b="1" dirty="0" err="1" smtClean="0"/>
              <a:t>Although</a:t>
            </a:r>
            <a:r>
              <a:rPr lang="fr-FR" sz="3200" b="1" dirty="0" smtClean="0"/>
              <a:t> </a:t>
            </a:r>
            <a:r>
              <a:rPr lang="fr-FR" sz="3200" b="1" dirty="0" err="1" smtClean="0"/>
              <a:t>drugs</a:t>
            </a:r>
            <a:r>
              <a:rPr lang="fr-FR" sz="3200" b="1" dirty="0" smtClean="0"/>
              <a:t> and </a:t>
            </a:r>
            <a:r>
              <a:rPr lang="fr-FR" sz="3200" b="1" dirty="0" err="1" smtClean="0"/>
              <a:t>advanced</a:t>
            </a:r>
            <a:r>
              <a:rPr lang="fr-FR" sz="3200" b="1" dirty="0" smtClean="0"/>
              <a:t> </a:t>
            </a:r>
            <a:r>
              <a:rPr lang="fr-FR" sz="3200" b="1" dirty="0" err="1" smtClean="0"/>
              <a:t>airways</a:t>
            </a:r>
            <a:r>
              <a:rPr lang="fr-FR" sz="3200" b="1" dirty="0" smtClean="0"/>
              <a:t> are </a:t>
            </a:r>
            <a:r>
              <a:rPr lang="fr-FR" sz="3200" b="1" dirty="0" err="1" smtClean="0"/>
              <a:t>still</a:t>
            </a:r>
            <a:r>
              <a:rPr lang="fr-FR" sz="3200" b="1" dirty="0" smtClean="0"/>
              <a:t> </a:t>
            </a:r>
            <a:r>
              <a:rPr lang="fr-FR" sz="3200" b="1" dirty="0" err="1" smtClean="0"/>
              <a:t>included</a:t>
            </a:r>
            <a:r>
              <a:rPr lang="fr-FR" sz="3200" b="1" dirty="0" smtClean="0"/>
              <a:t> </a:t>
            </a:r>
            <a:r>
              <a:rPr lang="fr-FR" sz="3200" b="1" dirty="0" err="1" smtClean="0"/>
              <a:t>among</a:t>
            </a:r>
            <a:r>
              <a:rPr lang="fr-FR" sz="3200" b="1" dirty="0" smtClean="0"/>
              <a:t> ALS interventions, </a:t>
            </a:r>
            <a:r>
              <a:rPr lang="fr-FR" sz="3200" b="1" dirty="0" err="1" smtClean="0"/>
              <a:t>they</a:t>
            </a:r>
            <a:r>
              <a:rPr lang="fr-FR" sz="3200" b="1" dirty="0" smtClean="0"/>
              <a:t> are of </a:t>
            </a:r>
            <a:r>
              <a:rPr lang="fr-FR" sz="3200" b="1" dirty="0" err="1" smtClean="0"/>
              <a:t>secondary</a:t>
            </a:r>
            <a:r>
              <a:rPr lang="fr-FR" sz="3200" b="1" dirty="0" smtClean="0"/>
              <a:t> importance to </a:t>
            </a:r>
            <a:r>
              <a:rPr lang="fr-FR" sz="3200" b="1" dirty="0" err="1" smtClean="0">
                <a:solidFill>
                  <a:srgbClr val="FF0000"/>
                </a:solidFill>
              </a:rPr>
              <a:t>early</a:t>
            </a:r>
            <a:r>
              <a:rPr lang="fr-FR" sz="3200" b="1" dirty="0" smtClean="0">
                <a:solidFill>
                  <a:srgbClr val="FF0000"/>
                </a:solidFill>
              </a:rPr>
              <a:t> </a:t>
            </a:r>
            <a:r>
              <a:rPr lang="fr-FR" sz="3200" b="1" dirty="0" err="1" smtClean="0">
                <a:solidFill>
                  <a:srgbClr val="FF0000"/>
                </a:solidFill>
              </a:rPr>
              <a:t>defibrillation</a:t>
            </a:r>
            <a:r>
              <a:rPr lang="fr-FR" sz="3200" b="1" dirty="0" smtClean="0">
                <a:solidFill>
                  <a:srgbClr val="FF0000"/>
                </a:solidFill>
              </a:rPr>
              <a:t> </a:t>
            </a:r>
            <a:r>
              <a:rPr lang="fr-FR" sz="3200" b="1" dirty="0" smtClean="0"/>
              <a:t>and </a:t>
            </a:r>
            <a:r>
              <a:rPr lang="fr-FR" sz="3200" b="1" dirty="0" err="1" smtClean="0">
                <a:solidFill>
                  <a:srgbClr val="FF0000"/>
                </a:solidFill>
              </a:rPr>
              <a:t>high</a:t>
            </a:r>
            <a:r>
              <a:rPr lang="fr-FR" sz="3200" b="1" dirty="0" smtClean="0">
                <a:solidFill>
                  <a:srgbClr val="FF0000"/>
                </a:solidFill>
              </a:rPr>
              <a:t>-</a:t>
            </a:r>
            <a:r>
              <a:rPr lang="fr-FR" sz="3200" b="1" dirty="0" err="1" smtClean="0">
                <a:solidFill>
                  <a:srgbClr val="FF0000"/>
                </a:solidFill>
              </a:rPr>
              <a:t>quality</a:t>
            </a:r>
            <a:r>
              <a:rPr lang="fr-FR" sz="3200" b="1" dirty="0" smtClean="0">
                <a:solidFill>
                  <a:srgbClr val="FF0000"/>
                </a:solidFill>
              </a:rPr>
              <a:t>, </a:t>
            </a:r>
            <a:r>
              <a:rPr lang="fr-FR" sz="3200" b="1" dirty="0" err="1" smtClean="0">
                <a:solidFill>
                  <a:srgbClr val="FF0000"/>
                </a:solidFill>
              </a:rPr>
              <a:t>uninterrupted</a:t>
            </a:r>
            <a:r>
              <a:rPr lang="fr-FR" sz="3200" b="1" dirty="0" smtClean="0">
                <a:solidFill>
                  <a:srgbClr val="FF0000"/>
                </a:solidFill>
              </a:rPr>
              <a:t> </a:t>
            </a:r>
            <a:r>
              <a:rPr lang="fr-FR" sz="3200" b="1" dirty="0" err="1" smtClean="0">
                <a:solidFill>
                  <a:srgbClr val="FF0000"/>
                </a:solidFill>
              </a:rPr>
              <a:t>chest</a:t>
            </a:r>
            <a:r>
              <a:rPr lang="fr-FR" sz="3200" b="1" dirty="0" smtClean="0">
                <a:solidFill>
                  <a:srgbClr val="FF0000"/>
                </a:solidFill>
              </a:rPr>
              <a:t> compressions.</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b="1" i="1" dirty="0" smtClean="0">
                <a:effectLst>
                  <a:outerShdw blurRad="38100" dist="38100" dir="2700000" algn="tl">
                    <a:srgbClr val="000000">
                      <a:alpha val="43137"/>
                    </a:srgbClr>
                  </a:outerShdw>
                </a:effectLst>
              </a:rPr>
              <a:t>RCP de base</a:t>
            </a:r>
            <a:br>
              <a:rPr lang="fr-FR" b="1" i="1" dirty="0" smtClean="0">
                <a:effectLst>
                  <a:outerShdw blurRad="38100" dist="38100" dir="2700000" algn="tl">
                    <a:srgbClr val="000000">
                      <a:alpha val="43137"/>
                    </a:srgbClr>
                  </a:outerShdw>
                </a:effectLst>
              </a:rPr>
            </a:br>
            <a:r>
              <a:rPr lang="fr-FR" b="1" i="1" dirty="0" err="1" smtClean="0">
                <a:effectLst>
                  <a:outerShdw blurRad="38100" dist="38100" dir="2700000" algn="tl">
                    <a:srgbClr val="000000">
                      <a:alpha val="43137"/>
                    </a:srgbClr>
                  </a:outerShdw>
                </a:effectLst>
              </a:rPr>
              <a:t>Etat</a:t>
            </a:r>
            <a:r>
              <a:rPr lang="fr-FR" b="1" i="1" dirty="0" smtClean="0">
                <a:effectLst>
                  <a:outerShdw blurRad="38100" dist="38100" dir="2700000" algn="tl">
                    <a:srgbClr val="000000">
                      <a:alpha val="43137"/>
                    </a:srgbClr>
                  </a:outerShdw>
                </a:effectLst>
              </a:rPr>
              <a:t> des connaissances</a:t>
            </a:r>
            <a:endParaRPr lang="fr-FR"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331640" y="1772816"/>
            <a:ext cx="6048672" cy="4104456"/>
            <a:chOff x="323528" y="1340768"/>
            <a:chExt cx="4963534" cy="3528392"/>
          </a:xfrm>
        </p:grpSpPr>
        <p:pic>
          <p:nvPicPr>
            <p:cNvPr id="56323" name="Picture 3"/>
            <p:cNvPicPr>
              <a:picLocks noChangeAspect="1" noChangeArrowheads="1"/>
            </p:cNvPicPr>
            <p:nvPr/>
          </p:nvPicPr>
          <p:blipFill>
            <a:blip r:embed="rId3" cstate="print"/>
            <a:srcRect/>
            <a:stretch>
              <a:fillRect/>
            </a:stretch>
          </p:blipFill>
          <p:spPr bwMode="auto">
            <a:xfrm>
              <a:off x="323528" y="1340768"/>
              <a:ext cx="4963534" cy="3384376"/>
            </a:xfrm>
            <a:prstGeom prst="rect">
              <a:avLst/>
            </a:prstGeom>
            <a:noFill/>
            <a:ln w="9525">
              <a:noFill/>
              <a:miter lim="800000"/>
              <a:headEnd/>
              <a:tailEnd/>
            </a:ln>
          </p:spPr>
        </p:pic>
        <p:sp>
          <p:nvSpPr>
            <p:cNvPr id="8" name="Ellipse 7"/>
            <p:cNvSpPr/>
            <p:nvPr/>
          </p:nvSpPr>
          <p:spPr>
            <a:xfrm>
              <a:off x="827584" y="4437112"/>
              <a:ext cx="24482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6321" name="AutoShape 1" descr="https://www-clinicalkey-fr-s.bibliopam-evdg.org/content/imageByEntitlement/1-s2.0-S0300957214005267-gr3"/>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3779912" y="2852936"/>
            <a:ext cx="3246770" cy="338554"/>
          </a:xfrm>
          <a:prstGeom prst="rect">
            <a:avLst/>
          </a:prstGeom>
        </p:spPr>
        <p:txBody>
          <a:bodyPr wrap="square">
            <a:spAutoFit/>
          </a:bodyPr>
          <a:lstStyle/>
          <a:p>
            <a:pPr algn="ctr"/>
            <a:r>
              <a:rPr lang="fr-FR" sz="1600" dirty="0" err="1" smtClean="0"/>
              <a:t>Sutton</a:t>
            </a:r>
            <a:r>
              <a:rPr lang="fr-FR" sz="1600" dirty="0" smtClean="0"/>
              <a:t>. </a:t>
            </a:r>
            <a:r>
              <a:rPr lang="fr-FR" sz="1600" dirty="0" err="1" smtClean="0"/>
              <a:t>Resuscitation</a:t>
            </a:r>
            <a:r>
              <a:rPr lang="fr-FR" sz="1600" dirty="0" smtClean="0"/>
              <a:t>, 2014</a:t>
            </a:r>
            <a:endParaRPr lang="fr-FR" sz="1600" dirty="0"/>
          </a:p>
        </p:txBody>
      </p:sp>
      <p:sp>
        <p:nvSpPr>
          <p:cNvPr id="12"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br>
            <a:r>
              <a:rPr kumimoji="0" lang="fr-F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C</a:t>
            </a:r>
            <a:r>
              <a:rPr lang="fr-FR" sz="2700" b="1" dirty="0" err="1" smtClean="0">
                <a:solidFill>
                  <a:srgbClr val="FF0000"/>
                </a:solidFill>
                <a:effectLst>
                  <a:outerShdw blurRad="38100" dist="38100" dir="2700000" algn="tl">
                    <a:srgbClr val="000000">
                      <a:alpha val="43137"/>
                    </a:srgbClr>
                  </a:outerShdw>
                </a:effectLst>
                <a:latin typeface="+mj-lt"/>
                <a:ea typeface="+mj-ea"/>
                <a:cs typeface="+mj-cs"/>
              </a:rPr>
              <a:t>ompressions</a:t>
            </a:r>
            <a:r>
              <a:rPr lang="fr-FR" sz="2700" b="1" dirty="0" smtClean="0">
                <a:solidFill>
                  <a:srgbClr val="FF0000"/>
                </a:solidFill>
                <a:effectLst>
                  <a:outerShdw blurRad="38100" dist="38100" dir="2700000" algn="tl">
                    <a:srgbClr val="000000">
                      <a:alpha val="43137"/>
                    </a:srgbClr>
                  </a:outerShdw>
                </a:effectLst>
                <a:latin typeface="+mj-lt"/>
                <a:ea typeface="+mj-ea"/>
                <a:cs typeface="+mj-cs"/>
              </a:rPr>
              <a:t> thoraciques avec une profondeur adéquate</a:t>
            </a:r>
            <a:endParaRPr kumimoji="0" lang="fr-FR" sz="27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13" name="ZoneTexte 12"/>
          <p:cNvSpPr txBox="1"/>
          <p:nvPr/>
        </p:nvSpPr>
        <p:spPr>
          <a:xfrm>
            <a:off x="1259632" y="6228020"/>
            <a:ext cx="6480720" cy="369332"/>
          </a:xfrm>
          <a:prstGeom prst="rect">
            <a:avLst/>
          </a:prstGeom>
          <a:noFill/>
        </p:spPr>
        <p:txBody>
          <a:bodyPr wrap="square" rtlCol="0">
            <a:spAutoFit/>
          </a:bodyPr>
          <a:lstStyle/>
          <a:p>
            <a:pPr marL="177800" indent="-177800"/>
            <a:r>
              <a:rPr lang="fr-FR" b="1" dirty="0" smtClean="0"/>
              <a:t>La profondeur des compressions a un impact sur la survie à 24H</a:t>
            </a:r>
          </a:p>
        </p:txBody>
      </p:sp>
      <p:sp>
        <p:nvSpPr>
          <p:cNvPr id="17" name="ZoneTexte 16"/>
          <p:cNvSpPr txBox="1"/>
          <p:nvPr/>
        </p:nvSpPr>
        <p:spPr>
          <a:xfrm>
            <a:off x="1763688" y="1268760"/>
            <a:ext cx="5328592" cy="400110"/>
          </a:xfrm>
          <a:prstGeom prst="rect">
            <a:avLst/>
          </a:prstGeom>
          <a:noFill/>
        </p:spPr>
        <p:txBody>
          <a:bodyPr wrap="square" rtlCol="0">
            <a:spAutoFit/>
          </a:bodyPr>
          <a:lstStyle/>
          <a:p>
            <a:pPr algn="ctr"/>
            <a:r>
              <a:rPr lang="fr-FR" sz="2000" dirty="0" smtClean="0"/>
              <a:t>Entre 50 et 60 mm (2010)</a:t>
            </a:r>
            <a:endParaRPr lang="fr-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331640" y="1196752"/>
            <a:ext cx="6408712" cy="4176464"/>
            <a:chOff x="1475656" y="1556792"/>
            <a:chExt cx="5147176" cy="3422607"/>
          </a:xfrm>
        </p:grpSpPr>
        <p:pic>
          <p:nvPicPr>
            <p:cNvPr id="4" name="Picture 4"/>
            <p:cNvPicPr>
              <a:picLocks noChangeAspect="1" noChangeArrowheads="1"/>
            </p:cNvPicPr>
            <p:nvPr/>
          </p:nvPicPr>
          <p:blipFill>
            <a:blip r:embed="rId2" cstate="print"/>
            <a:srcRect/>
            <a:stretch>
              <a:fillRect/>
            </a:stretch>
          </p:blipFill>
          <p:spPr bwMode="auto">
            <a:xfrm>
              <a:off x="1475656" y="1556792"/>
              <a:ext cx="5147176" cy="3422607"/>
            </a:xfrm>
            <a:prstGeom prst="rect">
              <a:avLst/>
            </a:prstGeom>
            <a:noFill/>
            <a:ln w="9525">
              <a:noFill/>
              <a:miter lim="800000"/>
              <a:headEnd/>
              <a:tailEnd/>
            </a:ln>
          </p:spPr>
        </p:pic>
        <p:cxnSp>
          <p:nvCxnSpPr>
            <p:cNvPr id="6" name="Connecteur droit avec flèche 5"/>
            <p:cNvCxnSpPr/>
            <p:nvPr/>
          </p:nvCxnSpPr>
          <p:spPr>
            <a:xfrm flipV="1">
              <a:off x="2590384" y="2276872"/>
              <a:ext cx="3637954" cy="144016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122332" y="1700808"/>
              <a:ext cx="828092" cy="43204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Picture 5"/>
          <p:cNvPicPr>
            <a:picLocks noChangeAspect="1" noChangeArrowheads="1"/>
          </p:cNvPicPr>
          <p:nvPr/>
        </p:nvPicPr>
        <p:blipFill>
          <a:blip r:embed="rId3" cstate="print"/>
          <a:srcRect/>
          <a:stretch>
            <a:fillRect/>
          </a:stretch>
        </p:blipFill>
        <p:spPr bwMode="auto">
          <a:xfrm>
            <a:off x="9468544" y="1916832"/>
            <a:ext cx="4683627" cy="1152128"/>
          </a:xfrm>
          <a:prstGeom prst="rect">
            <a:avLst/>
          </a:prstGeom>
          <a:noFill/>
          <a:ln w="9525">
            <a:noFill/>
            <a:miter lim="800000"/>
            <a:headEnd/>
            <a:tailEnd/>
          </a:ln>
        </p:spPr>
      </p:pic>
      <p:sp>
        <p:nvSpPr>
          <p:cNvPr id="8" name="ZoneTexte 7"/>
          <p:cNvSpPr txBox="1"/>
          <p:nvPr/>
        </p:nvSpPr>
        <p:spPr>
          <a:xfrm>
            <a:off x="5004048" y="5373216"/>
            <a:ext cx="3960440" cy="338554"/>
          </a:xfrm>
          <a:prstGeom prst="rect">
            <a:avLst/>
          </a:prstGeom>
          <a:noFill/>
        </p:spPr>
        <p:txBody>
          <a:bodyPr wrap="square" rtlCol="0">
            <a:spAutoFit/>
          </a:bodyPr>
          <a:lstStyle/>
          <a:p>
            <a:r>
              <a:rPr lang="fr-FR" sz="1600" dirty="0" err="1">
                <a:latin typeface="Sans Serif"/>
              </a:rPr>
              <a:t>Edelson</a:t>
            </a:r>
            <a:r>
              <a:rPr lang="fr-FR" sz="1600" dirty="0">
                <a:latin typeface="Sans Serif"/>
              </a:rPr>
              <a:t> &amp; </a:t>
            </a:r>
            <a:r>
              <a:rPr lang="fr-FR" sz="1600" dirty="0" smtClean="0">
                <a:latin typeface="Sans Serif"/>
              </a:rPr>
              <a:t>Becker </a:t>
            </a:r>
            <a:r>
              <a:rPr lang="fr-FR" sz="1600" dirty="0" err="1" smtClean="0">
                <a:latin typeface="Sans Serif"/>
              </a:rPr>
              <a:t>Resuscitation</a:t>
            </a:r>
            <a:r>
              <a:rPr lang="fr-FR" sz="1600" dirty="0" smtClean="0">
                <a:latin typeface="Sans Serif"/>
              </a:rPr>
              <a:t> 2006</a:t>
            </a:r>
            <a:endParaRPr lang="fr-FR" sz="1600" dirty="0">
              <a:latin typeface="Sans Serif"/>
            </a:endParaRPr>
          </a:p>
        </p:txBody>
      </p:sp>
      <p:sp>
        <p:nvSpPr>
          <p:cNvPr id="12"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a:t>
            </a:r>
            <a:r>
              <a:rPr lang="fr-FR" sz="2700" b="1" dirty="0" err="1" smtClean="0">
                <a:solidFill>
                  <a:srgbClr val="FF0000"/>
                </a:solidFill>
                <a:effectLst>
                  <a:outerShdw blurRad="31750" dist="25400" dir="5400000" algn="tl" rotWithShape="0">
                    <a:srgbClr val="000000">
                      <a:alpha val="25000"/>
                    </a:srgbClr>
                  </a:outerShdw>
                </a:effectLst>
                <a:latin typeface="+mj-lt"/>
                <a:ea typeface="+mj-ea"/>
                <a:cs typeface="+mj-cs"/>
              </a:rPr>
              <a:t>ompressions</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 thoraciques </a:t>
            </a:r>
            <a:r>
              <a:rPr lang="fr-FR" sz="2700" b="1" dirty="0" smtClean="0">
                <a:solidFill>
                  <a:srgbClr val="FF0000"/>
                </a:solidFill>
                <a:effectLst>
                  <a:outerShdw blurRad="31750" dist="25400" dir="5400000" algn="tl" rotWithShape="0">
                    <a:srgbClr val="000000">
                      <a:alpha val="25000"/>
                    </a:srgbClr>
                  </a:outerShdw>
                </a:effectLst>
              </a:rPr>
              <a:t>avec une profondeur adéquate</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3" name="ZoneTexte 12"/>
          <p:cNvSpPr txBox="1"/>
          <p:nvPr/>
        </p:nvSpPr>
        <p:spPr>
          <a:xfrm>
            <a:off x="683568" y="6084004"/>
            <a:ext cx="7920880" cy="369332"/>
          </a:xfrm>
          <a:prstGeom prst="rect">
            <a:avLst/>
          </a:prstGeom>
          <a:noFill/>
        </p:spPr>
        <p:txBody>
          <a:bodyPr wrap="square" rtlCol="0">
            <a:spAutoFit/>
          </a:bodyPr>
          <a:lstStyle/>
          <a:p>
            <a:r>
              <a:rPr lang="fr-FR" b="1" dirty="0" smtClean="0"/>
              <a:t>Relation entre la profondeur des compressions et les chances de succès d’un CEE</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065912"/>
            <a:ext cx="8229599" cy="792088"/>
          </a:xfrm>
        </p:spPr>
        <p:txBody>
          <a:bodyPr>
            <a:normAutofit fontScale="92500"/>
          </a:bodyPr>
          <a:lstStyle/>
          <a:p>
            <a:r>
              <a:rPr lang="fr-FR" sz="2000" b="1" dirty="0" smtClean="0"/>
              <a:t>Toute décompression incomplète </a:t>
            </a:r>
            <a:r>
              <a:rPr lang="fr-FR" sz="2000" b="1" dirty="0" smtClean="0">
                <a:sym typeface="Wingdings" pitchFamily="2" charset="2"/>
              </a:rPr>
              <a:t> baisse immédiate des </a:t>
            </a:r>
            <a:r>
              <a:rPr lang="fr-FR" sz="2000" b="1" dirty="0" err="1" smtClean="0">
                <a:sym typeface="Wingdings" pitchFamily="2" charset="2"/>
              </a:rPr>
              <a:t>Pperf</a:t>
            </a:r>
            <a:r>
              <a:rPr lang="fr-FR" sz="2000" b="1" dirty="0" smtClean="0">
                <a:sym typeface="Wingdings" pitchFamily="2" charset="2"/>
              </a:rPr>
              <a:t> </a:t>
            </a:r>
            <a:endParaRPr lang="fr-FR" sz="2000" b="1" dirty="0" smtClean="0"/>
          </a:p>
          <a:p>
            <a:r>
              <a:rPr lang="fr-FR" sz="2000" b="1" dirty="0" smtClean="0"/>
              <a:t>Même après correction du geste, pas de restauration immédiate des </a:t>
            </a:r>
            <a:r>
              <a:rPr lang="fr-FR" sz="2000" b="1" dirty="0" err="1" smtClean="0"/>
              <a:t>Pperf</a:t>
            </a:r>
            <a:r>
              <a:rPr lang="fr-FR" sz="2000" b="1" dirty="0" smtClean="0"/>
              <a:t> </a:t>
            </a:r>
          </a:p>
        </p:txBody>
      </p:sp>
      <p:grpSp>
        <p:nvGrpSpPr>
          <p:cNvPr id="11" name="Groupe 10"/>
          <p:cNvGrpSpPr/>
          <p:nvPr/>
        </p:nvGrpSpPr>
        <p:grpSpPr>
          <a:xfrm>
            <a:off x="467544" y="1268760"/>
            <a:ext cx="8136904" cy="2160240"/>
            <a:chOff x="467544" y="1340768"/>
            <a:chExt cx="9425299" cy="3265329"/>
          </a:xfrm>
        </p:grpSpPr>
        <p:sp>
          <p:nvSpPr>
            <p:cNvPr id="12" name="ZoneTexte 11"/>
            <p:cNvSpPr txBox="1"/>
            <p:nvPr/>
          </p:nvSpPr>
          <p:spPr>
            <a:xfrm>
              <a:off x="4610989" y="4113654"/>
              <a:ext cx="3504486" cy="492443"/>
            </a:xfrm>
            <a:prstGeom prst="rect">
              <a:avLst/>
            </a:prstGeom>
            <a:noFill/>
          </p:spPr>
          <p:txBody>
            <a:bodyPr wrap="none" rtlCol="0">
              <a:spAutoFit/>
            </a:bodyPr>
            <a:lstStyle/>
            <a:p>
              <a:r>
                <a:rPr lang="fr-FR" b="1" dirty="0" smtClean="0"/>
                <a:t>Relève incomplète des mains </a:t>
              </a:r>
              <a:endParaRPr lang="fr-FR" sz="2000" b="1" dirty="0" smtClean="0"/>
            </a:p>
            <a:p>
              <a:endParaRPr lang="fr-FR" sz="800" dirty="0"/>
            </a:p>
          </p:txBody>
        </p:sp>
        <p:grpSp>
          <p:nvGrpSpPr>
            <p:cNvPr id="13" name="Groupe 11"/>
            <p:cNvGrpSpPr/>
            <p:nvPr/>
          </p:nvGrpSpPr>
          <p:grpSpPr>
            <a:xfrm>
              <a:off x="467544" y="1340768"/>
              <a:ext cx="9425299" cy="3105636"/>
              <a:chOff x="467544" y="1340768"/>
              <a:chExt cx="9425299" cy="3105636"/>
            </a:xfrm>
          </p:grpSpPr>
          <p:sp>
            <p:nvSpPr>
              <p:cNvPr id="14" name="ZoneTexte 13"/>
              <p:cNvSpPr txBox="1"/>
              <p:nvPr/>
            </p:nvSpPr>
            <p:spPr>
              <a:xfrm>
                <a:off x="467544" y="1340768"/>
                <a:ext cx="8613086" cy="523375"/>
              </a:xfrm>
              <a:prstGeom prst="rect">
                <a:avLst/>
              </a:prstGeom>
              <a:noFill/>
            </p:spPr>
            <p:txBody>
              <a:bodyPr wrap="square" rtlCol="0">
                <a:spAutoFit/>
              </a:bodyPr>
              <a:lstStyle/>
              <a:p>
                <a:r>
                  <a:rPr lang="fr-FR" dirty="0" smtClean="0"/>
                  <a:t>Pressions intra-trachéales  per RCP chez des patients intubés </a:t>
                </a:r>
                <a:endParaRPr lang="fr-FR" dirty="0"/>
              </a:p>
            </p:txBody>
          </p:sp>
          <p:sp>
            <p:nvSpPr>
              <p:cNvPr id="15" name="ZoneTexte 14"/>
              <p:cNvSpPr txBox="1"/>
              <p:nvPr/>
            </p:nvSpPr>
            <p:spPr>
              <a:xfrm>
                <a:off x="683569" y="4077071"/>
                <a:ext cx="3816424" cy="369333"/>
              </a:xfrm>
              <a:prstGeom prst="rect">
                <a:avLst/>
              </a:prstGeom>
              <a:noFill/>
            </p:spPr>
            <p:txBody>
              <a:bodyPr wrap="square" rtlCol="0">
                <a:spAutoFit/>
              </a:bodyPr>
              <a:lstStyle/>
              <a:p>
                <a:r>
                  <a:rPr lang="fr-FR" b="1" dirty="0" smtClean="0"/>
                  <a:t>Relève complète des mains</a:t>
                </a:r>
                <a:endParaRPr lang="fr-FR" b="1" dirty="0"/>
              </a:p>
            </p:txBody>
          </p:sp>
          <p:sp>
            <p:nvSpPr>
              <p:cNvPr id="16" name="ZoneTexte 15"/>
              <p:cNvSpPr txBox="1"/>
              <p:nvPr/>
            </p:nvSpPr>
            <p:spPr>
              <a:xfrm>
                <a:off x="7909918" y="2361183"/>
                <a:ext cx="1982925" cy="741448"/>
              </a:xfrm>
              <a:prstGeom prst="rect">
                <a:avLst/>
              </a:prstGeom>
              <a:noFill/>
            </p:spPr>
            <p:txBody>
              <a:bodyPr wrap="none" rtlCol="0">
                <a:spAutoFit/>
              </a:bodyPr>
              <a:lstStyle/>
              <a:p>
                <a:pPr algn="ctr"/>
                <a:r>
                  <a:rPr lang="fr-FR" sz="1400" dirty="0" err="1" smtClean="0">
                    <a:latin typeface="Sans Serif"/>
                  </a:rPr>
                  <a:t>Aufderheide</a:t>
                </a:r>
                <a:r>
                  <a:rPr lang="fr-FR" sz="1400" dirty="0" smtClean="0">
                    <a:latin typeface="Sans Serif"/>
                  </a:rPr>
                  <a:t>  </a:t>
                </a:r>
              </a:p>
              <a:p>
                <a:pPr algn="ctr"/>
                <a:r>
                  <a:rPr lang="fr-FR" sz="1400" dirty="0" err="1" smtClean="0">
                    <a:latin typeface="Sans Serif"/>
                  </a:rPr>
                  <a:t>Resuscitation</a:t>
                </a:r>
                <a:r>
                  <a:rPr lang="fr-FR" sz="1400" dirty="0" smtClean="0">
                    <a:latin typeface="Sans Serif"/>
                  </a:rPr>
                  <a:t> 2005</a:t>
                </a:r>
                <a:endParaRPr lang="fr-FR" sz="1400" dirty="0">
                  <a:latin typeface="Sans Serif"/>
                </a:endParaRPr>
              </a:p>
            </p:txBody>
          </p:sp>
          <p:pic>
            <p:nvPicPr>
              <p:cNvPr id="17" name="Picture 1"/>
              <p:cNvPicPr>
                <a:picLocks noChangeAspect="1" noChangeArrowheads="1"/>
              </p:cNvPicPr>
              <p:nvPr/>
            </p:nvPicPr>
            <p:blipFill>
              <a:blip r:embed="rId3" cstate="print"/>
              <a:srcRect/>
              <a:stretch>
                <a:fillRect/>
              </a:stretch>
            </p:blipFill>
            <p:spPr bwMode="auto">
              <a:xfrm>
                <a:off x="467544" y="2060848"/>
                <a:ext cx="3971925" cy="1944216"/>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4427984" y="1988840"/>
                <a:ext cx="3409950" cy="1990725"/>
              </a:xfrm>
              <a:prstGeom prst="rect">
                <a:avLst/>
              </a:prstGeom>
              <a:noFill/>
              <a:ln w="9525">
                <a:noFill/>
                <a:miter lim="800000"/>
                <a:headEnd/>
                <a:tailEnd/>
              </a:ln>
            </p:spPr>
          </p:pic>
        </p:grpSp>
      </p:grpSp>
      <p:grpSp>
        <p:nvGrpSpPr>
          <p:cNvPr id="21" name="Groupe 20"/>
          <p:cNvGrpSpPr/>
          <p:nvPr/>
        </p:nvGrpSpPr>
        <p:grpSpPr>
          <a:xfrm>
            <a:off x="539552" y="3789040"/>
            <a:ext cx="6552728" cy="2043608"/>
            <a:chOff x="755576" y="2204864"/>
            <a:chExt cx="7848872" cy="2736304"/>
          </a:xfrm>
        </p:grpSpPr>
        <p:grpSp>
          <p:nvGrpSpPr>
            <p:cNvPr id="22" name="Groupe 12"/>
            <p:cNvGrpSpPr/>
            <p:nvPr/>
          </p:nvGrpSpPr>
          <p:grpSpPr>
            <a:xfrm>
              <a:off x="755576" y="2204864"/>
              <a:ext cx="3790655" cy="2736304"/>
              <a:chOff x="1403648" y="2924944"/>
              <a:chExt cx="3790655" cy="2006252"/>
            </a:xfrm>
          </p:grpSpPr>
          <p:pic>
            <p:nvPicPr>
              <p:cNvPr id="27" name="Picture 2"/>
              <p:cNvPicPr>
                <a:picLocks noChangeAspect="1" noChangeArrowheads="1"/>
              </p:cNvPicPr>
              <p:nvPr/>
            </p:nvPicPr>
            <p:blipFill>
              <a:blip r:embed="rId5" cstate="print"/>
              <a:srcRect/>
              <a:stretch>
                <a:fillRect/>
              </a:stretch>
            </p:blipFill>
            <p:spPr bwMode="auto">
              <a:xfrm>
                <a:off x="1403648" y="2924944"/>
                <a:ext cx="3790655" cy="2006252"/>
              </a:xfrm>
              <a:prstGeom prst="rect">
                <a:avLst/>
              </a:prstGeom>
              <a:noFill/>
              <a:ln w="9525">
                <a:noFill/>
                <a:miter lim="800000"/>
                <a:headEnd/>
                <a:tailEnd/>
              </a:ln>
            </p:spPr>
          </p:pic>
          <p:cxnSp>
            <p:nvCxnSpPr>
              <p:cNvPr id="28" name="Connecteur droit avec flèche 27"/>
              <p:cNvCxnSpPr/>
              <p:nvPr/>
            </p:nvCxnSpPr>
            <p:spPr>
              <a:xfrm>
                <a:off x="2858153" y="3339172"/>
                <a:ext cx="395826" cy="31067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076196" y="3221835"/>
                <a:ext cx="912889" cy="376230"/>
              </a:xfrm>
              <a:prstGeom prst="rect">
                <a:avLst/>
              </a:prstGeom>
              <a:noFill/>
            </p:spPr>
            <p:txBody>
              <a:bodyPr wrap="none" rtlCol="0">
                <a:spAutoFit/>
              </a:bodyPr>
              <a:lstStyle/>
              <a:p>
                <a:r>
                  <a:rPr lang="fr-FR" sz="2800" dirty="0" smtClean="0">
                    <a:solidFill>
                      <a:srgbClr val="FF0000"/>
                    </a:solidFill>
                  </a:rPr>
                  <a:t> - 30 %</a:t>
                </a:r>
                <a:endParaRPr lang="fr-FR" sz="2800" dirty="0">
                  <a:solidFill>
                    <a:srgbClr val="FF0000"/>
                  </a:solidFill>
                </a:endParaRPr>
              </a:p>
            </p:txBody>
          </p:sp>
        </p:grpSp>
        <p:grpSp>
          <p:nvGrpSpPr>
            <p:cNvPr id="23" name="Groupe 13"/>
            <p:cNvGrpSpPr/>
            <p:nvPr/>
          </p:nvGrpSpPr>
          <p:grpSpPr>
            <a:xfrm>
              <a:off x="4788024" y="2204864"/>
              <a:ext cx="3816424" cy="2592288"/>
              <a:chOff x="2696448" y="2957061"/>
              <a:chExt cx="4305416" cy="2927683"/>
            </a:xfrm>
          </p:grpSpPr>
          <p:pic>
            <p:nvPicPr>
              <p:cNvPr id="24" name="Picture 3"/>
              <p:cNvPicPr>
                <a:picLocks noChangeAspect="1" noChangeArrowheads="1"/>
              </p:cNvPicPr>
              <p:nvPr/>
            </p:nvPicPr>
            <p:blipFill>
              <a:blip r:embed="rId6" cstate="print"/>
              <a:srcRect/>
              <a:stretch>
                <a:fillRect/>
              </a:stretch>
            </p:blipFill>
            <p:spPr bwMode="auto">
              <a:xfrm>
                <a:off x="2696448" y="2957061"/>
                <a:ext cx="4305416" cy="2927683"/>
              </a:xfrm>
              <a:prstGeom prst="rect">
                <a:avLst/>
              </a:prstGeom>
              <a:noFill/>
              <a:ln w="9525">
                <a:noFill/>
                <a:miter lim="800000"/>
                <a:headEnd/>
                <a:tailEnd/>
              </a:ln>
            </p:spPr>
          </p:pic>
          <p:cxnSp>
            <p:nvCxnSpPr>
              <p:cNvPr id="25" name="Connecteur droit avec flèche 24"/>
              <p:cNvCxnSpPr/>
              <p:nvPr/>
            </p:nvCxnSpPr>
            <p:spPr>
              <a:xfrm>
                <a:off x="4067944" y="3789040"/>
                <a:ext cx="504056" cy="43204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345606" y="3625860"/>
                <a:ext cx="1162498" cy="523220"/>
              </a:xfrm>
              <a:prstGeom prst="rect">
                <a:avLst/>
              </a:prstGeom>
              <a:noFill/>
            </p:spPr>
            <p:txBody>
              <a:bodyPr wrap="none" rtlCol="0">
                <a:spAutoFit/>
              </a:bodyPr>
              <a:lstStyle/>
              <a:p>
                <a:r>
                  <a:rPr lang="fr-FR" sz="2800" dirty="0" smtClean="0">
                    <a:solidFill>
                      <a:srgbClr val="FF0000"/>
                    </a:solidFill>
                  </a:rPr>
                  <a:t> - 50 %</a:t>
                </a:r>
                <a:endParaRPr lang="fr-FR" sz="2800" dirty="0">
                  <a:solidFill>
                    <a:srgbClr val="FF0000"/>
                  </a:solidFill>
                </a:endParaRPr>
              </a:p>
            </p:txBody>
          </p:sp>
        </p:grpSp>
      </p:grpSp>
      <p:sp>
        <p:nvSpPr>
          <p:cNvPr id="30" name="ZoneTexte 29"/>
          <p:cNvSpPr txBox="1"/>
          <p:nvPr/>
        </p:nvSpPr>
        <p:spPr>
          <a:xfrm>
            <a:off x="6948264" y="4365104"/>
            <a:ext cx="2016224" cy="523220"/>
          </a:xfrm>
          <a:prstGeom prst="rect">
            <a:avLst/>
          </a:prstGeom>
          <a:noFill/>
        </p:spPr>
        <p:txBody>
          <a:bodyPr wrap="square" rtlCol="0">
            <a:spAutoFit/>
          </a:bodyPr>
          <a:lstStyle/>
          <a:p>
            <a:pPr algn="ctr"/>
            <a:r>
              <a:rPr lang="fr-FR" sz="1400" i="1" dirty="0" err="1" smtClean="0">
                <a:latin typeface="Sans Serif"/>
              </a:rPr>
              <a:t>Yannopoulos</a:t>
            </a:r>
            <a:r>
              <a:rPr lang="fr-FR" sz="1400" i="1" dirty="0" smtClean="0">
                <a:latin typeface="Sans Serif"/>
              </a:rPr>
              <a:t>   </a:t>
            </a:r>
          </a:p>
          <a:p>
            <a:pPr algn="ctr"/>
            <a:r>
              <a:rPr lang="fr-FR" sz="1400" i="1" dirty="0" err="1" smtClean="0">
                <a:latin typeface="Sans Serif"/>
              </a:rPr>
              <a:t>Resuscitation</a:t>
            </a:r>
            <a:r>
              <a:rPr lang="fr-FR" sz="1400" i="1" dirty="0" smtClean="0">
                <a:latin typeface="Sans Serif"/>
              </a:rPr>
              <a:t> 2005</a:t>
            </a:r>
            <a:endParaRPr lang="fr-FR" sz="1400" i="1" dirty="0">
              <a:latin typeface="Sans Serif"/>
            </a:endParaRPr>
          </a:p>
        </p:txBody>
      </p:sp>
      <p:sp>
        <p:nvSpPr>
          <p:cNvPr id="32"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800" b="1" dirty="0" smtClean="0">
                <a:solidFill>
                  <a:srgbClr val="FF0000"/>
                </a:solidFill>
                <a:effectLst>
                  <a:outerShdw blurRad="31750" dist="25400" dir="5400000" algn="tl" rotWithShape="0">
                    <a:srgbClr val="000000">
                      <a:alpha val="25000"/>
                    </a:srgbClr>
                  </a:outerShdw>
                </a:effectLst>
                <a:latin typeface="+mj-lt"/>
                <a:ea typeface="+mj-ea"/>
                <a:cs typeface="+mj-cs"/>
              </a:rPr>
              <a:t>Déc</a:t>
            </a: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ompressions thoraciques </a:t>
            </a:r>
            <a:r>
              <a:rPr lang="fr-FR" sz="2700" b="1" u="sng" dirty="0" smtClean="0">
                <a:solidFill>
                  <a:srgbClr val="FF0000"/>
                </a:solidFill>
                <a:effectLst>
                  <a:outerShdw blurRad="31750" dist="25400" dir="5400000" algn="tl" rotWithShape="0">
                    <a:srgbClr val="000000">
                      <a:alpha val="25000"/>
                    </a:srgbClr>
                  </a:outerShdw>
                </a:effectLst>
                <a:latin typeface="+mj-lt"/>
                <a:ea typeface="+mj-ea"/>
                <a:cs typeface="+mj-cs"/>
              </a:rPr>
              <a:t>complètes</a:t>
            </a:r>
            <a:endParaRPr kumimoji="0" lang="fr-FR" sz="2700" b="1" i="0" u="sng"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33" name="ZoneTexte 32"/>
          <p:cNvSpPr txBox="1"/>
          <p:nvPr/>
        </p:nvSpPr>
        <p:spPr>
          <a:xfrm>
            <a:off x="1043608" y="3933056"/>
            <a:ext cx="648072" cy="276999"/>
          </a:xfrm>
          <a:prstGeom prst="rect">
            <a:avLst/>
          </a:prstGeom>
          <a:noFill/>
        </p:spPr>
        <p:txBody>
          <a:bodyPr wrap="square" rtlCol="0">
            <a:spAutoFit/>
          </a:bodyPr>
          <a:lstStyle/>
          <a:p>
            <a:pPr algn="ctr"/>
            <a:r>
              <a:rPr lang="fr-FR" sz="1200" dirty="0" smtClean="0"/>
              <a:t>3 min</a:t>
            </a:r>
            <a:endParaRPr lang="fr-FR" sz="1200" dirty="0"/>
          </a:p>
        </p:txBody>
      </p:sp>
      <p:sp>
        <p:nvSpPr>
          <p:cNvPr id="34" name="ZoneTexte 33"/>
          <p:cNvSpPr txBox="1"/>
          <p:nvPr/>
        </p:nvSpPr>
        <p:spPr>
          <a:xfrm>
            <a:off x="2915816" y="3933056"/>
            <a:ext cx="648072" cy="276999"/>
          </a:xfrm>
          <a:prstGeom prst="rect">
            <a:avLst/>
          </a:prstGeom>
          <a:noFill/>
        </p:spPr>
        <p:txBody>
          <a:bodyPr wrap="square" rtlCol="0">
            <a:spAutoFit/>
          </a:bodyPr>
          <a:lstStyle/>
          <a:p>
            <a:pPr algn="ctr"/>
            <a:r>
              <a:rPr lang="fr-FR" sz="1200" dirty="0" smtClean="0"/>
              <a:t>3 min</a:t>
            </a:r>
            <a:endParaRPr lang="fr-FR" sz="1200" dirty="0"/>
          </a:p>
        </p:txBody>
      </p:sp>
      <p:sp>
        <p:nvSpPr>
          <p:cNvPr id="35" name="ZoneTexte 34"/>
          <p:cNvSpPr txBox="1"/>
          <p:nvPr/>
        </p:nvSpPr>
        <p:spPr>
          <a:xfrm>
            <a:off x="1979712" y="3933056"/>
            <a:ext cx="648072" cy="276999"/>
          </a:xfrm>
          <a:prstGeom prst="rect">
            <a:avLst/>
          </a:prstGeom>
          <a:noFill/>
        </p:spPr>
        <p:txBody>
          <a:bodyPr wrap="square" rtlCol="0">
            <a:spAutoFit/>
          </a:bodyPr>
          <a:lstStyle/>
          <a:p>
            <a:pPr algn="ctr"/>
            <a:r>
              <a:rPr lang="fr-FR" sz="1200" dirty="0" smtClean="0"/>
              <a:t>1 min</a:t>
            </a:r>
            <a:endParaRPr lang="fr-FR" sz="1200" dirty="0"/>
          </a:p>
        </p:txBody>
      </p:sp>
      <p:sp>
        <p:nvSpPr>
          <p:cNvPr id="36" name="ZoneTexte 35"/>
          <p:cNvSpPr txBox="1"/>
          <p:nvPr/>
        </p:nvSpPr>
        <p:spPr>
          <a:xfrm>
            <a:off x="4211960" y="3933056"/>
            <a:ext cx="648072" cy="276999"/>
          </a:xfrm>
          <a:prstGeom prst="rect">
            <a:avLst/>
          </a:prstGeom>
          <a:noFill/>
        </p:spPr>
        <p:txBody>
          <a:bodyPr wrap="square" rtlCol="0">
            <a:spAutoFit/>
          </a:bodyPr>
          <a:lstStyle/>
          <a:p>
            <a:pPr algn="ctr"/>
            <a:r>
              <a:rPr lang="fr-FR" sz="1200" dirty="0" smtClean="0"/>
              <a:t>3 min</a:t>
            </a:r>
            <a:endParaRPr lang="fr-FR" sz="1200" dirty="0"/>
          </a:p>
        </p:txBody>
      </p:sp>
      <p:sp>
        <p:nvSpPr>
          <p:cNvPr id="37" name="ZoneTexte 36"/>
          <p:cNvSpPr txBox="1"/>
          <p:nvPr/>
        </p:nvSpPr>
        <p:spPr>
          <a:xfrm>
            <a:off x="6228184" y="3933056"/>
            <a:ext cx="648072" cy="276999"/>
          </a:xfrm>
          <a:prstGeom prst="rect">
            <a:avLst/>
          </a:prstGeom>
          <a:noFill/>
        </p:spPr>
        <p:txBody>
          <a:bodyPr wrap="square" rtlCol="0">
            <a:spAutoFit/>
          </a:bodyPr>
          <a:lstStyle/>
          <a:p>
            <a:pPr algn="ctr"/>
            <a:r>
              <a:rPr lang="fr-FR" sz="1200" dirty="0" smtClean="0"/>
              <a:t>3 min</a:t>
            </a:r>
            <a:endParaRPr lang="fr-FR" sz="1200" dirty="0"/>
          </a:p>
        </p:txBody>
      </p:sp>
      <p:sp>
        <p:nvSpPr>
          <p:cNvPr id="38" name="ZoneTexte 37"/>
          <p:cNvSpPr txBox="1"/>
          <p:nvPr/>
        </p:nvSpPr>
        <p:spPr>
          <a:xfrm>
            <a:off x="5220072" y="3933056"/>
            <a:ext cx="648072" cy="276999"/>
          </a:xfrm>
          <a:prstGeom prst="rect">
            <a:avLst/>
          </a:prstGeom>
          <a:noFill/>
        </p:spPr>
        <p:txBody>
          <a:bodyPr wrap="square" rtlCol="0">
            <a:spAutoFit/>
          </a:bodyPr>
          <a:lstStyle/>
          <a:p>
            <a:pPr algn="ctr"/>
            <a:r>
              <a:rPr lang="fr-FR" sz="1200" dirty="0" smtClean="0"/>
              <a:t>1 min</a:t>
            </a:r>
            <a:endParaRPr lang="fr-F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359911" y="1196752"/>
            <a:ext cx="4968552" cy="3456384"/>
            <a:chOff x="214237" y="1147894"/>
            <a:chExt cx="4732642" cy="3340688"/>
          </a:xfrm>
        </p:grpSpPr>
        <p:pic>
          <p:nvPicPr>
            <p:cNvPr id="65537" name="Picture 1"/>
            <p:cNvPicPr>
              <a:picLocks noChangeAspect="1" noChangeArrowheads="1"/>
            </p:cNvPicPr>
            <p:nvPr/>
          </p:nvPicPr>
          <p:blipFill>
            <a:blip r:embed="rId3" cstate="print"/>
            <a:srcRect/>
            <a:stretch>
              <a:fillRect/>
            </a:stretch>
          </p:blipFill>
          <p:spPr bwMode="auto">
            <a:xfrm>
              <a:off x="214237" y="1147894"/>
              <a:ext cx="4732642" cy="3340688"/>
            </a:xfrm>
            <a:prstGeom prst="rect">
              <a:avLst/>
            </a:prstGeom>
            <a:noFill/>
            <a:ln w="9525">
              <a:solidFill>
                <a:schemeClr val="tx1"/>
              </a:solidFill>
              <a:miter lim="800000"/>
              <a:headEnd/>
              <a:tailEnd/>
            </a:ln>
          </p:spPr>
        </p:pic>
        <p:cxnSp>
          <p:nvCxnSpPr>
            <p:cNvPr id="3" name="Connecteur droit avec flèche 2"/>
            <p:cNvCxnSpPr/>
            <p:nvPr/>
          </p:nvCxnSpPr>
          <p:spPr>
            <a:xfrm>
              <a:off x="2123728" y="4083531"/>
              <a:ext cx="648072"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 name="Titre 1"/>
          <p:cNvSpPr txBox="1">
            <a:spLocks/>
          </p:cNvSpPr>
          <p:nvPr/>
        </p:nvSpPr>
        <p:spPr>
          <a:xfrm>
            <a:off x="251520" y="12073"/>
            <a:ext cx="864096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RCP : </a:t>
            </a:r>
            <a:r>
              <a:rPr kumimoji="0" lang="fr-FR"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Ce que l’on sait… et que l’on ne fait pas toujours ... </a:t>
            </a:r>
            <a: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fr-FR"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lang="fr-FR" sz="2700" b="1" dirty="0" smtClean="0">
                <a:solidFill>
                  <a:srgbClr val="FF0000"/>
                </a:solidFill>
                <a:effectLst>
                  <a:outerShdw blurRad="31750" dist="25400" dir="5400000" algn="tl" rotWithShape="0">
                    <a:srgbClr val="000000">
                      <a:alpha val="25000"/>
                    </a:srgbClr>
                  </a:outerShdw>
                </a:effectLst>
                <a:latin typeface="+mj-lt"/>
                <a:ea typeface="+mj-ea"/>
                <a:cs typeface="+mj-cs"/>
              </a:rPr>
              <a:t>Fréquence des compressions entre 100 et 120 </a:t>
            </a:r>
            <a:endParaRPr kumimoji="0" lang="fr-FR" sz="27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19" name="ZoneTexte 18"/>
          <p:cNvSpPr txBox="1"/>
          <p:nvPr/>
        </p:nvSpPr>
        <p:spPr>
          <a:xfrm>
            <a:off x="179512" y="4879320"/>
            <a:ext cx="3168352" cy="1754326"/>
          </a:xfrm>
          <a:prstGeom prst="rect">
            <a:avLst/>
          </a:prstGeom>
          <a:noFill/>
        </p:spPr>
        <p:txBody>
          <a:bodyPr wrap="square" rtlCol="0">
            <a:spAutoFit/>
          </a:bodyPr>
          <a:lstStyle/>
          <a:p>
            <a:pPr marL="177800" indent="-177800">
              <a:buFont typeface="Arial" pitchFamily="34" charset="0"/>
              <a:buChar char="•"/>
            </a:pPr>
            <a:r>
              <a:rPr lang="fr-FR" b="1" dirty="0" smtClean="0"/>
              <a:t>Meilleures chances de sortir vivant de l’hôpital avec une fréquence entre 100 et 120</a:t>
            </a:r>
            <a:endParaRPr lang="fr-FR" sz="700" b="1" dirty="0" smtClean="0"/>
          </a:p>
          <a:p>
            <a:pPr marL="177800" indent="-177800">
              <a:buFont typeface="Arial" pitchFamily="34" charset="0"/>
              <a:buChar char="•"/>
            </a:pPr>
            <a:r>
              <a:rPr lang="fr-FR" b="1" dirty="0" smtClean="0"/>
              <a:t>Des fréquences supérieures peuvent entraîner une ↓ de profondeur des compressions</a:t>
            </a:r>
            <a:endParaRPr lang="fr-FR" b="1" dirty="0"/>
          </a:p>
        </p:txBody>
      </p:sp>
      <p:grpSp>
        <p:nvGrpSpPr>
          <p:cNvPr id="22" name="Groupe 21"/>
          <p:cNvGrpSpPr/>
          <p:nvPr/>
        </p:nvGrpSpPr>
        <p:grpSpPr>
          <a:xfrm>
            <a:off x="5508104" y="1384510"/>
            <a:ext cx="3413970" cy="2785073"/>
            <a:chOff x="5508104" y="1384510"/>
            <a:chExt cx="3413970" cy="2785073"/>
          </a:xfrm>
        </p:grpSpPr>
        <p:grpSp>
          <p:nvGrpSpPr>
            <p:cNvPr id="13" name="Groupe 12"/>
            <p:cNvGrpSpPr/>
            <p:nvPr/>
          </p:nvGrpSpPr>
          <p:grpSpPr>
            <a:xfrm>
              <a:off x="5508104" y="1384510"/>
              <a:ext cx="3413970" cy="2520280"/>
              <a:chOff x="4708131" y="1556792"/>
              <a:chExt cx="4084060" cy="2322587"/>
            </a:xfrm>
          </p:grpSpPr>
          <p:pic>
            <p:nvPicPr>
              <p:cNvPr id="65539" name="Picture 3"/>
              <p:cNvPicPr>
                <a:picLocks noChangeAspect="1" noChangeArrowheads="1"/>
              </p:cNvPicPr>
              <p:nvPr/>
            </p:nvPicPr>
            <p:blipFill>
              <a:blip r:embed="rId4" cstate="print"/>
              <a:srcRect/>
              <a:stretch>
                <a:fillRect/>
              </a:stretch>
            </p:blipFill>
            <p:spPr bwMode="auto">
              <a:xfrm>
                <a:off x="4708131" y="1556792"/>
                <a:ext cx="4084060" cy="2322587"/>
              </a:xfrm>
              <a:prstGeom prst="rect">
                <a:avLst/>
              </a:prstGeom>
              <a:noFill/>
              <a:ln w="9525">
                <a:noFill/>
                <a:miter lim="800000"/>
                <a:headEnd/>
                <a:tailEnd/>
              </a:ln>
            </p:spPr>
          </p:pic>
          <p:sp>
            <p:nvSpPr>
              <p:cNvPr id="4" name="Ellipse 3"/>
              <p:cNvSpPr/>
              <p:nvPr/>
            </p:nvSpPr>
            <p:spPr>
              <a:xfrm>
                <a:off x="7308304" y="2689067"/>
                <a:ext cx="648072" cy="27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a:off x="5652120" y="3861806"/>
              <a:ext cx="3168352" cy="307777"/>
            </a:xfrm>
            <a:prstGeom prst="rect">
              <a:avLst/>
            </a:prstGeom>
            <a:noFill/>
          </p:spPr>
          <p:txBody>
            <a:bodyPr wrap="square" rtlCol="0">
              <a:spAutoFit/>
            </a:bodyPr>
            <a:lstStyle/>
            <a:p>
              <a:pPr algn="ctr"/>
              <a:r>
                <a:rPr lang="fr-FR" sz="1400" dirty="0" smtClean="0"/>
                <a:t>Idris Circulation 2012</a:t>
              </a:r>
              <a:endParaRPr lang="fr-FR" sz="1400" dirty="0"/>
            </a:p>
          </p:txBody>
        </p:sp>
        <p:sp>
          <p:nvSpPr>
            <p:cNvPr id="21" name="Ellipse 20"/>
            <p:cNvSpPr/>
            <p:nvPr/>
          </p:nvSpPr>
          <p:spPr>
            <a:xfrm>
              <a:off x="7692094" y="3117218"/>
              <a:ext cx="541740" cy="246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3491880" y="4725144"/>
            <a:ext cx="5616624" cy="2107977"/>
            <a:chOff x="3491880" y="4725144"/>
            <a:chExt cx="5616624" cy="2107977"/>
          </a:xfrm>
        </p:grpSpPr>
        <p:grpSp>
          <p:nvGrpSpPr>
            <p:cNvPr id="20" name="Groupe 19"/>
            <p:cNvGrpSpPr/>
            <p:nvPr/>
          </p:nvGrpSpPr>
          <p:grpSpPr>
            <a:xfrm>
              <a:off x="3491880" y="4725144"/>
              <a:ext cx="5616624" cy="2107977"/>
              <a:chOff x="3347864" y="4725144"/>
              <a:chExt cx="5760640" cy="2107977"/>
            </a:xfrm>
          </p:grpSpPr>
          <p:pic>
            <p:nvPicPr>
              <p:cNvPr id="65538" name="Picture 2"/>
              <p:cNvPicPr>
                <a:picLocks noChangeAspect="1" noChangeArrowheads="1"/>
              </p:cNvPicPr>
              <p:nvPr/>
            </p:nvPicPr>
            <p:blipFill>
              <a:blip r:embed="rId5" cstate="print"/>
              <a:srcRect/>
              <a:stretch>
                <a:fillRect/>
              </a:stretch>
            </p:blipFill>
            <p:spPr bwMode="auto">
              <a:xfrm>
                <a:off x="3347864" y="4725144"/>
                <a:ext cx="5688632" cy="2060848"/>
              </a:xfrm>
              <a:prstGeom prst="rect">
                <a:avLst/>
              </a:prstGeom>
              <a:noFill/>
              <a:ln w="9525">
                <a:noFill/>
                <a:miter lim="800000"/>
                <a:headEnd/>
                <a:tailEnd/>
              </a:ln>
            </p:spPr>
          </p:pic>
          <p:sp>
            <p:nvSpPr>
              <p:cNvPr id="11" name="ZoneTexte 10"/>
              <p:cNvSpPr txBox="1"/>
              <p:nvPr/>
            </p:nvSpPr>
            <p:spPr>
              <a:xfrm>
                <a:off x="6156176" y="6525344"/>
                <a:ext cx="2952328" cy="307777"/>
              </a:xfrm>
              <a:prstGeom prst="rect">
                <a:avLst/>
              </a:prstGeom>
              <a:noFill/>
            </p:spPr>
            <p:txBody>
              <a:bodyPr wrap="square" rtlCol="0">
                <a:spAutoFit/>
              </a:bodyPr>
              <a:lstStyle/>
              <a:p>
                <a:pPr algn="ctr"/>
                <a:r>
                  <a:rPr lang="fr-FR" sz="1400" dirty="0" err="1" smtClean="0"/>
                  <a:t>Stiell</a:t>
                </a:r>
                <a:r>
                  <a:rPr lang="fr-FR" sz="1400" dirty="0" smtClean="0"/>
                  <a:t>. </a:t>
                </a:r>
                <a:r>
                  <a:rPr lang="fr-FR" sz="1400" dirty="0" err="1" smtClean="0"/>
                  <a:t>Crit</a:t>
                </a:r>
                <a:r>
                  <a:rPr lang="fr-FR" sz="1400" dirty="0" smtClean="0"/>
                  <a:t> Care Med 2012</a:t>
                </a:r>
                <a:endParaRPr lang="fr-FR" sz="1400" dirty="0"/>
              </a:p>
            </p:txBody>
          </p:sp>
        </p:grpSp>
        <p:sp>
          <p:nvSpPr>
            <p:cNvPr id="23" name="Ellipse 22"/>
            <p:cNvSpPr/>
            <p:nvPr/>
          </p:nvSpPr>
          <p:spPr>
            <a:xfrm>
              <a:off x="7512453" y="6081421"/>
              <a:ext cx="288032" cy="248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7522353" y="5781514"/>
              <a:ext cx="288032" cy="248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0</TotalTime>
  <Words>3783</Words>
  <Application>Microsoft Office PowerPoint</Application>
  <PresentationFormat>Affichage à l'écran (4:3)</PresentationFormat>
  <Paragraphs>339</Paragraphs>
  <Slides>34</Slides>
  <Notes>21</Notes>
  <HiddenSlides>9</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36" baseType="lpstr">
      <vt:lpstr>Thème1</vt:lpstr>
      <vt:lpstr>Document</vt:lpstr>
      <vt:lpstr>Comment améliorer la qualité de la RCP de base</vt:lpstr>
      <vt:lpstr>Diapositive 2</vt:lpstr>
      <vt:lpstr>PLAN</vt:lpstr>
      <vt:lpstr>Introduction</vt:lpstr>
      <vt:lpstr>RCP de base Etat des connaissances</vt:lpstr>
      <vt:lpstr>Diapositive 6</vt:lpstr>
      <vt:lpstr>Diapositive 7</vt:lpstr>
      <vt:lpstr>Diapositive 8</vt:lpstr>
      <vt:lpstr>Diapositive 9</vt:lpstr>
      <vt:lpstr>Diapositive 10</vt:lpstr>
      <vt:lpstr>Diapositive 11</vt:lpstr>
      <vt:lpstr>Diapositive 12</vt:lpstr>
      <vt:lpstr>Diapositive 13</vt:lpstr>
      <vt:lpstr>Diapositive 14</vt:lpstr>
      <vt:lpstr>RCP de base  Pistes d’amélioration </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CONCLUSION</vt:lpstr>
      <vt:lpstr>Merci </vt:lpstr>
      <vt:lpstr>Avant la RCP   Apprendre les techniques de base : tout le monde</vt:lpstr>
      <vt:lpstr>Diapositive 29</vt:lpstr>
      <vt:lpstr>Avant la RCP : Maintien des acquis</vt:lpstr>
      <vt:lpstr>Après la RCP : Debriefing et démarche qualité</vt:lpstr>
      <vt:lpstr>Après la RCP : Debriefing et démarche qualité</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améliorer la qualité de la RCP de base</dc:title>
  <dc:creator>Pascal</dc:creator>
  <cp:lastModifiedBy>Pascal</cp:lastModifiedBy>
  <cp:revision>83</cp:revision>
  <dcterms:created xsi:type="dcterms:W3CDTF">2014-09-09T21:55:24Z</dcterms:created>
  <dcterms:modified xsi:type="dcterms:W3CDTF">2014-10-02T00:24:09Z</dcterms:modified>
</cp:coreProperties>
</file>