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7.xml" ContentType="application/vnd.openxmlformats-officedocument.presentationml.notesSlide+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notesSlides/notesSlide1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5.xml" ContentType="application/vnd.openxmlformats-officedocument.presentationml.notesSlide+xml"/>
  <Override PartName="/ppt/tags/tag75.xml" ContentType="application/vnd.openxmlformats-officedocument.presentationml.tags+xml"/>
  <Override PartName="/ppt/notesSlides/notesSlide26.xml" ContentType="application/vnd.openxmlformats-officedocument.presentationml.notesSlide+xml"/>
  <Override PartName="/ppt/tags/tag76.xml" ContentType="application/vnd.openxmlformats-officedocument.presentationml.tags+xml"/>
  <Override PartName="/ppt/notesSlides/notesSlide2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3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31.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623" r:id="rId2"/>
    <p:sldId id="717" r:id="rId3"/>
    <p:sldId id="522" r:id="rId4"/>
    <p:sldId id="657" r:id="rId5"/>
    <p:sldId id="673" r:id="rId6"/>
    <p:sldId id="712" r:id="rId7"/>
    <p:sldId id="675" r:id="rId8"/>
    <p:sldId id="659" r:id="rId9"/>
    <p:sldId id="676" r:id="rId10"/>
    <p:sldId id="677" r:id="rId11"/>
    <p:sldId id="697" r:id="rId12"/>
    <p:sldId id="707" r:id="rId13"/>
    <p:sldId id="713" r:id="rId14"/>
    <p:sldId id="679" r:id="rId15"/>
    <p:sldId id="680" r:id="rId16"/>
    <p:sldId id="718" r:id="rId17"/>
    <p:sldId id="719" r:id="rId18"/>
    <p:sldId id="689" r:id="rId19"/>
    <p:sldId id="690" r:id="rId20"/>
    <p:sldId id="524" r:id="rId21"/>
    <p:sldId id="687" r:id="rId22"/>
    <p:sldId id="688" r:id="rId23"/>
    <p:sldId id="691" r:id="rId24"/>
    <p:sldId id="699" r:id="rId25"/>
    <p:sldId id="705" r:id="rId26"/>
    <p:sldId id="692" r:id="rId27"/>
    <p:sldId id="703" r:id="rId28"/>
    <p:sldId id="661" r:id="rId29"/>
    <p:sldId id="694" r:id="rId30"/>
    <p:sldId id="695" r:id="rId31"/>
    <p:sldId id="696" r:id="rId32"/>
    <p:sldId id="706" r:id="rId33"/>
    <p:sldId id="711" r:id="rId34"/>
    <p:sldId id="720" r:id="rId35"/>
  </p:sldIdLst>
  <p:sldSz cx="9144000" cy="6858000" type="screen4x3"/>
  <p:notesSz cx="6858000" cy="9144000"/>
  <p:embeddedFontLst>
    <p:embeddedFont>
      <p:font typeface="Franklin Gothic Medium Cond" panose="020B0606030402020204" pitchFamily="34" charset="0"/>
      <p:regular r:id="rId37"/>
    </p:embeddedFont>
    <p:embeddedFont>
      <p:font typeface="Wingdings 3" panose="05040102010807070707" pitchFamily="18" charset="2"/>
      <p:regular r:id="rId38"/>
    </p:embeddedFont>
    <p:embeddedFont>
      <p:font typeface="Calibri" panose="020F0502020204030204" pitchFamily="34" charset="0"/>
      <p:regular r:id="rId39"/>
      <p:bold r:id="rId40"/>
      <p:italic r:id="rId41"/>
      <p:boldItalic r:id="rId42"/>
    </p:embeddedFont>
    <p:embeddedFont>
      <p:font typeface="Arial Narrow" panose="020B0606020202030204" pitchFamily="34" charset="0"/>
      <p:regular r:id="rId43"/>
      <p:bold r:id="rId44"/>
      <p:italic r:id="rId45"/>
      <p:boldItalic r:id="rId46"/>
    </p:embeddedFont>
    <p:embeddedFont>
      <p:font typeface="Impact" panose="020B0806030902050204" pitchFamily="34" charset="0"/>
      <p:regular r:id="rId47"/>
    </p:embeddedFont>
    <p:embeddedFont>
      <p:font typeface="Univers LT 47 CondensedLt" panose="02000406040000020003" pitchFamily="2" charset="0"/>
      <p:regular r:id="rId48"/>
      <p:bold r:id="rId49"/>
      <p:italic r:id="rId50"/>
      <p:boldItalic r:id="rId51"/>
    </p:embeddedFont>
    <p:embeddedFont>
      <p:font typeface="Cambria" panose="02040503050406030204" pitchFamily="18" charset="0"/>
      <p:regular r:id="rId52"/>
      <p:bold r:id="rId53"/>
      <p:italic r:id="rId54"/>
      <p:boldItalic r:id="rId55"/>
    </p:embeddedFont>
  </p:embeddedFont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EAEAEA"/>
    <a:srgbClr val="404040"/>
    <a:srgbClr val="808080"/>
    <a:srgbClr val="FF0000"/>
    <a:srgbClr val="000066"/>
    <a:srgbClr val="595959"/>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615" autoAdjust="0"/>
  </p:normalViewPr>
  <p:slideViewPr>
    <p:cSldViewPr>
      <p:cViewPr varScale="1">
        <p:scale>
          <a:sx n="79" d="100"/>
          <a:sy n="79" d="100"/>
        </p:scale>
        <p:origin x="-12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fr-FR"/>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fr-FR"/>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fr-F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ADCDCCB3-2674-4F9C-A081-CE88A464BD39}" type="slidenum">
              <a:rPr lang="fr-FR"/>
              <a:pPr>
                <a:defRPr/>
              </a:pPr>
              <a:t>‹N°›</a:t>
            </a:fld>
            <a:endParaRPr lang="fr-FR"/>
          </a:p>
        </p:txBody>
      </p:sp>
    </p:spTree>
    <p:extLst>
      <p:ext uri="{BB962C8B-B14F-4D97-AF65-F5344CB8AC3E}">
        <p14:creationId xmlns:p14="http://schemas.microsoft.com/office/powerpoint/2010/main" val="926323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pPr>
              <a:defRPr/>
            </a:pPr>
            <a:fld id="{F9C7B14B-862A-447D-938F-817DFA69537D}" type="slidenum">
              <a:rPr lang="fr-FR" smtClean="0"/>
              <a:pPr>
                <a:defRPr/>
              </a:pPr>
              <a:t>1</a:t>
            </a:fld>
            <a:endParaRPr lang="fr-F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extLst>
      <p:ext uri="{BB962C8B-B14F-4D97-AF65-F5344CB8AC3E}">
        <p14:creationId xmlns:p14="http://schemas.microsoft.com/office/powerpoint/2010/main" val="235105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chirurgien en chef de la grand armée</a:t>
            </a:r>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10</a:t>
            </a:fld>
            <a:endParaRPr lang="fr-FR" smtClean="0"/>
          </a:p>
        </p:txBody>
      </p:sp>
    </p:spTree>
    <p:extLst>
      <p:ext uri="{BB962C8B-B14F-4D97-AF65-F5344CB8AC3E}">
        <p14:creationId xmlns:p14="http://schemas.microsoft.com/office/powerpoint/2010/main" val="191038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 potentiel de survie » : </a:t>
            </a:r>
            <a:r>
              <a:rPr lang="fr-FR" dirty="0" err="1" smtClean="0"/>
              <a:t>ricard</a:t>
            </a:r>
            <a:r>
              <a:rPr lang="fr-FR" dirty="0" smtClean="0"/>
              <a:t> </a:t>
            </a:r>
            <a:r>
              <a:rPr lang="fr-FR" dirty="0" err="1" smtClean="0"/>
              <a:t>hibon</a:t>
            </a:r>
            <a:r>
              <a:rPr lang="fr-FR" dirty="0" smtClean="0"/>
              <a:t> p.</a:t>
            </a:r>
            <a:r>
              <a:rPr lang="fr-FR" baseline="0" dirty="0" smtClean="0"/>
              <a:t> 147</a:t>
            </a:r>
            <a:endParaRPr lang="fr-FR" dirty="0" smtClean="0"/>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11</a:t>
            </a:fld>
            <a:endParaRPr lang="fr-FR" smtClean="0"/>
          </a:p>
        </p:txBody>
      </p:sp>
    </p:spTree>
    <p:extLst>
      <p:ext uri="{BB962C8B-B14F-4D97-AF65-F5344CB8AC3E}">
        <p14:creationId xmlns:p14="http://schemas.microsoft.com/office/powerpoint/2010/main" val="1910384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p.</a:t>
            </a:r>
            <a:r>
              <a:rPr lang="fr-FR" baseline="0" dirty="0" smtClean="0"/>
              <a:t> 148</a:t>
            </a:r>
            <a:endParaRPr lang="fr-FR" dirty="0" smtClean="0"/>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12</a:t>
            </a:fld>
            <a:endParaRPr lang="fr-FR" smtClean="0"/>
          </a:p>
        </p:txBody>
      </p:sp>
    </p:spTree>
    <p:extLst>
      <p:ext uri="{BB962C8B-B14F-4D97-AF65-F5344CB8AC3E}">
        <p14:creationId xmlns:p14="http://schemas.microsoft.com/office/powerpoint/2010/main" val="1910384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START : simple triage and </a:t>
            </a:r>
            <a:r>
              <a:rPr lang="fr-FR" dirty="0" err="1" smtClean="0"/>
              <a:t>rapid</a:t>
            </a:r>
            <a:r>
              <a:rPr lang="fr-FR" dirty="0" smtClean="0"/>
              <a:t> </a:t>
            </a:r>
            <a:r>
              <a:rPr lang="fr-FR" dirty="0" err="1" smtClean="0"/>
              <a:t>treatment</a:t>
            </a:r>
            <a:endParaRPr lang="fr-FR" dirty="0" smtClean="0"/>
          </a:p>
          <a:p>
            <a:pPr eaLnBrk="1" hangingPunct="1"/>
            <a:endParaRPr lang="fr-FR" dirty="0" smtClean="0"/>
          </a:p>
          <a:p>
            <a:pPr eaLnBrk="1" hangingPunct="1"/>
            <a:r>
              <a:rPr lang="fr-FR" dirty="0" smtClean="0"/>
              <a:t>catégorisation en 4 catégories (</a:t>
            </a:r>
            <a:r>
              <a:rPr lang="fr-FR" dirty="0" err="1" smtClean="0"/>
              <a:t>immediate</a:t>
            </a:r>
            <a:r>
              <a:rPr lang="fr-FR" dirty="0" smtClean="0"/>
              <a:t>, </a:t>
            </a:r>
            <a:r>
              <a:rPr lang="fr-FR" dirty="0" err="1" smtClean="0"/>
              <a:t>delayed</a:t>
            </a:r>
            <a:r>
              <a:rPr lang="fr-FR" dirty="0" smtClean="0"/>
              <a:t>, minimal, expectant) introduite par les américains pendant la guerre de </a:t>
            </a:r>
            <a:r>
              <a:rPr lang="fr-FR" dirty="0" err="1" smtClean="0"/>
              <a:t>corée</a:t>
            </a:r>
            <a:r>
              <a:rPr lang="fr-FR" dirty="0" smtClean="0"/>
              <a:t> (1950</a:t>
            </a:r>
            <a:r>
              <a:rPr lang="fr-FR" baseline="0" dirty="0" smtClean="0"/>
              <a:t> à 1953) (</a:t>
            </a:r>
            <a:r>
              <a:rPr lang="fr-FR" baseline="0" dirty="0" err="1" smtClean="0"/>
              <a:t>Brtier</a:t>
            </a:r>
            <a:r>
              <a:rPr lang="fr-FR" baseline="0" dirty="0" smtClean="0"/>
              <a:t>, p. 3). Maximum d’efficacité démontré pendant la guerre du </a:t>
            </a:r>
            <a:r>
              <a:rPr lang="fr-FR" baseline="0" dirty="0" err="1" smtClean="0"/>
              <a:t>viêtnam</a:t>
            </a:r>
            <a:r>
              <a:rPr lang="fr-FR" baseline="0" dirty="0" smtClean="0"/>
              <a:t> (1964 – 1973) lorsque combiné à réanimation précoce et transport héliporté (mortalité passe de 4,7% à 1%)</a:t>
            </a:r>
          </a:p>
          <a:p>
            <a:pPr eaLnBrk="1" hangingPunct="1"/>
            <a:endParaRPr lang="fr-FR" baseline="0" dirty="0" smtClean="0"/>
          </a:p>
          <a:p>
            <a:pPr eaLnBrk="1" hangingPunct="1"/>
            <a:r>
              <a:rPr lang="fr-FR" dirty="0" smtClean="0"/>
              <a:t>méthodes START</a:t>
            </a:r>
          </a:p>
          <a:p>
            <a:pPr eaLnBrk="1" hangingPunct="1"/>
            <a:r>
              <a:rPr lang="fr-FR" dirty="0" smtClean="0"/>
              <a:t>- toute personne qui ne respire pas malgré la libération des voies aériennes est décédée </a:t>
            </a:r>
          </a:p>
          <a:p>
            <a:pPr marL="171450" indent="-171450" eaLnBrk="1" hangingPunct="1">
              <a:buFontTx/>
              <a:buChar char="-"/>
            </a:pPr>
            <a:r>
              <a:rPr lang="fr-FR" dirty="0" smtClean="0"/>
              <a:t>Toute personne capable de marcher est catégorisée non urgent (C)</a:t>
            </a:r>
          </a:p>
          <a:p>
            <a:pPr marL="171450" indent="-171450" eaLnBrk="1" hangingPunct="1">
              <a:buFontTx/>
              <a:buChar char="-"/>
            </a:pPr>
            <a:r>
              <a:rPr lang="fr-FR" dirty="0" smtClean="0"/>
              <a:t>tout personne qui ne marche pas mais répond</a:t>
            </a:r>
            <a:r>
              <a:rPr lang="fr-FR" baseline="0" dirty="0" smtClean="0"/>
              <a:t> aux ordres simples, </a:t>
            </a:r>
            <a:r>
              <a:rPr lang="fr-FR" dirty="0" smtClean="0"/>
              <a:t>a</a:t>
            </a:r>
            <a:r>
              <a:rPr lang="fr-FR" baseline="0" dirty="0" smtClean="0"/>
              <a:t> un pouls radial et une FR &lt; 30 c/min est classée urgent</a:t>
            </a:r>
          </a:p>
          <a:p>
            <a:pPr marL="171450" indent="-171450" eaLnBrk="1" hangingPunct="1">
              <a:buFontTx/>
              <a:buChar char="-"/>
            </a:pPr>
            <a:r>
              <a:rPr lang="fr-FR" baseline="0" dirty="0" smtClean="0"/>
              <a:t>les autres sont des extrêmes urgences</a:t>
            </a:r>
            <a:endParaRPr lang="fr-FR" dirty="0" smtClean="0"/>
          </a:p>
          <a:p>
            <a:pPr eaLnBrk="1" hangingPunct="1"/>
            <a:endParaRPr lang="fr-FR" dirty="0" smtClean="0"/>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13</a:t>
            </a:fld>
            <a:endParaRPr lang="fr-FR" smtClean="0"/>
          </a:p>
        </p:txBody>
      </p:sp>
    </p:spTree>
    <p:extLst>
      <p:ext uri="{BB962C8B-B14F-4D97-AF65-F5344CB8AC3E}">
        <p14:creationId xmlns:p14="http://schemas.microsoft.com/office/powerpoint/2010/main" val="2138281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5 à 10% </a:t>
            </a:r>
            <a:r>
              <a:rPr lang="en-US" dirty="0" err="1" smtClean="0"/>
              <a:t>victimes</a:t>
            </a:r>
            <a:endParaRPr lang="fr-FR" dirty="0" smtClean="0"/>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14</a:t>
            </a:fld>
            <a:endParaRPr lang="fr-FR" smtClean="0"/>
          </a:p>
        </p:txBody>
      </p:sp>
    </p:spTree>
    <p:extLst>
      <p:ext uri="{BB962C8B-B14F-4D97-AF65-F5344CB8AC3E}">
        <p14:creationId xmlns:p14="http://schemas.microsoft.com/office/powerpoint/2010/main" val="1910384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30% victimes</a:t>
            </a:r>
          </a:p>
          <a:p>
            <a:pPr eaLnBrk="1" hangingPunct="1"/>
            <a:endParaRPr lang="fr-FR" dirty="0" smtClean="0"/>
          </a:p>
          <a:p>
            <a:pPr eaLnBrk="1" hangingPunct="1"/>
            <a:r>
              <a:rPr lang="fr-FR" dirty="0" smtClean="0"/>
              <a:t>la section de doigt dans les ACEL</a:t>
            </a:r>
            <a:r>
              <a:rPr lang="fr-FR" baseline="0" dirty="0" smtClean="0"/>
              <a:t> est une urgence fonctionnelle qui peut être catégorisée UA (</a:t>
            </a:r>
            <a:r>
              <a:rPr lang="fr-FR" baseline="0" dirty="0" err="1" smtClean="0"/>
              <a:t>ricard</a:t>
            </a:r>
            <a:r>
              <a:rPr lang="fr-FR" baseline="0" dirty="0" smtClean="0"/>
              <a:t> </a:t>
            </a:r>
            <a:r>
              <a:rPr lang="fr-FR" baseline="0" dirty="0" err="1" smtClean="0"/>
              <a:t>hibon</a:t>
            </a:r>
            <a:r>
              <a:rPr lang="fr-FR" baseline="0" dirty="0" smtClean="0"/>
              <a:t>, p. 158)</a:t>
            </a:r>
          </a:p>
          <a:p>
            <a:pPr eaLnBrk="1" hangingPunct="1"/>
            <a:endParaRPr lang="fr-FR" baseline="0" dirty="0" smtClean="0"/>
          </a:p>
          <a:p>
            <a:pPr eaLnBrk="1" hangingPunct="1"/>
            <a:r>
              <a:rPr lang="fr-FR" baseline="0" dirty="0" err="1" smtClean="0"/>
              <a:t>ricard</a:t>
            </a:r>
            <a:r>
              <a:rPr lang="fr-FR" baseline="0" dirty="0" smtClean="0"/>
              <a:t> </a:t>
            </a:r>
            <a:r>
              <a:rPr lang="fr-FR" baseline="0" dirty="0" err="1" smtClean="0"/>
              <a:t>hibon</a:t>
            </a:r>
            <a:r>
              <a:rPr lang="fr-FR" baseline="0" dirty="0" smtClean="0"/>
              <a:t> regroupe dans les UR les U2, U3 et éclopés (triage médico-chirurgical militaire abandonné car trop complexe)</a:t>
            </a:r>
          </a:p>
          <a:p>
            <a:pPr eaLnBrk="1" hangingPunct="1"/>
            <a:r>
              <a:rPr lang="fr-FR" baseline="0" dirty="0" smtClean="0"/>
              <a:t>elle considère les E comme des impliqués pris en charge par la CUMP</a:t>
            </a:r>
          </a:p>
          <a:p>
            <a:pPr eaLnBrk="1" hangingPunct="1"/>
            <a:r>
              <a:rPr lang="fr-FR" baseline="0" dirty="0" smtClean="0"/>
              <a:t>commission urgences collecte de la SFMU va préciser tout cela. </a:t>
            </a:r>
            <a:endParaRPr lang="fr-FR" dirty="0" smtClean="0"/>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15</a:t>
            </a:fld>
            <a:endParaRPr lang="fr-FR" smtClean="0"/>
          </a:p>
        </p:txBody>
      </p:sp>
    </p:spTree>
    <p:extLst>
      <p:ext uri="{BB962C8B-B14F-4D97-AF65-F5344CB8AC3E}">
        <p14:creationId xmlns:p14="http://schemas.microsoft.com/office/powerpoint/2010/main" val="1910384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30% victimes</a:t>
            </a:r>
          </a:p>
          <a:p>
            <a:pPr eaLnBrk="1" hangingPunct="1"/>
            <a:endParaRPr lang="fr-FR" dirty="0" smtClean="0"/>
          </a:p>
          <a:p>
            <a:pPr eaLnBrk="1" hangingPunct="1"/>
            <a:r>
              <a:rPr lang="fr-FR" dirty="0" smtClean="0"/>
              <a:t>la section de doigt dans les ACEL</a:t>
            </a:r>
            <a:r>
              <a:rPr lang="fr-FR" baseline="0" dirty="0" smtClean="0"/>
              <a:t> est une urgence fonctionnelle qui peut être catégorisée UA (</a:t>
            </a:r>
            <a:r>
              <a:rPr lang="fr-FR" baseline="0" dirty="0" err="1" smtClean="0"/>
              <a:t>ricard</a:t>
            </a:r>
            <a:r>
              <a:rPr lang="fr-FR" baseline="0" dirty="0" smtClean="0"/>
              <a:t> </a:t>
            </a:r>
            <a:r>
              <a:rPr lang="fr-FR" baseline="0" dirty="0" err="1" smtClean="0"/>
              <a:t>hibon</a:t>
            </a:r>
            <a:r>
              <a:rPr lang="fr-FR" baseline="0" dirty="0" smtClean="0"/>
              <a:t>, p. 158)</a:t>
            </a:r>
          </a:p>
          <a:p>
            <a:pPr eaLnBrk="1" hangingPunct="1"/>
            <a:endParaRPr lang="fr-FR" baseline="0" dirty="0" smtClean="0"/>
          </a:p>
          <a:p>
            <a:pPr eaLnBrk="1" hangingPunct="1"/>
            <a:r>
              <a:rPr lang="fr-FR" baseline="0" dirty="0" err="1" smtClean="0"/>
              <a:t>ricard</a:t>
            </a:r>
            <a:r>
              <a:rPr lang="fr-FR" baseline="0" dirty="0" smtClean="0"/>
              <a:t> </a:t>
            </a:r>
            <a:r>
              <a:rPr lang="fr-FR" baseline="0" dirty="0" err="1" smtClean="0"/>
              <a:t>hibon</a:t>
            </a:r>
            <a:r>
              <a:rPr lang="fr-FR" baseline="0" dirty="0" smtClean="0"/>
              <a:t> regroupe dans les UR les U2, U3 et éclopés (triage médico-chirurgical militaire abandonné car trop complexe)</a:t>
            </a:r>
          </a:p>
          <a:p>
            <a:pPr eaLnBrk="1" hangingPunct="1"/>
            <a:r>
              <a:rPr lang="fr-FR" baseline="0" dirty="0" smtClean="0"/>
              <a:t>elle considère les E comme des impliqués pris en charge par la CUMP</a:t>
            </a:r>
          </a:p>
          <a:p>
            <a:pPr eaLnBrk="1" hangingPunct="1"/>
            <a:r>
              <a:rPr lang="fr-FR" baseline="0" dirty="0" smtClean="0"/>
              <a:t>commission urgences collecte de la SFMU va préciser tout cela. </a:t>
            </a:r>
            <a:endParaRPr lang="fr-FR" dirty="0" smtClean="0"/>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16</a:t>
            </a:fld>
            <a:endParaRPr lang="fr-FR" smtClean="0"/>
          </a:p>
        </p:txBody>
      </p:sp>
    </p:spTree>
    <p:extLst>
      <p:ext uri="{BB962C8B-B14F-4D97-AF65-F5344CB8AC3E}">
        <p14:creationId xmlns:p14="http://schemas.microsoft.com/office/powerpoint/2010/main" val="1910384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30% victimes</a:t>
            </a:r>
          </a:p>
          <a:p>
            <a:pPr eaLnBrk="1" hangingPunct="1"/>
            <a:endParaRPr lang="fr-FR" dirty="0" smtClean="0"/>
          </a:p>
          <a:p>
            <a:pPr eaLnBrk="1" hangingPunct="1"/>
            <a:r>
              <a:rPr lang="fr-FR" dirty="0" smtClean="0"/>
              <a:t>la section de doigt dans les ACEL</a:t>
            </a:r>
            <a:r>
              <a:rPr lang="fr-FR" baseline="0" dirty="0" smtClean="0"/>
              <a:t> est une urgence fonctionnelle qui peut être catégorisée UA (</a:t>
            </a:r>
            <a:r>
              <a:rPr lang="fr-FR" baseline="0" dirty="0" err="1" smtClean="0"/>
              <a:t>ricard</a:t>
            </a:r>
            <a:r>
              <a:rPr lang="fr-FR" baseline="0" dirty="0" smtClean="0"/>
              <a:t> </a:t>
            </a:r>
            <a:r>
              <a:rPr lang="fr-FR" baseline="0" dirty="0" err="1" smtClean="0"/>
              <a:t>hibon</a:t>
            </a:r>
            <a:r>
              <a:rPr lang="fr-FR" baseline="0" dirty="0" smtClean="0"/>
              <a:t>, p. 158)</a:t>
            </a:r>
          </a:p>
          <a:p>
            <a:pPr eaLnBrk="1" hangingPunct="1"/>
            <a:endParaRPr lang="fr-FR" baseline="0" dirty="0" smtClean="0"/>
          </a:p>
          <a:p>
            <a:pPr eaLnBrk="1" hangingPunct="1"/>
            <a:r>
              <a:rPr lang="fr-FR" baseline="0" dirty="0" err="1" smtClean="0"/>
              <a:t>ricard</a:t>
            </a:r>
            <a:r>
              <a:rPr lang="fr-FR" baseline="0" dirty="0" smtClean="0"/>
              <a:t> </a:t>
            </a:r>
            <a:r>
              <a:rPr lang="fr-FR" baseline="0" dirty="0" err="1" smtClean="0"/>
              <a:t>hibon</a:t>
            </a:r>
            <a:r>
              <a:rPr lang="fr-FR" baseline="0" dirty="0" smtClean="0"/>
              <a:t> regroupe dans les UR les U2, U3 et éclopés (triage médico-chirurgical militaire abandonné car trop complexe)</a:t>
            </a:r>
          </a:p>
          <a:p>
            <a:pPr eaLnBrk="1" hangingPunct="1"/>
            <a:r>
              <a:rPr lang="fr-FR" baseline="0" dirty="0" smtClean="0"/>
              <a:t>elle considère les E comme des impliqués pris en charge par la CUMP</a:t>
            </a:r>
          </a:p>
          <a:p>
            <a:pPr eaLnBrk="1" hangingPunct="1"/>
            <a:r>
              <a:rPr lang="fr-FR" baseline="0" dirty="0" smtClean="0"/>
              <a:t>commission urgences collecte de la SFMU va préciser tout cela. </a:t>
            </a:r>
            <a:endParaRPr lang="fr-FR" dirty="0" smtClean="0"/>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17</a:t>
            </a:fld>
            <a:endParaRPr lang="fr-FR" smtClean="0"/>
          </a:p>
        </p:txBody>
      </p:sp>
    </p:spTree>
    <p:extLst>
      <p:ext uri="{BB962C8B-B14F-4D97-AF65-F5344CB8AC3E}">
        <p14:creationId xmlns:p14="http://schemas.microsoft.com/office/powerpoint/2010/main" val="1910384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err="1" smtClean="0"/>
              <a:t>UA</a:t>
            </a:r>
            <a:r>
              <a:rPr lang="fr-FR" dirty="0" smtClean="0"/>
              <a:t>=10 à 15% des survivants</a:t>
            </a:r>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18</a:t>
            </a:fld>
            <a:endParaRPr lang="fr-FR" smtClean="0"/>
          </a:p>
        </p:txBody>
      </p:sp>
    </p:spTree>
    <p:extLst>
      <p:ext uri="{BB962C8B-B14F-4D97-AF65-F5344CB8AC3E}">
        <p14:creationId xmlns:p14="http://schemas.microsoft.com/office/powerpoint/2010/main" val="1910384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err="1" smtClean="0"/>
              <a:t>UA</a:t>
            </a:r>
            <a:r>
              <a:rPr lang="fr-FR" dirty="0" smtClean="0"/>
              <a:t>=10 à 15% des survivants</a:t>
            </a:r>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19</a:t>
            </a:fld>
            <a:endParaRPr lang="fr-FR" smtClean="0"/>
          </a:p>
        </p:txBody>
      </p:sp>
    </p:spTree>
    <p:extLst>
      <p:ext uri="{BB962C8B-B14F-4D97-AF65-F5344CB8AC3E}">
        <p14:creationId xmlns:p14="http://schemas.microsoft.com/office/powerpoint/2010/main" val="191038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pPr>
              <a:defRPr/>
            </a:pPr>
            <a:fld id="{F9C7B14B-862A-447D-938F-817DFA69537D}" type="slidenum">
              <a:rPr lang="fr-FR" smtClean="0"/>
              <a:pPr>
                <a:defRPr/>
              </a:pPr>
              <a:t>2</a:t>
            </a:fld>
            <a:endParaRPr lang="fr-F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extLst>
      <p:ext uri="{BB962C8B-B14F-4D97-AF65-F5344CB8AC3E}">
        <p14:creationId xmlns:p14="http://schemas.microsoft.com/office/powerpoint/2010/main" val="2351056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pPr>
              <a:defRPr/>
            </a:pPr>
            <a:fld id="{8DE1654A-04DD-4EE6-A581-DDBEFA148806}" type="slidenum">
              <a:rPr lang="fr-FR" smtClean="0"/>
              <a:pPr>
                <a:defRPr/>
              </a:pPr>
              <a:t>20</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extLst>
      <p:ext uri="{BB962C8B-B14F-4D97-AF65-F5344CB8AC3E}">
        <p14:creationId xmlns:p14="http://schemas.microsoft.com/office/powerpoint/2010/main" val="4285755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Taux de mortalité critique</a:t>
            </a:r>
          </a:p>
        </p:txBody>
      </p:sp>
      <p:sp>
        <p:nvSpPr>
          <p:cNvPr id="64516" name="Espace réservé du numéro de diapositive 3"/>
          <p:cNvSpPr>
            <a:spLocks noGrp="1"/>
          </p:cNvSpPr>
          <p:nvPr>
            <p:ph type="sldNum" sz="quarter" idx="5"/>
          </p:nvPr>
        </p:nvSpPr>
        <p:spPr/>
        <p:txBody>
          <a:bodyPr/>
          <a:lstStyle/>
          <a:p>
            <a:pPr>
              <a:defRPr/>
            </a:pPr>
            <a:fld id="{47608185-76FC-4660-A89B-ECF3BDE799A1}" type="slidenum">
              <a:rPr lang="fr-FR" smtClean="0"/>
              <a:pPr>
                <a:defRPr/>
              </a:pPr>
              <a:t>21</a:t>
            </a:fld>
            <a:endParaRPr lang="fr-FR" smtClean="0"/>
          </a:p>
        </p:txBody>
      </p:sp>
    </p:spTree>
    <p:extLst>
      <p:ext uri="{BB962C8B-B14F-4D97-AF65-F5344CB8AC3E}">
        <p14:creationId xmlns:p14="http://schemas.microsoft.com/office/powerpoint/2010/main" val="930387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
        <p:nvSpPr>
          <p:cNvPr id="64516" name="Espace réservé du numéro de diapositive 3"/>
          <p:cNvSpPr>
            <a:spLocks noGrp="1"/>
          </p:cNvSpPr>
          <p:nvPr>
            <p:ph type="sldNum" sz="quarter" idx="5"/>
          </p:nvPr>
        </p:nvSpPr>
        <p:spPr/>
        <p:txBody>
          <a:bodyPr/>
          <a:lstStyle/>
          <a:p>
            <a:pPr>
              <a:defRPr/>
            </a:pPr>
            <a:fld id="{47608185-76FC-4660-A89B-ECF3BDE799A1}" type="slidenum">
              <a:rPr lang="fr-FR" smtClean="0"/>
              <a:pPr>
                <a:defRPr/>
              </a:pPr>
              <a:t>22</a:t>
            </a:fld>
            <a:endParaRPr lang="fr-FR" smtClean="0"/>
          </a:p>
        </p:txBody>
      </p:sp>
    </p:spTree>
    <p:extLst>
      <p:ext uri="{BB962C8B-B14F-4D97-AF65-F5344CB8AC3E}">
        <p14:creationId xmlns:p14="http://schemas.microsoft.com/office/powerpoint/2010/main" val="930387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
        <p:nvSpPr>
          <p:cNvPr id="64516" name="Espace réservé du numéro de diapositive 3"/>
          <p:cNvSpPr>
            <a:spLocks noGrp="1"/>
          </p:cNvSpPr>
          <p:nvPr>
            <p:ph type="sldNum" sz="quarter" idx="5"/>
          </p:nvPr>
        </p:nvSpPr>
        <p:spPr/>
        <p:txBody>
          <a:bodyPr/>
          <a:lstStyle/>
          <a:p>
            <a:pPr>
              <a:defRPr/>
            </a:pPr>
            <a:fld id="{47608185-76FC-4660-A89B-ECF3BDE799A1}" type="slidenum">
              <a:rPr lang="fr-FR" smtClean="0"/>
              <a:pPr>
                <a:defRPr/>
              </a:pPr>
              <a:t>23</a:t>
            </a:fld>
            <a:endParaRPr lang="fr-FR" smtClean="0"/>
          </a:p>
        </p:txBody>
      </p:sp>
    </p:spTree>
    <p:extLst>
      <p:ext uri="{BB962C8B-B14F-4D97-AF65-F5344CB8AC3E}">
        <p14:creationId xmlns:p14="http://schemas.microsoft.com/office/powerpoint/2010/main" val="930387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tôt dans la catastrophe et tôt dans la chaine de prise en charge des patients (</a:t>
            </a:r>
            <a:r>
              <a:rPr lang="fr-FR" dirty="0" err="1" smtClean="0"/>
              <a:t>ricard</a:t>
            </a:r>
            <a:r>
              <a:rPr lang="fr-FR" dirty="0" smtClean="0"/>
              <a:t> </a:t>
            </a:r>
            <a:r>
              <a:rPr lang="fr-FR" dirty="0" err="1" smtClean="0"/>
              <a:t>hibon</a:t>
            </a:r>
            <a:r>
              <a:rPr lang="fr-FR" baseline="0" dirty="0" smtClean="0"/>
              <a:t> p. 166)</a:t>
            </a:r>
            <a:endParaRPr lang="fr-FR" dirty="0" smtClean="0"/>
          </a:p>
        </p:txBody>
      </p:sp>
      <p:sp>
        <p:nvSpPr>
          <p:cNvPr id="64516" name="Espace réservé du numéro de diapositive 3"/>
          <p:cNvSpPr>
            <a:spLocks noGrp="1"/>
          </p:cNvSpPr>
          <p:nvPr>
            <p:ph type="sldNum" sz="quarter" idx="5"/>
          </p:nvPr>
        </p:nvSpPr>
        <p:spPr/>
        <p:txBody>
          <a:bodyPr/>
          <a:lstStyle/>
          <a:p>
            <a:pPr>
              <a:defRPr/>
            </a:pPr>
            <a:fld id="{47608185-76FC-4660-A89B-ECF3BDE799A1}" type="slidenum">
              <a:rPr lang="fr-FR" smtClean="0"/>
              <a:pPr>
                <a:defRPr/>
              </a:pPr>
              <a:t>24</a:t>
            </a:fld>
            <a:endParaRPr lang="fr-FR" smtClean="0"/>
          </a:p>
        </p:txBody>
      </p:sp>
    </p:spTree>
    <p:extLst>
      <p:ext uri="{BB962C8B-B14F-4D97-AF65-F5344CB8AC3E}">
        <p14:creationId xmlns:p14="http://schemas.microsoft.com/office/powerpoint/2010/main" val="930387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baseline="0" noProof="0" dirty="0" smtClean="0"/>
              <a:t>Causes d’altération du triage (phénomènes physiologiques perturbateurs)</a:t>
            </a:r>
          </a:p>
          <a:p>
            <a:pPr eaLnBrk="1" hangingPunct="1"/>
            <a:r>
              <a:rPr lang="fr-FR" dirty="0" smtClean="0"/>
              <a:t>1.  capacité physiologique des jeunes à compenser une hypovolémie</a:t>
            </a:r>
          </a:p>
          <a:p>
            <a:pPr marL="228600" indent="-228600" eaLnBrk="1" hangingPunct="1">
              <a:buAutoNum type="arabicPeriod" startAt="2"/>
            </a:pPr>
            <a:r>
              <a:rPr lang="fr-FR" dirty="0" smtClean="0"/>
              <a:t>altération des sensations douloureuses dans les situations de stress élevée</a:t>
            </a:r>
          </a:p>
          <a:p>
            <a:pPr marL="228600" indent="-228600" eaLnBrk="1" hangingPunct="1">
              <a:buAutoNum type="arabicPeriod" startAt="2"/>
            </a:pPr>
            <a:r>
              <a:rPr lang="fr-FR" dirty="0" smtClean="0"/>
              <a:t>réactions neuropsychiatriques chez les survivants.</a:t>
            </a:r>
          </a:p>
          <a:p>
            <a:pPr eaLnBrk="1" hangingPunct="1"/>
            <a:r>
              <a:rPr lang="fr-FR" dirty="0" smtClean="0"/>
              <a:t>4.  le port de vêtements de protection</a:t>
            </a:r>
          </a:p>
          <a:p>
            <a:pPr eaLnBrk="1" hangingPunct="1"/>
            <a:endParaRPr lang="fr-FR" dirty="0" smtClean="0"/>
          </a:p>
        </p:txBody>
      </p:sp>
      <p:sp>
        <p:nvSpPr>
          <p:cNvPr id="64516" name="Espace réservé du numéro de diapositive 3"/>
          <p:cNvSpPr>
            <a:spLocks noGrp="1"/>
          </p:cNvSpPr>
          <p:nvPr>
            <p:ph type="sldNum" sz="quarter" idx="5"/>
          </p:nvPr>
        </p:nvSpPr>
        <p:spPr/>
        <p:txBody>
          <a:bodyPr/>
          <a:lstStyle/>
          <a:p>
            <a:pPr>
              <a:defRPr/>
            </a:pPr>
            <a:fld id="{47608185-76FC-4660-A89B-ECF3BDE799A1}" type="slidenum">
              <a:rPr lang="fr-FR" smtClean="0"/>
              <a:pPr>
                <a:defRPr/>
              </a:pPr>
              <a:t>25</a:t>
            </a:fld>
            <a:endParaRPr lang="fr-FR" smtClean="0"/>
          </a:p>
        </p:txBody>
      </p:sp>
    </p:spTree>
    <p:extLst>
      <p:ext uri="{BB962C8B-B14F-4D97-AF65-F5344CB8AC3E}">
        <p14:creationId xmlns:p14="http://schemas.microsoft.com/office/powerpoint/2010/main" val="930387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err="1" smtClean="0"/>
              <a:t>UA</a:t>
            </a:r>
            <a:r>
              <a:rPr lang="fr-FR" dirty="0" smtClean="0"/>
              <a:t>=10 à 15% des survivants</a:t>
            </a:r>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26</a:t>
            </a:fld>
            <a:endParaRPr lang="fr-FR" smtClean="0"/>
          </a:p>
        </p:txBody>
      </p:sp>
    </p:spTree>
    <p:extLst>
      <p:ext uri="{BB962C8B-B14F-4D97-AF65-F5344CB8AC3E}">
        <p14:creationId xmlns:p14="http://schemas.microsoft.com/office/powerpoint/2010/main" val="1910384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err="1" smtClean="0"/>
              <a:t>UA</a:t>
            </a:r>
            <a:r>
              <a:rPr lang="fr-FR" dirty="0" smtClean="0"/>
              <a:t>=10 à 15% des survivants</a:t>
            </a:r>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27</a:t>
            </a:fld>
            <a:endParaRPr lang="fr-FR" smtClean="0"/>
          </a:p>
        </p:txBody>
      </p:sp>
    </p:spTree>
    <p:extLst>
      <p:ext uri="{BB962C8B-B14F-4D97-AF65-F5344CB8AC3E}">
        <p14:creationId xmlns:p14="http://schemas.microsoft.com/office/powerpoint/2010/main" val="1910384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étude </a:t>
            </a:r>
            <a:r>
              <a:rPr lang="fr-FR" dirty="0" err="1" smtClean="0"/>
              <a:t>rétrospectve</a:t>
            </a:r>
            <a:r>
              <a:rPr lang="fr-FR" baseline="0" dirty="0" smtClean="0"/>
              <a:t> sur 10 attentats à la bombe </a:t>
            </a:r>
            <a:r>
              <a:rPr lang="en-US" dirty="0" smtClean="0"/>
              <a:t>demonstrates that </a:t>
            </a:r>
            <a:r>
              <a:rPr lang="en-US" dirty="0" err="1" smtClean="0"/>
              <a:t>overtriage</a:t>
            </a:r>
            <a:r>
              <a:rPr lang="en-US" dirty="0" smtClean="0"/>
              <a:t> ranged from 8% to 80%, averaging 53%, and critical mortality ranged from 0% to 37%, averaging 12.6%  (</a:t>
            </a:r>
            <a:r>
              <a:rPr lang="en-US" dirty="0" err="1" smtClean="0"/>
              <a:t>frykberg</a:t>
            </a:r>
            <a:r>
              <a:rPr lang="en-US" baseline="0" dirty="0" smtClean="0"/>
              <a:t> p. 207)</a:t>
            </a:r>
          </a:p>
        </p:txBody>
      </p:sp>
      <p:sp>
        <p:nvSpPr>
          <p:cNvPr id="64516" name="Espace réservé du numéro de diapositive 3"/>
          <p:cNvSpPr>
            <a:spLocks noGrp="1"/>
          </p:cNvSpPr>
          <p:nvPr>
            <p:ph type="sldNum" sz="quarter" idx="5"/>
          </p:nvPr>
        </p:nvSpPr>
        <p:spPr/>
        <p:txBody>
          <a:bodyPr/>
          <a:lstStyle/>
          <a:p>
            <a:pPr>
              <a:defRPr/>
            </a:pPr>
            <a:fld id="{47608185-76FC-4660-A89B-ECF3BDE799A1}" type="slidenum">
              <a:rPr lang="fr-FR" smtClean="0"/>
              <a:pPr>
                <a:defRPr/>
              </a:pPr>
              <a:t>28</a:t>
            </a:fld>
            <a:endParaRPr lang="fr-FR" smtClean="0"/>
          </a:p>
        </p:txBody>
      </p:sp>
    </p:spTree>
    <p:extLst>
      <p:ext uri="{BB962C8B-B14F-4D97-AF65-F5344CB8AC3E}">
        <p14:creationId xmlns:p14="http://schemas.microsoft.com/office/powerpoint/2010/main" val="496254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étude </a:t>
            </a:r>
            <a:r>
              <a:rPr lang="fr-FR" dirty="0" err="1" smtClean="0"/>
              <a:t>rétrospectve</a:t>
            </a:r>
            <a:r>
              <a:rPr lang="fr-FR" baseline="0" dirty="0" smtClean="0"/>
              <a:t> sur 10 attentats à la bombe </a:t>
            </a:r>
            <a:r>
              <a:rPr lang="en-US" dirty="0" smtClean="0"/>
              <a:t>demonstrates that </a:t>
            </a:r>
            <a:r>
              <a:rPr lang="en-US" dirty="0" err="1" smtClean="0"/>
              <a:t>overtriage</a:t>
            </a:r>
            <a:r>
              <a:rPr lang="en-US" dirty="0" smtClean="0"/>
              <a:t> ranged from 8% to 80%, averaging 53%, and critical mortal </a:t>
            </a:r>
            <a:r>
              <a:rPr lang="en-US" dirty="0" err="1" smtClean="0"/>
              <a:t>ity</a:t>
            </a:r>
            <a:r>
              <a:rPr lang="en-US" dirty="0" smtClean="0"/>
              <a:t> ranged from 0% to 37%, averaging 12.6%  (</a:t>
            </a:r>
            <a:r>
              <a:rPr lang="en-US" dirty="0" err="1" smtClean="0"/>
              <a:t>frykberg</a:t>
            </a:r>
            <a:r>
              <a:rPr lang="en-US" baseline="0" dirty="0" smtClean="0"/>
              <a:t> p. 207)</a:t>
            </a:r>
          </a:p>
          <a:p>
            <a:pPr eaLnBrk="1" hangingPunct="1"/>
            <a:endParaRPr lang="en-US" b="1" u="sng" baseline="0" dirty="0" smtClean="0">
              <a:effectLst>
                <a:outerShdw blurRad="38100" dist="38100" dir="2700000" algn="tl">
                  <a:srgbClr val="000000">
                    <a:alpha val="43137"/>
                  </a:srgbClr>
                </a:outerShdw>
              </a:effectLst>
            </a:endParaRPr>
          </a:p>
          <a:p>
            <a:pPr eaLnBrk="1" hangingPunct="1"/>
            <a:r>
              <a:rPr lang="en-US" b="1" u="sng" baseline="0" dirty="0" smtClean="0">
                <a:effectLst>
                  <a:outerShdw blurRad="38100" dist="38100" dir="2700000" algn="tl">
                    <a:srgbClr val="000000">
                      <a:alpha val="43137"/>
                    </a:srgbClr>
                  </a:outerShdw>
                </a:effectLst>
              </a:rPr>
              <a:t>dire </a:t>
            </a:r>
            <a:r>
              <a:rPr lang="en-US" b="1" u="sng" baseline="0" dirty="0" err="1" smtClean="0">
                <a:effectLst>
                  <a:outerShdw blurRad="38100" dist="38100" dir="2700000" algn="tl">
                    <a:srgbClr val="000000">
                      <a:alpha val="43137"/>
                    </a:srgbClr>
                  </a:outerShdw>
                </a:effectLst>
              </a:rPr>
              <a:t>pourquoi</a:t>
            </a:r>
            <a:r>
              <a:rPr lang="en-US" b="1" u="sng" baseline="0" dirty="0" smtClean="0">
                <a:effectLst>
                  <a:outerShdw blurRad="38100" dist="38100" dir="2700000" algn="tl">
                    <a:srgbClr val="000000">
                      <a:alpha val="43137"/>
                    </a:srgbClr>
                  </a:outerShdw>
                </a:effectLst>
              </a:rPr>
              <a:t> le </a:t>
            </a:r>
            <a:r>
              <a:rPr lang="en-US" b="1" u="sng" baseline="0" dirty="0" err="1" smtClean="0">
                <a:effectLst>
                  <a:outerShdw blurRad="38100" dist="38100" dir="2700000" algn="tl">
                    <a:srgbClr val="000000">
                      <a:alpha val="43137"/>
                    </a:srgbClr>
                  </a:outerShdw>
                </a:effectLst>
              </a:rPr>
              <a:t>surtriage</a:t>
            </a:r>
            <a:r>
              <a:rPr lang="en-US" b="1" u="sng" baseline="0" dirty="0" smtClean="0">
                <a:effectLst>
                  <a:outerShdw blurRad="38100" dist="38100" dir="2700000" algn="tl">
                    <a:srgbClr val="000000">
                      <a:alpha val="43137"/>
                    </a:srgbClr>
                  </a:outerShdw>
                </a:effectLst>
              </a:rPr>
              <a:t> </a:t>
            </a:r>
            <a:r>
              <a:rPr lang="en-US" b="1" u="sng" baseline="0" dirty="0" err="1" smtClean="0">
                <a:effectLst>
                  <a:outerShdw blurRad="38100" dist="38100" dir="2700000" algn="tl">
                    <a:srgbClr val="000000">
                      <a:alpha val="43137"/>
                    </a:srgbClr>
                  </a:outerShdw>
                </a:effectLst>
              </a:rPr>
              <a:t>est</a:t>
            </a:r>
            <a:r>
              <a:rPr lang="en-US" b="1" u="sng" baseline="0" dirty="0" smtClean="0">
                <a:effectLst>
                  <a:outerShdw blurRad="38100" dist="38100" dir="2700000" algn="tl">
                    <a:srgbClr val="000000">
                      <a:alpha val="43137"/>
                    </a:srgbClr>
                  </a:outerShdw>
                </a:effectLst>
              </a:rPr>
              <a:t> </a:t>
            </a:r>
            <a:r>
              <a:rPr lang="en-US" b="1" u="sng" baseline="0" dirty="0" err="1" smtClean="0">
                <a:effectLst>
                  <a:outerShdw blurRad="38100" dist="38100" dir="2700000" algn="tl">
                    <a:srgbClr val="000000">
                      <a:alpha val="43137"/>
                    </a:srgbClr>
                  </a:outerShdw>
                </a:effectLst>
              </a:rPr>
              <a:t>associé</a:t>
            </a:r>
            <a:r>
              <a:rPr lang="en-US" b="1" u="sng" baseline="0" dirty="0" smtClean="0">
                <a:effectLst>
                  <a:outerShdw blurRad="38100" dist="38100" dir="2700000" algn="tl">
                    <a:srgbClr val="000000">
                      <a:alpha val="43137"/>
                    </a:srgbClr>
                  </a:outerShdw>
                </a:effectLst>
              </a:rPr>
              <a:t> à </a:t>
            </a:r>
            <a:r>
              <a:rPr lang="en-US" b="1" u="sng" baseline="0" dirty="0" err="1" smtClean="0">
                <a:effectLst>
                  <a:outerShdw blurRad="38100" dist="38100" dir="2700000" algn="tl">
                    <a:srgbClr val="000000">
                      <a:alpha val="43137"/>
                    </a:srgbClr>
                  </a:outerShdw>
                </a:effectLst>
              </a:rPr>
              <a:t>une</a:t>
            </a:r>
            <a:r>
              <a:rPr lang="en-US" b="1" u="sng" baseline="0" dirty="0" smtClean="0">
                <a:effectLst>
                  <a:outerShdw blurRad="38100" dist="38100" dir="2700000" algn="tl">
                    <a:srgbClr val="000000">
                      <a:alpha val="43137"/>
                    </a:srgbClr>
                  </a:outerShdw>
                </a:effectLst>
              </a:rPr>
              <a:t> </a:t>
            </a:r>
            <a:r>
              <a:rPr lang="en-US" b="1" u="sng" baseline="0" dirty="0" err="1" smtClean="0">
                <a:effectLst>
                  <a:outerShdw blurRad="38100" dist="38100" dir="2700000" algn="tl">
                    <a:srgbClr val="000000">
                      <a:alpha val="43137"/>
                    </a:srgbClr>
                  </a:outerShdw>
                </a:effectLst>
              </a:rPr>
              <a:t>surmortalité</a:t>
            </a:r>
            <a:endParaRPr lang="en-US" b="1" u="sng" baseline="0" dirty="0" smtClean="0">
              <a:effectLst>
                <a:outerShdw blurRad="38100" dist="38100" dir="2700000" algn="tl">
                  <a:srgbClr val="000000">
                    <a:alpha val="43137"/>
                  </a:srgbClr>
                </a:outerShdw>
              </a:effectLst>
            </a:endParaRPr>
          </a:p>
          <a:p>
            <a:pPr eaLnBrk="1" hangingPunct="1"/>
            <a:endParaRPr lang="en-US" baseline="0" dirty="0" smtClean="0"/>
          </a:p>
          <a:p>
            <a:pPr eaLnBrk="1" hangingPunct="1"/>
            <a:r>
              <a:rPr lang="en-US" dirty="0" smtClean="0"/>
              <a:t>The high death rate among the critically injured survivors (7 of 19 [37%]) also can be attributed to these factors. This “critical mortality rate” more accurately reflects the magnitude of the disaster and results of medical management than the overall mortality rate of 6.3% (7 of 112), as it measures deaths among only those truly at risk of death. The overall mortality rate is falsely diluted by</a:t>
            </a:r>
            <a:r>
              <a:rPr lang="en-US" baseline="0" dirty="0" smtClean="0"/>
              <a:t> </a:t>
            </a:r>
            <a:r>
              <a:rPr lang="en-US" dirty="0" smtClean="0"/>
              <a:t>the majority of noncritical survivors</a:t>
            </a:r>
            <a:r>
              <a:rPr lang="en-US" baseline="0" dirty="0" smtClean="0"/>
              <a:t> (</a:t>
            </a:r>
            <a:r>
              <a:rPr lang="en-US" baseline="0" dirty="0" err="1" smtClean="0"/>
              <a:t>frykberg</a:t>
            </a:r>
            <a:r>
              <a:rPr lang="en-US" baseline="0" dirty="0" smtClean="0"/>
              <a:t>, p. 4)</a:t>
            </a:r>
          </a:p>
          <a:p>
            <a:pPr eaLnBrk="1" hangingPunct="1"/>
            <a:endParaRPr lang="en-US" baseline="0" dirty="0" smtClean="0"/>
          </a:p>
          <a:p>
            <a:pPr eaLnBrk="1" hangingPunct="1"/>
            <a:r>
              <a:rPr lang="en-US" baseline="0" dirty="0" smtClean="0"/>
              <a:t>le </a:t>
            </a:r>
            <a:r>
              <a:rPr lang="en-US" baseline="0" dirty="0" err="1" smtClean="0"/>
              <a:t>taux</a:t>
            </a:r>
            <a:r>
              <a:rPr lang="en-US" baseline="0" dirty="0" smtClean="0"/>
              <a:t> de </a:t>
            </a:r>
            <a:r>
              <a:rPr lang="en-US" baseline="0" dirty="0" err="1" smtClean="0"/>
              <a:t>mortalité</a:t>
            </a:r>
            <a:r>
              <a:rPr lang="en-US" baseline="0" dirty="0" smtClean="0"/>
              <a:t> critique </a:t>
            </a:r>
            <a:r>
              <a:rPr lang="en-US" baseline="0" dirty="0" err="1" smtClean="0"/>
              <a:t>est</a:t>
            </a:r>
            <a:r>
              <a:rPr lang="en-US" baseline="0" dirty="0" smtClean="0"/>
              <a:t> plus </a:t>
            </a:r>
            <a:r>
              <a:rPr lang="en-US" baseline="0" dirty="0" err="1" smtClean="0"/>
              <a:t>intéressant</a:t>
            </a:r>
            <a:r>
              <a:rPr lang="en-US" baseline="0" dirty="0" smtClean="0"/>
              <a:t> </a:t>
            </a:r>
            <a:r>
              <a:rPr lang="en-US" baseline="0" dirty="0" err="1" smtClean="0"/>
              <a:t>que</a:t>
            </a:r>
            <a:r>
              <a:rPr lang="en-US" baseline="0" dirty="0" smtClean="0"/>
              <a:t> le </a:t>
            </a:r>
            <a:r>
              <a:rPr lang="en-US" baseline="0" dirty="0" err="1" smtClean="0"/>
              <a:t>taux</a:t>
            </a:r>
            <a:r>
              <a:rPr lang="en-US" baseline="0" dirty="0" smtClean="0"/>
              <a:t> de </a:t>
            </a:r>
            <a:r>
              <a:rPr lang="en-US" baseline="0" dirty="0" err="1" smtClean="0"/>
              <a:t>mortalité</a:t>
            </a:r>
            <a:r>
              <a:rPr lang="en-US" baseline="0" dirty="0" smtClean="0"/>
              <a:t> global qui </a:t>
            </a:r>
            <a:r>
              <a:rPr lang="en-US" baseline="0" dirty="0" err="1" smtClean="0"/>
              <a:t>est</a:t>
            </a:r>
            <a:r>
              <a:rPr lang="en-US" baseline="0" dirty="0" smtClean="0"/>
              <a:t> </a:t>
            </a:r>
            <a:r>
              <a:rPr lang="en-US" baseline="0" dirty="0" err="1" smtClean="0"/>
              <a:t>affaibli</a:t>
            </a:r>
            <a:r>
              <a:rPr lang="en-US" baseline="0" dirty="0" smtClean="0"/>
              <a:t> par le </a:t>
            </a:r>
            <a:r>
              <a:rPr lang="en-US" baseline="0" dirty="0" err="1" smtClean="0"/>
              <a:t>nombre</a:t>
            </a:r>
            <a:r>
              <a:rPr lang="en-US" baseline="0" dirty="0" smtClean="0"/>
              <a:t> important de </a:t>
            </a:r>
            <a:r>
              <a:rPr lang="en-US" baseline="0" dirty="0" err="1" smtClean="0"/>
              <a:t>survivants</a:t>
            </a:r>
            <a:r>
              <a:rPr lang="en-US" baseline="0" dirty="0" smtClean="0"/>
              <a:t> </a:t>
            </a:r>
            <a:r>
              <a:rPr lang="en-US" baseline="0" dirty="0" err="1" smtClean="0"/>
              <a:t>issus</a:t>
            </a:r>
            <a:r>
              <a:rPr lang="en-US" baseline="0" dirty="0" smtClean="0"/>
              <a:t> des E et UR</a:t>
            </a:r>
          </a:p>
          <a:p>
            <a:pPr eaLnBrk="1" hangingPunct="1"/>
            <a:endParaRPr lang="en-US" baseline="0" dirty="0" smtClean="0"/>
          </a:p>
          <a:p>
            <a:pPr eaLnBrk="1" hangingPunct="1"/>
            <a:r>
              <a:rPr lang="en-US" baseline="0" dirty="0" smtClean="0"/>
              <a:t>les </a:t>
            </a:r>
            <a:r>
              <a:rPr lang="en-US" baseline="0" dirty="0" err="1" smtClean="0"/>
              <a:t>conséquences</a:t>
            </a:r>
            <a:r>
              <a:rPr lang="en-US" baseline="0" dirty="0" smtClean="0"/>
              <a:t> du </a:t>
            </a:r>
            <a:r>
              <a:rPr lang="en-US" baseline="0" dirty="0" err="1" smtClean="0"/>
              <a:t>surtriage</a:t>
            </a:r>
            <a:r>
              <a:rPr lang="en-US" baseline="0" dirty="0" smtClean="0"/>
              <a:t> </a:t>
            </a:r>
            <a:r>
              <a:rPr lang="en-US" baseline="0" dirty="0" err="1" smtClean="0"/>
              <a:t>sont</a:t>
            </a:r>
            <a:r>
              <a:rPr lang="en-US" baseline="0" dirty="0" smtClean="0"/>
              <a:t> </a:t>
            </a:r>
            <a:r>
              <a:rPr lang="en-US" baseline="0" dirty="0" err="1" smtClean="0"/>
              <a:t>moindres</a:t>
            </a:r>
            <a:r>
              <a:rPr lang="en-US" baseline="0" dirty="0" smtClean="0"/>
              <a:t> </a:t>
            </a:r>
            <a:r>
              <a:rPr lang="en-US" baseline="0" dirty="0" err="1" smtClean="0"/>
              <a:t>dans</a:t>
            </a:r>
            <a:r>
              <a:rPr lang="en-US" baseline="0" dirty="0" smtClean="0"/>
              <a:t> des </a:t>
            </a:r>
            <a:r>
              <a:rPr lang="en-US" baseline="0" dirty="0" err="1" smtClean="0"/>
              <a:t>milieux</a:t>
            </a:r>
            <a:r>
              <a:rPr lang="en-US" baseline="0" dirty="0" smtClean="0"/>
              <a:t> </a:t>
            </a:r>
            <a:r>
              <a:rPr lang="en-US" baseline="0" dirty="0" err="1" smtClean="0"/>
              <a:t>urbains</a:t>
            </a:r>
            <a:r>
              <a:rPr lang="en-US" baseline="0" dirty="0" smtClean="0"/>
              <a:t> </a:t>
            </a:r>
            <a:r>
              <a:rPr lang="en-US" baseline="0" dirty="0" err="1" smtClean="0"/>
              <a:t>ou</a:t>
            </a:r>
            <a:r>
              <a:rPr lang="en-US" baseline="0" dirty="0" smtClean="0"/>
              <a:t> les medical facilities </a:t>
            </a:r>
            <a:r>
              <a:rPr lang="en-US" baseline="0" dirty="0" err="1" smtClean="0"/>
              <a:t>sont</a:t>
            </a:r>
            <a:r>
              <a:rPr lang="en-US" baseline="0" dirty="0" smtClean="0"/>
              <a:t> </a:t>
            </a:r>
            <a:r>
              <a:rPr lang="en-US" baseline="0" dirty="0" err="1" smtClean="0"/>
              <a:t>importantes</a:t>
            </a:r>
            <a:r>
              <a:rPr lang="en-US" baseline="0" dirty="0" smtClean="0"/>
              <a:t> (</a:t>
            </a:r>
            <a:r>
              <a:rPr lang="en-US" baseline="0" dirty="0" err="1" smtClean="0"/>
              <a:t>frykberg</a:t>
            </a:r>
            <a:r>
              <a:rPr lang="en-US" baseline="0" dirty="0" smtClean="0"/>
              <a:t> 2005, p. 4)</a:t>
            </a:r>
          </a:p>
          <a:p>
            <a:pPr eaLnBrk="1" hangingPunct="1"/>
            <a:endParaRPr lang="en-US" baseline="0" dirty="0" smtClean="0"/>
          </a:p>
          <a:p>
            <a:pPr eaLnBrk="1" hangingPunct="1"/>
            <a:r>
              <a:rPr lang="en-US" baseline="0" dirty="0" err="1" smtClean="0"/>
              <a:t>autre</a:t>
            </a:r>
            <a:r>
              <a:rPr lang="en-US" baseline="0" dirty="0" smtClean="0"/>
              <a:t> cause de </a:t>
            </a:r>
            <a:r>
              <a:rPr lang="en-US" baseline="0" dirty="0" err="1" smtClean="0"/>
              <a:t>surtriage</a:t>
            </a:r>
            <a:r>
              <a:rPr lang="en-US" baseline="0" dirty="0" smtClean="0"/>
              <a:t> : </a:t>
            </a:r>
            <a:r>
              <a:rPr lang="en-US" baseline="0" dirty="0" err="1" smtClean="0"/>
              <a:t>médecin</a:t>
            </a:r>
            <a:r>
              <a:rPr lang="en-US" baseline="0" dirty="0" smtClean="0"/>
              <a:t> </a:t>
            </a:r>
            <a:r>
              <a:rPr lang="en-US" baseline="0" dirty="0" err="1" smtClean="0"/>
              <a:t>inexprimenté</a:t>
            </a:r>
            <a:r>
              <a:rPr lang="en-US" baseline="0" dirty="0" smtClean="0"/>
              <a:t> qui a des </a:t>
            </a:r>
            <a:r>
              <a:rPr lang="en-US" baseline="0" dirty="0" err="1" smtClean="0"/>
              <a:t>difficultés</a:t>
            </a:r>
            <a:r>
              <a:rPr lang="en-US" baseline="0" dirty="0" smtClean="0"/>
              <a:t> à </a:t>
            </a:r>
            <a:r>
              <a:rPr lang="en-US" baseline="0" dirty="0" err="1" smtClean="0"/>
              <a:t>d’extraire</a:t>
            </a:r>
            <a:r>
              <a:rPr lang="en-US" baseline="0" dirty="0" smtClean="0"/>
              <a:t> du </a:t>
            </a:r>
            <a:r>
              <a:rPr lang="en-US" baseline="0" dirty="0" err="1" smtClean="0"/>
              <a:t>schéma</a:t>
            </a:r>
            <a:r>
              <a:rPr lang="en-US" baseline="0" dirty="0" smtClean="0"/>
              <a:t> courant de la </a:t>
            </a:r>
            <a:r>
              <a:rPr lang="en-US" baseline="0" dirty="0" err="1" smtClean="0"/>
              <a:t>prise</a:t>
            </a:r>
            <a:r>
              <a:rPr lang="en-US" baseline="0" dirty="0" smtClean="0"/>
              <a:t> en charge des </a:t>
            </a:r>
            <a:r>
              <a:rPr lang="en-US" baseline="0" dirty="0" err="1" smtClean="0"/>
              <a:t>urgences</a:t>
            </a:r>
            <a:r>
              <a:rPr lang="en-US" baseline="0" dirty="0" smtClean="0"/>
              <a:t> et qui </a:t>
            </a:r>
            <a:r>
              <a:rPr lang="en-US" baseline="0" dirty="0" err="1" smtClean="0"/>
              <a:t>classe</a:t>
            </a:r>
            <a:r>
              <a:rPr lang="en-US" baseline="0" dirty="0" smtClean="0"/>
              <a:t> des expectant en UA (ibid)</a:t>
            </a:r>
            <a:endParaRPr lang="fr-FR" dirty="0" smtClean="0"/>
          </a:p>
        </p:txBody>
      </p:sp>
      <p:sp>
        <p:nvSpPr>
          <p:cNvPr id="64516" name="Espace réservé du numéro de diapositive 3"/>
          <p:cNvSpPr>
            <a:spLocks noGrp="1"/>
          </p:cNvSpPr>
          <p:nvPr>
            <p:ph type="sldNum" sz="quarter" idx="5"/>
          </p:nvPr>
        </p:nvSpPr>
        <p:spPr/>
        <p:txBody>
          <a:bodyPr/>
          <a:lstStyle/>
          <a:p>
            <a:pPr>
              <a:defRPr/>
            </a:pPr>
            <a:fld id="{47608185-76FC-4660-A89B-ECF3BDE799A1}" type="slidenum">
              <a:rPr lang="fr-FR" smtClean="0"/>
              <a:pPr>
                <a:defRPr/>
              </a:pPr>
              <a:t>29</a:t>
            </a:fld>
            <a:endParaRPr lang="fr-FR" smtClean="0"/>
          </a:p>
        </p:txBody>
      </p:sp>
    </p:spTree>
    <p:extLst>
      <p:ext uri="{BB962C8B-B14F-4D97-AF65-F5344CB8AC3E}">
        <p14:creationId xmlns:p14="http://schemas.microsoft.com/office/powerpoint/2010/main" val="49625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pPr>
              <a:defRPr/>
            </a:pPr>
            <a:fld id="{8DE1654A-04DD-4EE6-A581-DDBEFA148806}" type="slidenum">
              <a:rPr lang="fr-FR" smtClean="0"/>
              <a:pPr>
                <a:defRPr/>
              </a:pPr>
              <a:t>3</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Tree>
    <p:extLst>
      <p:ext uri="{BB962C8B-B14F-4D97-AF65-F5344CB8AC3E}">
        <p14:creationId xmlns:p14="http://schemas.microsoft.com/office/powerpoint/2010/main" val="604330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au regard de l’environnement chaotique initial de la situation de catastrophe,</a:t>
            </a:r>
            <a:r>
              <a:rPr lang="fr-FR" baseline="0" dirty="0" smtClean="0"/>
              <a:t> difficile de réduire le taux de </a:t>
            </a:r>
            <a:r>
              <a:rPr lang="fr-FR" baseline="0" dirty="0" err="1" smtClean="0"/>
              <a:t>surtriage</a:t>
            </a:r>
            <a:r>
              <a:rPr lang="fr-FR" baseline="0" dirty="0" smtClean="0"/>
              <a:t>, d’où l’idée de multiplier les échelons</a:t>
            </a:r>
          </a:p>
          <a:p>
            <a:pPr eaLnBrk="1" hangingPunct="1"/>
            <a:r>
              <a:rPr lang="fr-FR" baseline="0" dirty="0" smtClean="0"/>
              <a:t>« </a:t>
            </a:r>
            <a:r>
              <a:rPr lang="en-US" baseline="0" dirty="0" smtClean="0"/>
              <a:t>Multiple successive </a:t>
            </a:r>
            <a:r>
              <a:rPr lang="en-US" baseline="0" dirty="0" err="1" smtClean="0"/>
              <a:t>prehospital</a:t>
            </a:r>
            <a:r>
              <a:rPr lang="en-US" baseline="0" dirty="0" smtClean="0"/>
              <a:t> triage sites are preferable to one, to improve triage accuracy through a progressive filtering process as discussed above” (</a:t>
            </a:r>
            <a:r>
              <a:rPr lang="en-US" baseline="0" dirty="0" err="1" smtClean="0"/>
              <a:t>frykberg</a:t>
            </a:r>
            <a:r>
              <a:rPr lang="en-US" baseline="0" dirty="0" smtClean="0"/>
              <a:t> 2005)</a:t>
            </a:r>
            <a:endParaRPr lang="fr-FR" dirty="0" smtClean="0"/>
          </a:p>
        </p:txBody>
      </p:sp>
      <p:sp>
        <p:nvSpPr>
          <p:cNvPr id="64516" name="Espace réservé du numéro de diapositive 3"/>
          <p:cNvSpPr>
            <a:spLocks noGrp="1"/>
          </p:cNvSpPr>
          <p:nvPr>
            <p:ph type="sldNum" sz="quarter" idx="5"/>
          </p:nvPr>
        </p:nvSpPr>
        <p:spPr/>
        <p:txBody>
          <a:bodyPr/>
          <a:lstStyle/>
          <a:p>
            <a:pPr>
              <a:defRPr/>
            </a:pPr>
            <a:fld id="{47608185-76FC-4660-A89B-ECF3BDE799A1}" type="slidenum">
              <a:rPr lang="fr-FR" smtClean="0"/>
              <a:pPr>
                <a:defRPr/>
              </a:pPr>
              <a:t>30</a:t>
            </a:fld>
            <a:endParaRPr lang="fr-FR" smtClean="0"/>
          </a:p>
        </p:txBody>
      </p:sp>
    </p:spTree>
    <p:extLst>
      <p:ext uri="{BB962C8B-B14F-4D97-AF65-F5344CB8AC3E}">
        <p14:creationId xmlns:p14="http://schemas.microsoft.com/office/powerpoint/2010/main" val="496254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au regard de l’environnement chaotique initial de la situation de catastrophe,</a:t>
            </a:r>
            <a:r>
              <a:rPr lang="fr-FR" baseline="0" dirty="0" smtClean="0"/>
              <a:t> difficile de réduire le taux de </a:t>
            </a:r>
            <a:r>
              <a:rPr lang="fr-FR" baseline="0" dirty="0" err="1" smtClean="0"/>
              <a:t>surtriage</a:t>
            </a:r>
            <a:r>
              <a:rPr lang="fr-FR" baseline="0" dirty="0" smtClean="0"/>
              <a:t>, d’où l’idée de multiplier les échelons</a:t>
            </a:r>
            <a:endParaRPr lang="fr-FR" dirty="0" smtClean="0"/>
          </a:p>
        </p:txBody>
      </p:sp>
      <p:sp>
        <p:nvSpPr>
          <p:cNvPr id="64516" name="Espace réservé du numéro de diapositive 3"/>
          <p:cNvSpPr>
            <a:spLocks noGrp="1"/>
          </p:cNvSpPr>
          <p:nvPr>
            <p:ph type="sldNum" sz="quarter" idx="5"/>
          </p:nvPr>
        </p:nvSpPr>
        <p:spPr/>
        <p:txBody>
          <a:bodyPr/>
          <a:lstStyle/>
          <a:p>
            <a:pPr>
              <a:defRPr/>
            </a:pPr>
            <a:fld id="{47608185-76FC-4660-A89B-ECF3BDE799A1}" type="slidenum">
              <a:rPr lang="fr-FR" smtClean="0"/>
              <a:pPr>
                <a:defRPr/>
              </a:pPr>
              <a:t>31</a:t>
            </a:fld>
            <a:endParaRPr lang="fr-FR" smtClean="0"/>
          </a:p>
        </p:txBody>
      </p:sp>
    </p:spTree>
    <p:extLst>
      <p:ext uri="{BB962C8B-B14F-4D97-AF65-F5344CB8AC3E}">
        <p14:creationId xmlns:p14="http://schemas.microsoft.com/office/powerpoint/2010/main" val="496254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66E78819-6475-4C46-BE2B-E3537A509537}" type="slidenum">
              <a:rPr lang="fr-FR" smtClean="0"/>
              <a:pPr>
                <a:defRPr/>
              </a:pPr>
              <a:t>32</a:t>
            </a:fld>
            <a:endParaRPr lang="fr-FR"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725666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66E78819-6475-4C46-BE2B-E3537A509537}" type="slidenum">
              <a:rPr lang="fr-FR" smtClean="0"/>
              <a:pPr>
                <a:defRPr/>
              </a:pPr>
              <a:t>33</a:t>
            </a:fld>
            <a:endParaRPr lang="fr-FR"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fr-FR" dirty="0" smtClean="0"/>
          </a:p>
        </p:txBody>
      </p:sp>
    </p:spTree>
    <p:extLst>
      <p:ext uri="{BB962C8B-B14F-4D97-AF65-F5344CB8AC3E}">
        <p14:creationId xmlns:p14="http://schemas.microsoft.com/office/powerpoint/2010/main" val="2725666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pPr>
              <a:defRPr/>
            </a:pPr>
            <a:fld id="{F9C7B14B-862A-447D-938F-817DFA69537D}" type="slidenum">
              <a:rPr lang="fr-FR" smtClean="0"/>
              <a:pPr>
                <a:defRPr/>
              </a:pPr>
              <a:t>34</a:t>
            </a:fld>
            <a:endParaRPr lang="fr-F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extLst>
      <p:ext uri="{BB962C8B-B14F-4D97-AF65-F5344CB8AC3E}">
        <p14:creationId xmlns:p14="http://schemas.microsoft.com/office/powerpoint/2010/main" val="2351056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cette organisation n’est pas différentes de l’organisation au quotidien (</a:t>
            </a:r>
            <a:r>
              <a:rPr lang="fr-FR" dirty="0" err="1" smtClean="0"/>
              <a:t>dunne</a:t>
            </a:r>
            <a:r>
              <a:rPr lang="fr-FR" baseline="0" dirty="0" smtClean="0"/>
              <a:t> et al, 2003)</a:t>
            </a:r>
            <a:endParaRPr lang="fr-FR" dirty="0" smtClean="0"/>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4</a:t>
            </a:fld>
            <a:endParaRPr lang="fr-FR" smtClean="0"/>
          </a:p>
        </p:txBody>
      </p:sp>
    </p:spTree>
    <p:extLst>
      <p:ext uri="{BB962C8B-B14F-4D97-AF65-F5344CB8AC3E}">
        <p14:creationId xmlns:p14="http://schemas.microsoft.com/office/powerpoint/2010/main" val="3943829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cette organisation n’est pas différentes de l’organisation au quotidien (</a:t>
            </a:r>
            <a:r>
              <a:rPr lang="fr-FR" dirty="0" err="1" smtClean="0"/>
              <a:t>dunne</a:t>
            </a:r>
            <a:r>
              <a:rPr lang="fr-FR" baseline="0" dirty="0" smtClean="0"/>
              <a:t> et al, 2003)</a:t>
            </a:r>
            <a:endParaRPr lang="fr-FR" dirty="0" smtClean="0"/>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5</a:t>
            </a:fld>
            <a:endParaRPr lang="fr-FR" smtClean="0"/>
          </a:p>
        </p:txBody>
      </p:sp>
    </p:spTree>
    <p:extLst>
      <p:ext uri="{BB962C8B-B14F-4D97-AF65-F5344CB8AC3E}">
        <p14:creationId xmlns:p14="http://schemas.microsoft.com/office/powerpoint/2010/main" val="394382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smtClean="0"/>
              <a:t>cette organisation n’est pas différentes de l’organisation au quotidien (</a:t>
            </a:r>
            <a:r>
              <a:rPr lang="fr-FR" dirty="0" err="1" smtClean="0"/>
              <a:t>dunne</a:t>
            </a:r>
            <a:r>
              <a:rPr lang="fr-FR" baseline="0" dirty="0" smtClean="0"/>
              <a:t> et al, 2003)</a:t>
            </a:r>
            <a:endParaRPr lang="fr-FR" dirty="0" smtClean="0"/>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6</a:t>
            </a:fld>
            <a:endParaRPr lang="fr-FR" smtClean="0"/>
          </a:p>
        </p:txBody>
      </p:sp>
    </p:spTree>
    <p:extLst>
      <p:ext uri="{BB962C8B-B14F-4D97-AF65-F5344CB8AC3E}">
        <p14:creationId xmlns:p14="http://schemas.microsoft.com/office/powerpoint/2010/main" val="3943829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pPr>
              <a:defRPr/>
            </a:pPr>
            <a:fld id="{8DE1654A-04DD-4EE6-A581-DDBEFA148806}" type="slidenum">
              <a:rPr lang="fr-FR" smtClean="0"/>
              <a:pPr>
                <a:defRPr/>
              </a:pPr>
              <a:t>7</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Tree>
    <p:extLst>
      <p:ext uri="{BB962C8B-B14F-4D97-AF65-F5344CB8AC3E}">
        <p14:creationId xmlns:p14="http://schemas.microsoft.com/office/powerpoint/2010/main" val="60433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err="1" smtClean="0"/>
              <a:t>UA</a:t>
            </a:r>
            <a:r>
              <a:rPr lang="fr-FR" dirty="0" smtClean="0"/>
              <a:t>=10 à 15% des survivants</a:t>
            </a:r>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8</a:t>
            </a:fld>
            <a:endParaRPr lang="fr-FR" smtClean="0"/>
          </a:p>
        </p:txBody>
      </p:sp>
    </p:spTree>
    <p:extLst>
      <p:ext uri="{BB962C8B-B14F-4D97-AF65-F5344CB8AC3E}">
        <p14:creationId xmlns:p14="http://schemas.microsoft.com/office/powerpoint/2010/main" val="191038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err="1" smtClean="0"/>
              <a:t>UA</a:t>
            </a:r>
            <a:r>
              <a:rPr lang="fr-FR" dirty="0" smtClean="0"/>
              <a:t>=10 à 15% </a:t>
            </a:r>
            <a:r>
              <a:rPr lang="fr-FR" smtClean="0"/>
              <a:t>des survivants</a:t>
            </a:r>
          </a:p>
        </p:txBody>
      </p:sp>
      <p:sp>
        <p:nvSpPr>
          <p:cNvPr id="13316" name="Espace réservé du numéro de diapositive 3"/>
          <p:cNvSpPr>
            <a:spLocks noGrp="1"/>
          </p:cNvSpPr>
          <p:nvPr>
            <p:ph type="sldNum" sz="quarter" idx="5"/>
          </p:nvPr>
        </p:nvSpPr>
        <p:spPr/>
        <p:txBody>
          <a:bodyPr/>
          <a:lstStyle/>
          <a:p>
            <a:pPr>
              <a:defRPr/>
            </a:pPr>
            <a:fld id="{6A28C5E0-68EE-4BD7-B289-E108886ABF40}" type="slidenum">
              <a:rPr lang="fr-FR" smtClean="0"/>
              <a:pPr>
                <a:defRPr/>
              </a:pPr>
              <a:t>9</a:t>
            </a:fld>
            <a:endParaRPr lang="fr-FR" smtClean="0"/>
          </a:p>
        </p:txBody>
      </p:sp>
    </p:spTree>
    <p:extLst>
      <p:ext uri="{BB962C8B-B14F-4D97-AF65-F5344CB8AC3E}">
        <p14:creationId xmlns:p14="http://schemas.microsoft.com/office/powerpoint/2010/main" val="191038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A74B42F-14EC-4C99-870D-B7C4B0C24647}" type="slidenum">
              <a:rPr lang="fr-FR"/>
              <a:pPr>
                <a:defRPr/>
              </a:pPr>
              <a:t>‹N°›</a:t>
            </a:fld>
            <a:endParaRPr lang="fr-FR"/>
          </a:p>
        </p:txBody>
      </p:sp>
    </p:spTree>
    <p:extLst>
      <p:ext uri="{BB962C8B-B14F-4D97-AF65-F5344CB8AC3E}">
        <p14:creationId xmlns:p14="http://schemas.microsoft.com/office/powerpoint/2010/main" val="202140976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05EBCC6-801B-4BE3-B586-0D23834FE269}" type="slidenum">
              <a:rPr lang="fr-FR"/>
              <a:pPr>
                <a:defRPr/>
              </a:pPr>
              <a:t>‹N°›</a:t>
            </a:fld>
            <a:endParaRPr lang="fr-FR"/>
          </a:p>
        </p:txBody>
      </p:sp>
    </p:spTree>
    <p:extLst>
      <p:ext uri="{BB962C8B-B14F-4D97-AF65-F5344CB8AC3E}">
        <p14:creationId xmlns:p14="http://schemas.microsoft.com/office/powerpoint/2010/main" val="424679888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6814AF5-4B69-4A2C-8081-50DAF019D1EC}" type="slidenum">
              <a:rPr lang="fr-FR"/>
              <a:pPr>
                <a:defRPr/>
              </a:pPr>
              <a:t>‹N°›</a:t>
            </a:fld>
            <a:endParaRPr lang="fr-FR"/>
          </a:p>
        </p:txBody>
      </p:sp>
    </p:spTree>
    <p:extLst>
      <p:ext uri="{BB962C8B-B14F-4D97-AF65-F5344CB8AC3E}">
        <p14:creationId xmlns:p14="http://schemas.microsoft.com/office/powerpoint/2010/main" val="327784551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C889E6C-AAFD-4426-AC7A-41845FF24E2F}" type="slidenum">
              <a:rPr lang="fr-FR"/>
              <a:pPr>
                <a:defRPr/>
              </a:pPr>
              <a:t>‹N°›</a:t>
            </a:fld>
            <a:endParaRPr lang="fr-FR"/>
          </a:p>
        </p:txBody>
      </p:sp>
    </p:spTree>
    <p:extLst>
      <p:ext uri="{BB962C8B-B14F-4D97-AF65-F5344CB8AC3E}">
        <p14:creationId xmlns:p14="http://schemas.microsoft.com/office/powerpoint/2010/main" val="348490164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AFF20A0-4576-4724-874E-4770D89F579B}" type="slidenum">
              <a:rPr lang="fr-FR"/>
              <a:pPr>
                <a:defRPr/>
              </a:pPr>
              <a:t>‹N°›</a:t>
            </a:fld>
            <a:endParaRPr lang="fr-FR"/>
          </a:p>
        </p:txBody>
      </p:sp>
    </p:spTree>
    <p:extLst>
      <p:ext uri="{BB962C8B-B14F-4D97-AF65-F5344CB8AC3E}">
        <p14:creationId xmlns:p14="http://schemas.microsoft.com/office/powerpoint/2010/main" val="260291746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BA0C46A-4504-48C6-B73C-DBC5E490BB59}" type="slidenum">
              <a:rPr lang="fr-FR"/>
              <a:pPr>
                <a:defRPr/>
              </a:pPr>
              <a:t>‹N°›</a:t>
            </a:fld>
            <a:endParaRPr lang="fr-FR"/>
          </a:p>
        </p:txBody>
      </p:sp>
    </p:spTree>
    <p:extLst>
      <p:ext uri="{BB962C8B-B14F-4D97-AF65-F5344CB8AC3E}">
        <p14:creationId xmlns:p14="http://schemas.microsoft.com/office/powerpoint/2010/main" val="356669152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CB977BDD-127C-4411-9A68-4CAB729B6878}" type="slidenum">
              <a:rPr lang="fr-FR"/>
              <a:pPr>
                <a:defRPr/>
              </a:pPr>
              <a:t>‹N°›</a:t>
            </a:fld>
            <a:endParaRPr lang="fr-FR"/>
          </a:p>
        </p:txBody>
      </p:sp>
    </p:spTree>
    <p:extLst>
      <p:ext uri="{BB962C8B-B14F-4D97-AF65-F5344CB8AC3E}">
        <p14:creationId xmlns:p14="http://schemas.microsoft.com/office/powerpoint/2010/main" val="139824299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4D76826-9122-4620-8245-8CEC757CDCD0}" type="slidenum">
              <a:rPr lang="fr-FR"/>
              <a:pPr>
                <a:defRPr/>
              </a:pPr>
              <a:t>‹N°›</a:t>
            </a:fld>
            <a:endParaRPr lang="fr-FR"/>
          </a:p>
        </p:txBody>
      </p:sp>
    </p:spTree>
    <p:extLst>
      <p:ext uri="{BB962C8B-B14F-4D97-AF65-F5344CB8AC3E}">
        <p14:creationId xmlns:p14="http://schemas.microsoft.com/office/powerpoint/2010/main" val="154072029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34CD4A1-94EF-42DC-8D51-25A603F609F0}" type="slidenum">
              <a:rPr lang="fr-FR"/>
              <a:pPr>
                <a:defRPr/>
              </a:pPr>
              <a:t>‹N°›</a:t>
            </a:fld>
            <a:endParaRPr lang="fr-FR"/>
          </a:p>
        </p:txBody>
      </p:sp>
    </p:spTree>
    <p:extLst>
      <p:ext uri="{BB962C8B-B14F-4D97-AF65-F5344CB8AC3E}">
        <p14:creationId xmlns:p14="http://schemas.microsoft.com/office/powerpoint/2010/main" val="16446957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F0F841D-3211-46BB-96CC-2025FD9DD9E9}" type="slidenum">
              <a:rPr lang="fr-FR"/>
              <a:pPr>
                <a:defRPr/>
              </a:pPr>
              <a:t>‹N°›</a:t>
            </a:fld>
            <a:endParaRPr lang="fr-FR"/>
          </a:p>
        </p:txBody>
      </p:sp>
    </p:spTree>
    <p:extLst>
      <p:ext uri="{BB962C8B-B14F-4D97-AF65-F5344CB8AC3E}">
        <p14:creationId xmlns:p14="http://schemas.microsoft.com/office/powerpoint/2010/main" val="120914884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B06E684-C0E3-412B-A880-D0049F847DCA}" type="slidenum">
              <a:rPr lang="fr-FR"/>
              <a:pPr>
                <a:defRPr/>
              </a:pPr>
              <a:t>‹N°›</a:t>
            </a:fld>
            <a:endParaRPr lang="fr-FR"/>
          </a:p>
        </p:txBody>
      </p:sp>
    </p:spTree>
    <p:extLst>
      <p:ext uri="{BB962C8B-B14F-4D97-AF65-F5344CB8AC3E}">
        <p14:creationId xmlns:p14="http://schemas.microsoft.com/office/powerpoint/2010/main" val="402315186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2F251932-70D9-469F-9AA0-8C206F437B1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2.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5.png"/><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5.png"/><Relationship Id="rId5" Type="http://schemas.openxmlformats.org/officeDocument/2006/relationships/notesSlide" Target="../notesSlides/notesSlide16.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5.png"/><Relationship Id="rId5" Type="http://schemas.openxmlformats.org/officeDocument/2006/relationships/notesSlide" Target="../notesSlides/notesSlide17.xml"/><Relationship Id="rId4"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50.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tags" Target="../tags/tag58.xml"/><Relationship Id="rId13" Type="http://schemas.microsoft.com/office/2007/relationships/hdphoto" Target="../media/hdphoto1.wdp"/><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2.jpe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notesSlide" Target="../notesSlides/notesSlide20.xml"/><Relationship Id="rId5" Type="http://schemas.openxmlformats.org/officeDocument/2006/relationships/tags" Target="../tags/tag55.xml"/><Relationship Id="rId10" Type="http://schemas.openxmlformats.org/officeDocument/2006/relationships/slideLayout" Target="../slideLayouts/slideLayout1.xml"/><Relationship Id="rId4" Type="http://schemas.openxmlformats.org/officeDocument/2006/relationships/tags" Target="../tags/tag54.xml"/><Relationship Id="rId9" Type="http://schemas.openxmlformats.org/officeDocument/2006/relationships/tags" Target="../tags/tag59.xml"/></Relationships>
</file>

<file path=ppt/slides/_rels/slide2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21.xml"/><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22.xml"/><Relationship Id="rId4"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23.xml"/><Relationship Id="rId4"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24.xml"/><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25.xml"/><Relationship Id="rId4"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75.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76.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8.xml"/><Relationship Id="rId4"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6.png"/><Relationship Id="rId5" Type="http://schemas.openxmlformats.org/officeDocument/2006/relationships/notesSlide" Target="../notesSlides/notesSlide29.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microsoft.com/office/2007/relationships/hdphoto" Target="../media/hdphoto1.wdp"/><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3.xml"/><Relationship Id="rId5" Type="http://schemas.openxmlformats.org/officeDocument/2006/relationships/tags" Target="../tags/tag5.xml"/><Relationship Id="rId10"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6.png"/><Relationship Id="rId5" Type="http://schemas.openxmlformats.org/officeDocument/2006/relationships/notesSlide" Target="../notesSlides/notesSlide30.xml"/><Relationship Id="rId4"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6.png"/><Relationship Id="rId5" Type="http://schemas.openxmlformats.org/officeDocument/2006/relationships/notesSlide" Target="../notesSlides/notesSlide31.xml"/><Relationship Id="rId4"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32.xml"/><Relationship Id="rId5" Type="http://schemas.openxmlformats.org/officeDocument/2006/relationships/slideLayout" Target="../slideLayouts/slideLayout1.xml"/><Relationship Id="rId4" Type="http://schemas.openxmlformats.org/officeDocument/2006/relationships/tags" Target="../tags/tag92.xml"/></Relationships>
</file>

<file path=ppt/slides/_rels/slide33.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33.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1.xml"/><Relationship Id="rId5" Type="http://schemas.openxmlformats.org/officeDocument/2006/relationships/tags" Target="../tags/tag97.xml"/><Relationship Id="rId4" Type="http://schemas.openxmlformats.org/officeDocument/2006/relationships/tags" Target="../tags/tag96.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22.xml"/><Relationship Id="rId13" Type="http://schemas.microsoft.com/office/2007/relationships/hdphoto" Target="../media/hdphoto1.wdp"/><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2.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notesSlide" Target="../notesSlides/notesSlide7.xml"/><Relationship Id="rId5" Type="http://schemas.openxmlformats.org/officeDocument/2006/relationships/tags" Target="../tags/tag19.xml"/><Relationship Id="rId10" Type="http://schemas.openxmlformats.org/officeDocument/2006/relationships/slideLayout" Target="../slideLayouts/slideLayout1.xml"/><Relationship Id="rId4" Type="http://schemas.openxmlformats.org/officeDocument/2006/relationships/tags" Target="../tags/tag18.xml"/><Relationship Id="rId9"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formations initiales et continues\thèse de médecine générale\photos pirc à exploiter\tri-PMA-2.jpg"/>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aintStrokes intensity="1"/>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680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0" y="3419475"/>
            <a:ext cx="7092000" cy="1152525"/>
          </a:xfrm>
          <a:prstGeom prst="rect">
            <a:avLst/>
          </a:prstGeom>
          <a:gradFill rotWithShape="1">
            <a:gsLst>
              <a:gs pos="0">
                <a:schemeClr val="accent6">
                  <a:alpha val="80000"/>
                </a:schemeClr>
              </a:gs>
              <a:gs pos="100000">
                <a:schemeClr val="accent6">
                  <a:alpha val="60000"/>
                </a:schemeClr>
              </a:gs>
            </a:gsLst>
            <a:lin ang="0" scaled="1"/>
          </a:gradFill>
          <a:ln w="9525">
            <a:noFill/>
            <a:miter lim="800000"/>
            <a:headEnd/>
            <a:tailEnd/>
          </a:ln>
          <a:effectLst/>
        </p:spPr>
        <p:txBody>
          <a:bodyPr wrap="none" bIns="288000" anchor="ctr"/>
          <a:lstStyle/>
          <a:p>
            <a:pPr>
              <a:defRPr/>
            </a:pPr>
            <a:endParaRPr lang="fr-FR" sz="2000" dirty="0">
              <a:solidFill>
                <a:srgbClr val="000066"/>
              </a:solidFill>
              <a:latin typeface="Impact" pitchFamily="34" charset="0"/>
              <a:cs typeface="+mn-cs"/>
            </a:endParaRPr>
          </a:p>
          <a:p>
            <a:pPr>
              <a:defRPr/>
            </a:pPr>
            <a:endParaRPr lang="fr-FR" sz="4400" dirty="0" smtClean="0">
              <a:solidFill>
                <a:schemeClr val="bg1"/>
              </a:solidFill>
              <a:latin typeface="Impact" pitchFamily="34" charset="0"/>
              <a:cs typeface="+mn-cs"/>
            </a:endParaRPr>
          </a:p>
          <a:p>
            <a:pPr marL="180975">
              <a:defRPr/>
            </a:pPr>
            <a:r>
              <a:rPr lang="fr-FR" sz="6000" dirty="0" smtClean="0">
                <a:solidFill>
                  <a:schemeClr val="bg1">
                    <a:lumMod val="95000"/>
                  </a:schemeClr>
                </a:solidFill>
                <a:latin typeface="Impact" pitchFamily="34" charset="0"/>
              </a:rPr>
              <a:t>Triage  </a:t>
            </a:r>
          </a:p>
          <a:p>
            <a:pPr>
              <a:defRPr/>
            </a:pPr>
            <a:endParaRPr lang="fr-FR" sz="5000" dirty="0">
              <a:cs typeface="+mn-cs"/>
            </a:endParaRPr>
          </a:p>
        </p:txBody>
      </p:sp>
      <p:sp>
        <p:nvSpPr>
          <p:cNvPr id="2058" name="Line 6"/>
          <p:cNvSpPr>
            <a:spLocks noChangeShapeType="1"/>
          </p:cNvSpPr>
          <p:nvPr/>
        </p:nvSpPr>
        <p:spPr bwMode="auto">
          <a:xfrm>
            <a:off x="0" y="4572000"/>
            <a:ext cx="708818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 name="ZoneTexte 8"/>
          <p:cNvSpPr txBox="1">
            <a:spLocks noChangeArrowheads="1"/>
          </p:cNvSpPr>
          <p:nvPr/>
        </p:nvSpPr>
        <p:spPr bwMode="auto">
          <a:xfrm rot="5400000">
            <a:off x="1335216" y="-2273251"/>
            <a:ext cx="9875139" cy="3545586"/>
          </a:xfrm>
          <a:prstGeom prst="rect">
            <a:avLst/>
          </a:prstGeom>
          <a:noFill/>
          <a:ln w="9525">
            <a:noFill/>
            <a:miter lim="800000"/>
            <a:headEnd/>
            <a:tailEnd/>
          </a:ln>
        </p:spPr>
        <p:txBody>
          <a:bodyPr wrap="none">
            <a:spAutoFit/>
          </a:bodyPr>
          <a:lstStyle/>
          <a:p>
            <a:pPr algn="r">
              <a:lnSpc>
                <a:spcPct val="85000"/>
              </a:lnSpc>
              <a:defRPr/>
            </a:pPr>
            <a:r>
              <a:rPr lang="fr-FR" sz="4400" dirty="0" smtClean="0">
                <a:solidFill>
                  <a:schemeClr val="bg1">
                    <a:lumMod val="65000"/>
                  </a:schemeClr>
                </a:solidFill>
                <a:latin typeface="Calibri" pitchFamily="34" charset="0"/>
              </a:rPr>
              <a:t>      </a:t>
            </a:r>
            <a:r>
              <a:rPr lang="fr-FR" sz="6600" b="1" dirty="0" err="1" smtClean="0">
                <a:solidFill>
                  <a:schemeClr val="accent2">
                    <a:lumMod val="75000"/>
                  </a:schemeClr>
                </a:solidFill>
                <a:latin typeface="Calibri" pitchFamily="34" charset="0"/>
              </a:rPr>
              <a:t>CREUF</a:t>
            </a:r>
            <a:r>
              <a:rPr lang="fr-FR" sz="6600" b="1" dirty="0" smtClean="0">
                <a:solidFill>
                  <a:schemeClr val="accent2">
                    <a:lumMod val="75000"/>
                  </a:schemeClr>
                </a:solidFill>
                <a:latin typeface="Calibri" pitchFamily="34" charset="0"/>
              </a:rPr>
              <a:t> </a:t>
            </a:r>
            <a:r>
              <a:rPr lang="fr-FR" sz="6600" dirty="0" smtClean="0">
                <a:solidFill>
                  <a:schemeClr val="accent2">
                    <a:lumMod val="40000"/>
                    <a:lumOff val="60000"/>
                  </a:schemeClr>
                </a:solidFill>
                <a:latin typeface="Calibri" pitchFamily="34" charset="0"/>
              </a:rPr>
              <a:t>2014</a:t>
            </a:r>
            <a:endParaRPr lang="fr-FR" sz="6600" b="1" dirty="0" smtClean="0">
              <a:solidFill>
                <a:schemeClr val="accent2">
                  <a:lumMod val="40000"/>
                  <a:lumOff val="60000"/>
                </a:schemeClr>
              </a:solidFill>
              <a:latin typeface="Calibri" pitchFamily="34" charset="0"/>
            </a:endParaRPr>
          </a:p>
          <a:p>
            <a:pPr algn="r">
              <a:lnSpc>
                <a:spcPct val="85000"/>
              </a:lnSpc>
              <a:defRPr/>
            </a:pPr>
            <a:r>
              <a:rPr lang="fr-FR" sz="13800" b="1" dirty="0" smtClean="0">
                <a:solidFill>
                  <a:schemeClr val="bg1">
                    <a:lumMod val="65000"/>
                  </a:schemeClr>
                </a:solidFill>
                <a:latin typeface="Calibri" pitchFamily="34" charset="0"/>
              </a:rPr>
              <a:t> </a:t>
            </a:r>
          </a:p>
          <a:p>
            <a:pPr>
              <a:lnSpc>
                <a:spcPct val="85000"/>
              </a:lnSpc>
              <a:defRPr/>
            </a:pPr>
            <a:endParaRPr lang="fr-FR" sz="1200" b="1" dirty="0" smtClean="0">
              <a:solidFill>
                <a:schemeClr val="bg1">
                  <a:lumMod val="65000"/>
                </a:schemeClr>
              </a:solidFill>
              <a:latin typeface="Calibri" pitchFamily="34" charset="0"/>
            </a:endParaRPr>
          </a:p>
          <a:p>
            <a:pPr lvl="2">
              <a:lnSpc>
                <a:spcPct val="85000"/>
              </a:lnSpc>
              <a:defRPr/>
            </a:pPr>
            <a:r>
              <a:rPr lang="fr-FR" sz="4800" b="1" dirty="0" smtClean="0">
                <a:solidFill>
                  <a:schemeClr val="bg1">
                    <a:lumMod val="65000"/>
                  </a:schemeClr>
                </a:solidFill>
                <a:latin typeface="Calibri" pitchFamily="34" charset="0"/>
              </a:rPr>
              <a:t> </a:t>
            </a:r>
            <a:endParaRPr lang="fr-FR" sz="4800" dirty="0">
              <a:solidFill>
                <a:schemeClr val="bg1">
                  <a:lumMod val="75000"/>
                </a:schemeClr>
              </a:solidFill>
              <a:latin typeface="Calibri" pitchFamily="34" charset="0"/>
            </a:endParaRPr>
          </a:p>
        </p:txBody>
      </p:sp>
      <p:sp>
        <p:nvSpPr>
          <p:cNvPr id="2053" name="Line 7"/>
          <p:cNvSpPr>
            <a:spLocks noChangeShapeType="1"/>
          </p:cNvSpPr>
          <p:nvPr/>
        </p:nvSpPr>
        <p:spPr bwMode="auto">
          <a:xfrm>
            <a:off x="7092950" y="0"/>
            <a:ext cx="0" cy="68580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 name="Text Box 8"/>
          <p:cNvSpPr txBox="1">
            <a:spLocks noChangeArrowheads="1"/>
          </p:cNvSpPr>
          <p:nvPr/>
        </p:nvSpPr>
        <p:spPr bwMode="auto">
          <a:xfrm>
            <a:off x="0" y="4572000"/>
            <a:ext cx="9144000" cy="1089248"/>
          </a:xfrm>
          <a:prstGeom prst="rect">
            <a:avLst/>
          </a:prstGeom>
          <a:solidFill>
            <a:schemeClr val="bg1">
              <a:lumMod val="85000"/>
              <a:alpha val="50000"/>
            </a:schemeClr>
          </a:solidFill>
          <a:ln w="9525">
            <a:noFill/>
            <a:miter lim="800000"/>
            <a:headEnd/>
            <a:tailEnd/>
          </a:ln>
          <a:effectLst/>
        </p:spPr>
        <p:txBody>
          <a:bodyPr tIns="108000" bIns="82800" anchor="ctr"/>
          <a:lstStyle/>
          <a:p>
            <a:pPr marL="177800" lvl="0">
              <a:lnSpc>
                <a:spcPct val="80000"/>
              </a:lnSpc>
              <a:tabLst>
                <a:tab pos="180975" algn="l"/>
                <a:tab pos="6821488" algn="l"/>
              </a:tabLst>
              <a:defRPr/>
            </a:pPr>
            <a:r>
              <a:rPr lang="fr-FR" sz="2800" dirty="0" smtClean="0">
                <a:solidFill>
                  <a:srgbClr val="FFFFFF"/>
                </a:solidFill>
                <a:latin typeface="Franklin Gothic Medium Cond" pitchFamily="34" charset="0"/>
              </a:rPr>
              <a:t>et conditions de transfert des polytraumatisés</a:t>
            </a:r>
          </a:p>
          <a:p>
            <a:pPr marL="177800" lvl="0">
              <a:lnSpc>
                <a:spcPct val="80000"/>
              </a:lnSpc>
              <a:tabLst>
                <a:tab pos="180975" algn="l"/>
                <a:tab pos="6821488" algn="l"/>
              </a:tabLst>
              <a:defRPr/>
            </a:pPr>
            <a:r>
              <a:rPr lang="fr-FR" sz="3200" dirty="0" smtClean="0">
                <a:solidFill>
                  <a:schemeClr val="accent2"/>
                </a:solidFill>
                <a:latin typeface="Franklin Gothic Medium Cond" pitchFamily="34" charset="0"/>
              </a:rPr>
              <a:t>en situation de catastrophe</a:t>
            </a:r>
            <a:endParaRPr lang="fr-FR" sz="3200" dirty="0">
              <a:solidFill>
                <a:schemeClr val="accent2"/>
              </a:solidFill>
              <a:latin typeface="Franklin Gothic Medium Cond" pitchFamily="34" charset="0"/>
            </a:endParaRPr>
          </a:p>
        </p:txBody>
      </p:sp>
      <p:sp>
        <p:nvSpPr>
          <p:cNvPr id="15" name="ZoneTexte 14"/>
          <p:cNvSpPr txBox="1"/>
          <p:nvPr/>
        </p:nvSpPr>
        <p:spPr>
          <a:xfrm>
            <a:off x="7121266" y="4793084"/>
            <a:ext cx="1987238" cy="646331"/>
          </a:xfrm>
          <a:prstGeom prst="rect">
            <a:avLst/>
          </a:prstGeom>
          <a:noFill/>
        </p:spPr>
        <p:txBody>
          <a:bodyPr wrap="square" rtlCol="0" anchor="ctr" anchorCtr="0">
            <a:spAutoFit/>
          </a:bodyPr>
          <a:lstStyle/>
          <a:p>
            <a:pPr algn="ctr"/>
            <a:r>
              <a:rPr lang="fr-FR" sz="1400" b="1" dirty="0" smtClean="0">
                <a:solidFill>
                  <a:srgbClr val="000066"/>
                </a:solidFill>
                <a:latin typeface="Calibri" pitchFamily="34" charset="0"/>
                <a:cs typeface="Calibri" pitchFamily="34" charset="0"/>
              </a:rPr>
              <a:t>Thierry </a:t>
            </a:r>
            <a:r>
              <a:rPr lang="fr-FR" sz="1400" b="1" dirty="0">
                <a:solidFill>
                  <a:srgbClr val="000066"/>
                </a:solidFill>
                <a:latin typeface="Calibri" pitchFamily="34" charset="0"/>
                <a:cs typeface="Calibri" pitchFamily="34" charset="0"/>
              </a:rPr>
              <a:t>PELACCIA</a:t>
            </a:r>
          </a:p>
          <a:p>
            <a:pPr algn="ctr"/>
            <a:endParaRPr lang="fr-FR" sz="400" dirty="0" smtClean="0">
              <a:solidFill>
                <a:srgbClr val="000066"/>
              </a:solidFill>
              <a:latin typeface="Calibri" pitchFamily="34" charset="0"/>
              <a:cs typeface="Calibri" pitchFamily="34" charset="0"/>
            </a:endParaRPr>
          </a:p>
          <a:p>
            <a:pPr algn="ctr"/>
            <a:r>
              <a:rPr lang="fr-FR" sz="900" dirty="0" smtClean="0">
                <a:solidFill>
                  <a:srgbClr val="000066"/>
                </a:solidFill>
                <a:latin typeface="Calibri" pitchFamily="34" charset="0"/>
                <a:cs typeface="Calibri" pitchFamily="34" charset="0"/>
              </a:rPr>
              <a:t>Faculté de médecine de Strasbourg</a:t>
            </a:r>
          </a:p>
          <a:p>
            <a:pPr algn="ctr"/>
            <a:r>
              <a:rPr lang="fr-FR" sz="900" dirty="0" smtClean="0">
                <a:solidFill>
                  <a:srgbClr val="000066"/>
                </a:solidFill>
                <a:latin typeface="Calibri" pitchFamily="34" charset="0"/>
                <a:cs typeface="Calibri" pitchFamily="34" charset="0"/>
              </a:rPr>
              <a:t>SAMU - CESU 67</a:t>
            </a:r>
            <a:endParaRPr lang="fr-FR" sz="200" b="1" dirty="0" smtClean="0">
              <a:solidFill>
                <a:srgbClr val="000066"/>
              </a:solidFill>
              <a:latin typeface="Calibri" pitchFamily="34" charset="0"/>
              <a:cs typeface="Calibri" pitchFamily="34" charset="0"/>
            </a:endParaRPr>
          </a:p>
        </p:txBody>
      </p:sp>
    </p:spTree>
    <p:extLst>
      <p:ext uri="{BB962C8B-B14F-4D97-AF65-F5344CB8AC3E}">
        <p14:creationId xmlns:p14="http://schemas.microsoft.com/office/powerpoint/2010/main" val="80625197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b="1" dirty="0" smtClean="0">
                <a:solidFill>
                  <a:srgbClr val="FFFFFF"/>
                </a:solidFill>
                <a:latin typeface="Calibri" pitchFamily="34" charset="0"/>
                <a:cs typeface="Arial" charset="0"/>
              </a:rPr>
              <a:t>Rationnel</a:t>
            </a:r>
            <a:endParaRPr lang="fr-FR" sz="3200" i="1" dirty="0">
              <a:solidFill>
                <a:srgbClr val="FF9900"/>
              </a:solidFill>
              <a:latin typeface="Times New Roman" pitchFamily="18" charset="0"/>
              <a:cs typeface="Times New Roman" pitchFamily="18" charset="0"/>
            </a:endParaRPr>
          </a:p>
        </p:txBody>
      </p:sp>
      <p:sp>
        <p:nvSpPr>
          <p:cNvPr id="2" name="AutoShape 2" descr="https://encrypted-tbn3.gstatic.com/images?q=tbn:ANd9GcTeezMFBNQ-CX2EUbtmGQwNbZh6GBt4RFFUoeAG0iIo8pBlcBsR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7" name="Text Box 8"/>
          <p:cNvSpPr txBox="1">
            <a:spLocks noChangeArrowheads="1"/>
          </p:cNvSpPr>
          <p:nvPr>
            <p:custDataLst>
              <p:tags r:id="rId2"/>
            </p:custDataLst>
          </p:nvPr>
        </p:nvSpPr>
        <p:spPr bwMode="auto">
          <a:xfrm>
            <a:off x="2771800" y="2475761"/>
            <a:ext cx="5760640" cy="3185487"/>
          </a:xfrm>
          <a:prstGeom prst="rect">
            <a:avLst/>
          </a:prstGeom>
          <a:noFill/>
          <a:ln w="9525">
            <a:noFill/>
            <a:miter lim="800000"/>
            <a:headEnd/>
            <a:tailEnd/>
          </a:ln>
          <a:effectLst/>
        </p:spPr>
        <p:txBody>
          <a:bodyPr wrap="square" lIns="0" tIns="0" rIns="0" bIns="0">
            <a:spAutoFit/>
          </a:bodyPr>
          <a:lstStyle/>
          <a:p>
            <a:pPr algn="just">
              <a:spcBef>
                <a:spcPts val="6000"/>
              </a:spcBef>
              <a:buClr>
                <a:schemeClr val="bg1">
                  <a:lumMod val="65000"/>
                </a:schemeClr>
              </a:buClr>
              <a:buSzPct val="90000"/>
              <a:defRPr/>
            </a:pPr>
            <a:r>
              <a:rPr lang="fr-FR" sz="2400" i="1" dirty="0" smtClean="0">
                <a:latin typeface="Times New Roman" pitchFamily="18" charset="0"/>
                <a:cs typeface="Times New Roman" pitchFamily="18" charset="0"/>
              </a:rPr>
              <a:t>Il faut toujours commencer par le plus dangereusement blessé, sans avoir égard au rang et à la distinction. </a:t>
            </a:r>
          </a:p>
          <a:p>
            <a:pPr algn="just">
              <a:spcBef>
                <a:spcPts val="1800"/>
              </a:spcBef>
              <a:buClr>
                <a:schemeClr val="bg1">
                  <a:lumMod val="65000"/>
                </a:schemeClr>
              </a:buClr>
              <a:buSzPct val="90000"/>
              <a:defRPr/>
            </a:pPr>
            <a:r>
              <a:rPr lang="fr-FR" sz="2400" i="1" dirty="0" smtClean="0">
                <a:latin typeface="Times New Roman" pitchFamily="18" charset="0"/>
                <a:cs typeface="Times New Roman" pitchFamily="18" charset="0"/>
              </a:rPr>
              <a:t>Les moins maltraités peuvent attendre que  </a:t>
            </a:r>
            <a:r>
              <a:rPr lang="fr-FR" sz="2400" i="1" dirty="0">
                <a:latin typeface="Times New Roman" pitchFamily="18" charset="0"/>
                <a:cs typeface="Times New Roman" pitchFamily="18" charset="0"/>
              </a:rPr>
              <a:t>leurs </a:t>
            </a:r>
            <a:r>
              <a:rPr lang="fr-FR" sz="2400" i="1" dirty="0" smtClean="0">
                <a:latin typeface="Times New Roman" pitchFamily="18" charset="0"/>
                <a:cs typeface="Times New Roman" pitchFamily="18" charset="0"/>
              </a:rPr>
              <a:t>frères d’armes</a:t>
            </a:r>
            <a:r>
              <a:rPr lang="fr-FR" sz="2400" i="1" dirty="0">
                <a:latin typeface="Times New Roman" pitchFamily="18" charset="0"/>
                <a:cs typeface="Times New Roman" pitchFamily="18" charset="0"/>
              </a:rPr>
              <a:t>, </a:t>
            </a:r>
            <a:r>
              <a:rPr lang="fr-FR" sz="2400" i="1" dirty="0" smtClean="0">
                <a:latin typeface="Times New Roman" pitchFamily="18" charset="0"/>
                <a:cs typeface="Times New Roman" pitchFamily="18" charset="0"/>
              </a:rPr>
              <a:t>horriblement mutilés, aient été pansés et opérés. Autrement, ceux-ci ou n’existent déjà plus quelques heures après, ou ne vivent que jusqu’au lendemain. </a:t>
            </a:r>
            <a:endParaRPr lang="fr-FR" sz="2400" i="1" dirty="0">
              <a:latin typeface="Times New Roman" pitchFamily="18" charset="0"/>
              <a:cs typeface="Times New Roman" pitchFamily="18" charset="0"/>
            </a:endParaRPr>
          </a:p>
        </p:txBody>
      </p:sp>
      <p:sp>
        <p:nvSpPr>
          <p:cNvPr id="108" name="ZoneTexte 107"/>
          <p:cNvSpPr txBox="1"/>
          <p:nvPr/>
        </p:nvSpPr>
        <p:spPr>
          <a:xfrm>
            <a:off x="5220072" y="5858108"/>
            <a:ext cx="3336362" cy="523220"/>
          </a:xfrm>
          <a:prstGeom prst="rect">
            <a:avLst/>
          </a:prstGeom>
          <a:noFill/>
        </p:spPr>
        <p:txBody>
          <a:bodyPr wrap="none" rtlCol="0">
            <a:spAutoFit/>
          </a:bodyPr>
          <a:lstStyle/>
          <a:p>
            <a:pPr algn="r"/>
            <a:r>
              <a:rPr lang="fr-FR" sz="1400" dirty="0" smtClean="0">
                <a:latin typeface="Univers LT 47 CondensedLt" pitchFamily="2" charset="0"/>
              </a:rPr>
              <a:t>Dominique Jean LARREY, Mémoires de chirurgie</a:t>
            </a:r>
          </a:p>
          <a:p>
            <a:pPr algn="r"/>
            <a:r>
              <a:rPr lang="fr-FR" sz="1400" dirty="0" smtClean="0">
                <a:latin typeface="Univers LT 47 CondensedLt" pitchFamily="2" charset="0"/>
              </a:rPr>
              <a:t>militaire et campagnes, 1812 (Tome 3, p. 4)</a:t>
            </a:r>
          </a:p>
        </p:txBody>
      </p:sp>
    </p:spTree>
    <p:extLst>
      <p:ext uri="{BB962C8B-B14F-4D97-AF65-F5344CB8AC3E}">
        <p14:creationId xmlns:p14="http://schemas.microsoft.com/office/powerpoint/2010/main" val="23668991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3"/>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
                                            <p:txEl>
                                              <p:pRg st="0" end="0"/>
                                            </p:txEl>
                                          </p:spTgt>
                                        </p:tgtEl>
                                        <p:attrNameLst>
                                          <p:attrName>style.visibility</p:attrName>
                                        </p:attrNameLst>
                                      </p:cBhvr>
                                      <p:to>
                                        <p:strVal val="visible"/>
                                      </p:to>
                                    </p:set>
                                    <p:animEffect transition="in" filter="fade">
                                      <p:cBhvr>
                                        <p:cTn id="14" dur="500"/>
                                        <p:tgtEl>
                                          <p:spTgt spid="10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07">
                                            <p:txEl>
                                              <p:pRg st="1" end="1"/>
                                            </p:txEl>
                                          </p:spTgt>
                                        </p:tgtEl>
                                        <p:attrNameLst>
                                          <p:attrName>style.visibility</p:attrName>
                                        </p:attrNameLst>
                                      </p:cBhvr>
                                      <p:to>
                                        <p:strVal val="visible"/>
                                      </p:to>
                                    </p:set>
                                    <p:animEffect transition="in" filter="fade">
                                      <p:cBhvr>
                                        <p:cTn id="17" dur="500"/>
                                        <p:tgtEl>
                                          <p:spTgt spid="107">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fade">
                                      <p:cBhvr>
                                        <p:cTn id="2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b="1" dirty="0" smtClean="0">
                <a:solidFill>
                  <a:srgbClr val="FFFFFF"/>
                </a:solidFill>
                <a:latin typeface="Calibri" pitchFamily="34" charset="0"/>
                <a:cs typeface="Arial" charset="0"/>
              </a:rPr>
              <a:t>Rationnel : </a:t>
            </a:r>
            <a:r>
              <a:rPr lang="fr-FR" sz="2400" dirty="0" smtClean="0">
                <a:solidFill>
                  <a:srgbClr val="FFFFFF"/>
                </a:solidFill>
                <a:latin typeface="Calibri" pitchFamily="34" charset="0"/>
                <a:cs typeface="Arial" charset="0"/>
              </a:rPr>
              <a:t>le</a:t>
            </a:r>
            <a:r>
              <a:rPr lang="fr-FR" sz="3200" b="1" dirty="0" smtClean="0">
                <a:solidFill>
                  <a:srgbClr val="FFFFFF"/>
                </a:solidFill>
                <a:latin typeface="Calibri" pitchFamily="34" charset="0"/>
                <a:cs typeface="Arial" charset="0"/>
              </a:rPr>
              <a:t> triage</a:t>
            </a:r>
            <a:endParaRPr lang="fr-FR" sz="3200" i="1" dirty="0">
              <a:solidFill>
                <a:srgbClr val="FF9900"/>
              </a:solidFill>
              <a:latin typeface="Times New Roman" pitchFamily="18" charset="0"/>
              <a:cs typeface="Times New Roman" pitchFamily="18" charset="0"/>
            </a:endParaRPr>
          </a:p>
        </p:txBody>
      </p:sp>
      <p:sp>
        <p:nvSpPr>
          <p:cNvPr id="2" name="AutoShape 2" descr="https://encrypted-tbn3.gstatic.com/images?q=tbn:ANd9GcTeezMFBNQ-CX2EUbtmGQwNbZh6GBt4RFFUoeAG0iIo8pBlcBsR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Rectangle à coins arrondis 104"/>
          <p:cNvSpPr/>
          <p:nvPr>
            <p:custDataLst>
              <p:tags r:id="rId2"/>
            </p:custDataLst>
          </p:nvPr>
        </p:nvSpPr>
        <p:spPr>
          <a:xfrm>
            <a:off x="4499769" y="827088"/>
            <a:ext cx="3794609"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err="1" smtClean="0">
                <a:solidFill>
                  <a:schemeClr val="bg1">
                    <a:lumMod val="50000"/>
                  </a:schemeClr>
                </a:solidFill>
              </a:rPr>
              <a:t>FRYKBERG</a:t>
            </a:r>
            <a:r>
              <a:rPr lang="fr-FR" sz="900" b="1" dirty="0">
                <a:solidFill>
                  <a:schemeClr val="bg1">
                    <a:lumMod val="50000"/>
                  </a:schemeClr>
                </a:solidFill>
              </a:rPr>
              <a:t>, 2005   | </a:t>
            </a:r>
            <a:r>
              <a:rPr lang="fr-FR" sz="900" b="1" dirty="0" smtClean="0">
                <a:solidFill>
                  <a:schemeClr val="bg1">
                    <a:lumMod val="50000"/>
                  </a:schemeClr>
                </a:solidFill>
              </a:rPr>
              <a:t>  JENKINS et al, 2008   |   NOCERA </a:t>
            </a:r>
            <a:r>
              <a:rPr lang="fr-FR" sz="900" b="1" dirty="0">
                <a:solidFill>
                  <a:schemeClr val="bg1">
                    <a:lumMod val="50000"/>
                  </a:schemeClr>
                </a:solidFill>
              </a:rPr>
              <a:t>et al, 2000 </a:t>
            </a:r>
          </a:p>
        </p:txBody>
      </p:sp>
      <p:sp>
        <p:nvSpPr>
          <p:cNvPr id="7" name="Text Box 8"/>
          <p:cNvSpPr txBox="1">
            <a:spLocks noChangeArrowheads="1"/>
          </p:cNvSpPr>
          <p:nvPr>
            <p:custDataLst>
              <p:tags r:id="rId3"/>
            </p:custDataLst>
          </p:nvPr>
        </p:nvSpPr>
        <p:spPr bwMode="auto">
          <a:xfrm>
            <a:off x="539750" y="1196752"/>
            <a:ext cx="8064698" cy="5352234"/>
          </a:xfrm>
          <a:prstGeom prst="rect">
            <a:avLst/>
          </a:prstGeom>
          <a:noFill/>
          <a:ln w="9525">
            <a:noFill/>
            <a:miter lim="800000"/>
            <a:headEnd/>
            <a:tailEnd/>
          </a:ln>
        </p:spPr>
        <p:txBody>
          <a:bodyPr wrap="square" lIns="90000" rIns="378000">
            <a:spAutoFit/>
          </a:bodyPr>
          <a:lstStyle/>
          <a:p>
            <a:pPr marL="357188" algn="ctr">
              <a:spcBef>
                <a:spcPts val="0"/>
              </a:spcBef>
              <a:buClr>
                <a:schemeClr val="bg1">
                  <a:lumMod val="50000"/>
                </a:schemeClr>
              </a:buClr>
            </a:pPr>
            <a:r>
              <a:rPr lang="fr-FR" sz="5600" b="1" dirty="0" smtClean="0">
                <a:solidFill>
                  <a:srgbClr val="FF6600"/>
                </a:solidFill>
                <a:latin typeface="Calibri" pitchFamily="34" charset="0"/>
                <a:cs typeface="Calibri" pitchFamily="34" charset="0"/>
              </a:rPr>
              <a:t>Action de catégorisation </a:t>
            </a:r>
          </a:p>
          <a:p>
            <a:pPr marL="357188" algn="ctr">
              <a:lnSpc>
                <a:spcPct val="85000"/>
              </a:lnSpc>
              <a:spcBef>
                <a:spcPts val="600"/>
              </a:spcBef>
              <a:buClr>
                <a:schemeClr val="bg1">
                  <a:lumMod val="50000"/>
                </a:schemeClr>
              </a:buClr>
            </a:pPr>
            <a:r>
              <a:rPr lang="fr-FR" sz="3400" dirty="0" smtClean="0">
                <a:latin typeface="Calibri" pitchFamily="34" charset="0"/>
                <a:cs typeface="Calibri" pitchFamily="34" charset="0"/>
              </a:rPr>
              <a:t>visant à prioriser la prise en charge des patients nécessitant des soins immédiats</a:t>
            </a:r>
            <a:endParaRPr lang="fr-FR" sz="3400" b="1" dirty="0" smtClean="0">
              <a:latin typeface="Calibri" pitchFamily="34" charset="0"/>
              <a:cs typeface="Calibri" pitchFamily="34" charset="0"/>
            </a:endParaRPr>
          </a:p>
          <a:p>
            <a:pPr marL="890588" indent="-273050" algn="just">
              <a:spcBef>
                <a:spcPts val="2400"/>
              </a:spcBef>
              <a:spcAft>
                <a:spcPts val="600"/>
              </a:spcAft>
              <a:buClr>
                <a:schemeClr val="bg1">
                  <a:lumMod val="50000"/>
                </a:schemeClr>
              </a:buClr>
              <a:buFont typeface="Arial" pitchFamily="34" charset="0"/>
              <a:buChar char="•"/>
            </a:pPr>
            <a:r>
              <a:rPr lang="fr-FR" sz="2400" dirty="0" smtClean="0">
                <a:solidFill>
                  <a:schemeClr val="tx1">
                    <a:lumMod val="65000"/>
                    <a:lumOff val="35000"/>
                  </a:schemeClr>
                </a:solidFill>
                <a:latin typeface="Calibri" pitchFamily="34" charset="0"/>
                <a:cs typeface="Calibri" pitchFamily="34" charset="0"/>
              </a:rPr>
              <a:t>contraire à la pratique courante des soins </a:t>
            </a:r>
          </a:p>
          <a:p>
            <a:pPr marL="890588" indent="-273050" algn="just">
              <a:spcBef>
                <a:spcPts val="1800"/>
              </a:spcBef>
              <a:spcAft>
                <a:spcPts val="0"/>
              </a:spcAft>
              <a:buClr>
                <a:schemeClr val="bg1">
                  <a:lumMod val="50000"/>
                </a:schemeClr>
              </a:buClr>
              <a:buFont typeface="Arial" pitchFamily="34" charset="0"/>
              <a:buChar char="•"/>
            </a:pPr>
            <a:r>
              <a:rPr lang="fr-FR" sz="2400" dirty="0" smtClean="0">
                <a:solidFill>
                  <a:schemeClr val="tx1">
                    <a:lumMod val="65000"/>
                    <a:lumOff val="35000"/>
                  </a:schemeClr>
                </a:solidFill>
                <a:latin typeface="Calibri" pitchFamily="34" charset="0"/>
                <a:cs typeface="Calibri" pitchFamily="34" charset="0"/>
              </a:rPr>
              <a:t>prenant en compte une population de patients et non un patient unique </a:t>
            </a:r>
          </a:p>
          <a:p>
            <a:pPr marL="890588" indent="-273050" algn="just">
              <a:spcBef>
                <a:spcPts val="1800"/>
              </a:spcBef>
              <a:spcAft>
                <a:spcPts val="0"/>
              </a:spcAft>
              <a:buClr>
                <a:schemeClr val="bg1">
                  <a:lumMod val="50000"/>
                </a:schemeClr>
              </a:buClr>
              <a:buFont typeface="Arial" pitchFamily="34" charset="0"/>
              <a:buChar char="•"/>
            </a:pPr>
            <a:r>
              <a:rPr lang="fr-FR" sz="2400" dirty="0" smtClean="0">
                <a:solidFill>
                  <a:schemeClr val="tx1">
                    <a:lumMod val="65000"/>
                    <a:lumOff val="35000"/>
                  </a:schemeClr>
                </a:solidFill>
                <a:latin typeface="Calibri" pitchFamily="34" charset="0"/>
                <a:cs typeface="Calibri" pitchFamily="34" charset="0"/>
              </a:rPr>
              <a:t>reposant sur la mise à disposition des ressources là où elles seront le plus utiles (« potentiel de survie »)</a:t>
            </a:r>
          </a:p>
          <a:p>
            <a:pPr marL="617538" algn="ctr">
              <a:spcBef>
                <a:spcPts val="2400"/>
              </a:spcBef>
              <a:spcAft>
                <a:spcPts val="0"/>
              </a:spcAft>
              <a:buClr>
                <a:schemeClr val="bg1">
                  <a:lumMod val="50000"/>
                </a:schemeClr>
              </a:buClr>
            </a:pPr>
            <a:r>
              <a:rPr lang="fr-FR" sz="2800" b="1" i="1" dirty="0" smtClean="0">
                <a:solidFill>
                  <a:srgbClr val="FF6600"/>
                </a:solidFill>
                <a:latin typeface="Times New Roman" pitchFamily="18" charset="0"/>
                <a:cs typeface="Times New Roman" pitchFamily="18" charset="0"/>
              </a:rPr>
              <a:t>« </a:t>
            </a:r>
            <a:r>
              <a:rPr lang="en-US" sz="2800" b="1" i="1" dirty="0" smtClean="0">
                <a:solidFill>
                  <a:srgbClr val="FF6600"/>
                </a:solidFill>
                <a:latin typeface="Times New Roman" pitchFamily="18" charset="0"/>
                <a:cs typeface="Times New Roman" pitchFamily="18" charset="0"/>
              </a:rPr>
              <a:t> the </a:t>
            </a:r>
            <a:r>
              <a:rPr lang="en-US" sz="2800" b="1" i="1" dirty="0">
                <a:solidFill>
                  <a:srgbClr val="FF6600"/>
                </a:solidFill>
                <a:latin typeface="Times New Roman" pitchFamily="18" charset="0"/>
                <a:cs typeface="Times New Roman" pitchFamily="18" charset="0"/>
              </a:rPr>
              <a:t>greatest good for the greatest </a:t>
            </a:r>
            <a:r>
              <a:rPr lang="en-US" sz="2800" b="1" i="1" dirty="0" smtClean="0">
                <a:solidFill>
                  <a:srgbClr val="FF6600"/>
                </a:solidFill>
                <a:latin typeface="Times New Roman" pitchFamily="18" charset="0"/>
                <a:cs typeface="Times New Roman" pitchFamily="18" charset="0"/>
              </a:rPr>
              <a:t>number</a:t>
            </a:r>
            <a:r>
              <a:rPr lang="fr-FR" sz="2800" b="1" i="1" dirty="0">
                <a:solidFill>
                  <a:srgbClr val="FF6600"/>
                </a:solidFill>
                <a:latin typeface="Times New Roman" pitchFamily="18" charset="0"/>
                <a:cs typeface="Times New Roman" pitchFamily="18" charset="0"/>
              </a:rPr>
              <a:t> </a:t>
            </a:r>
            <a:r>
              <a:rPr lang="fr-FR" sz="2800" b="1" i="1" dirty="0" smtClean="0">
                <a:solidFill>
                  <a:srgbClr val="FF6600"/>
                </a:solidFill>
                <a:latin typeface="Times New Roman" pitchFamily="18" charset="0"/>
                <a:cs typeface="Times New Roman" pitchFamily="18" charset="0"/>
              </a:rPr>
              <a:t>»</a:t>
            </a:r>
            <a:endParaRPr lang="fr-FR" sz="2400" b="1" i="1" dirty="0" smtClean="0">
              <a:solidFill>
                <a:srgbClr val="FF6600"/>
              </a:solidFill>
              <a:latin typeface="Times New Roman" pitchFamily="18" charset="0"/>
              <a:cs typeface="Times New Roman" pitchFamily="18" charset="0"/>
            </a:endParaRPr>
          </a:p>
        </p:txBody>
      </p:sp>
    </p:spTree>
    <p:extLst>
      <p:ext uri="{BB962C8B-B14F-4D97-AF65-F5344CB8AC3E}">
        <p14:creationId xmlns:p14="http://schemas.microsoft.com/office/powerpoint/2010/main" val="37489410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b="1" dirty="0" smtClean="0">
                <a:solidFill>
                  <a:srgbClr val="FFFFFF"/>
                </a:solidFill>
                <a:latin typeface="Calibri" pitchFamily="34" charset="0"/>
                <a:cs typeface="Arial" charset="0"/>
              </a:rPr>
              <a:t>Rationnel : </a:t>
            </a:r>
            <a:r>
              <a:rPr lang="fr-FR" sz="2400" dirty="0" smtClean="0">
                <a:solidFill>
                  <a:srgbClr val="FFFFFF"/>
                </a:solidFill>
                <a:latin typeface="Calibri" pitchFamily="34" charset="0"/>
                <a:cs typeface="Arial" charset="0"/>
              </a:rPr>
              <a:t>le</a:t>
            </a:r>
            <a:r>
              <a:rPr lang="fr-FR" sz="3200" b="1" dirty="0" smtClean="0">
                <a:solidFill>
                  <a:srgbClr val="FFFFFF"/>
                </a:solidFill>
                <a:latin typeface="Calibri" pitchFamily="34" charset="0"/>
                <a:cs typeface="Arial" charset="0"/>
              </a:rPr>
              <a:t> triage</a:t>
            </a:r>
            <a:endParaRPr lang="fr-FR" sz="3200" i="1" dirty="0">
              <a:solidFill>
                <a:srgbClr val="FF9900"/>
              </a:solidFill>
              <a:latin typeface="Times New Roman" pitchFamily="18" charset="0"/>
              <a:cs typeface="Times New Roman" pitchFamily="18" charset="0"/>
            </a:endParaRPr>
          </a:p>
        </p:txBody>
      </p:sp>
      <p:sp>
        <p:nvSpPr>
          <p:cNvPr id="2" name="AutoShape 2" descr="https://encrypted-tbn3.gstatic.com/images?q=tbn:ANd9GcTeezMFBNQ-CX2EUbtmGQwNbZh6GBt4RFFUoeAG0iIo8pBlcBsR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Rectangle à coins arrondis 104"/>
          <p:cNvSpPr/>
          <p:nvPr>
            <p:custDataLst>
              <p:tags r:id="rId2"/>
            </p:custDataLst>
          </p:nvPr>
        </p:nvSpPr>
        <p:spPr>
          <a:xfrm>
            <a:off x="6516216" y="827088"/>
            <a:ext cx="1778162"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smtClean="0">
                <a:solidFill>
                  <a:schemeClr val="bg1">
                    <a:lumMod val="50000"/>
                  </a:schemeClr>
                </a:solidFill>
              </a:rPr>
              <a:t>RICARD-HIBON et al, 2009</a:t>
            </a:r>
            <a:endParaRPr lang="fr-FR" sz="900" b="1" dirty="0">
              <a:solidFill>
                <a:schemeClr val="bg1">
                  <a:lumMod val="50000"/>
                </a:schemeClr>
              </a:solidFill>
            </a:endParaRPr>
          </a:p>
        </p:txBody>
      </p:sp>
      <p:sp>
        <p:nvSpPr>
          <p:cNvPr id="7" name="Text Box 8"/>
          <p:cNvSpPr txBox="1">
            <a:spLocks noChangeArrowheads="1"/>
          </p:cNvSpPr>
          <p:nvPr>
            <p:custDataLst>
              <p:tags r:id="rId3"/>
            </p:custDataLst>
          </p:nvPr>
        </p:nvSpPr>
        <p:spPr bwMode="auto">
          <a:xfrm>
            <a:off x="539750" y="1196752"/>
            <a:ext cx="8064698" cy="5306068"/>
          </a:xfrm>
          <a:prstGeom prst="rect">
            <a:avLst/>
          </a:prstGeom>
          <a:noFill/>
          <a:ln w="9525">
            <a:noFill/>
            <a:miter lim="800000"/>
            <a:headEnd/>
            <a:tailEnd/>
          </a:ln>
        </p:spPr>
        <p:txBody>
          <a:bodyPr wrap="square" lIns="90000" rIns="378000">
            <a:spAutoFit/>
          </a:bodyPr>
          <a:lstStyle/>
          <a:p>
            <a:pPr marL="357188" algn="ctr">
              <a:spcBef>
                <a:spcPts val="0"/>
              </a:spcBef>
              <a:buClr>
                <a:schemeClr val="bg1">
                  <a:lumMod val="50000"/>
                </a:schemeClr>
              </a:buClr>
            </a:pPr>
            <a:r>
              <a:rPr lang="fr-FR" sz="5600" b="1" dirty="0" smtClean="0">
                <a:solidFill>
                  <a:srgbClr val="FF6600"/>
                </a:solidFill>
                <a:latin typeface="Calibri" pitchFamily="34" charset="0"/>
                <a:cs typeface="Calibri" pitchFamily="34" charset="0"/>
              </a:rPr>
              <a:t>Action de catégorisation </a:t>
            </a:r>
          </a:p>
          <a:p>
            <a:pPr marL="357188" algn="ctr">
              <a:lnSpc>
                <a:spcPct val="85000"/>
              </a:lnSpc>
              <a:spcBef>
                <a:spcPts val="600"/>
              </a:spcBef>
              <a:buClr>
                <a:schemeClr val="bg1">
                  <a:lumMod val="50000"/>
                </a:schemeClr>
              </a:buClr>
            </a:pPr>
            <a:r>
              <a:rPr lang="fr-FR" sz="3400" dirty="0" smtClean="0">
                <a:latin typeface="Calibri" pitchFamily="34" charset="0"/>
                <a:cs typeface="Calibri" pitchFamily="34" charset="0"/>
              </a:rPr>
              <a:t>visant à prioriser la prise en charge des patients nécessitant des soins immédiats</a:t>
            </a:r>
            <a:endParaRPr lang="fr-FR" sz="3400" b="1" dirty="0" smtClean="0">
              <a:latin typeface="Calibri" pitchFamily="34" charset="0"/>
              <a:cs typeface="Calibri" pitchFamily="34" charset="0"/>
            </a:endParaRPr>
          </a:p>
          <a:p>
            <a:pPr marL="890588" indent="-273050" algn="just">
              <a:spcBef>
                <a:spcPts val="2400"/>
              </a:spcBef>
              <a:spcAft>
                <a:spcPts val="0"/>
              </a:spcAft>
              <a:buClr>
                <a:schemeClr val="bg1">
                  <a:lumMod val="50000"/>
                </a:schemeClr>
              </a:buClr>
              <a:buFont typeface="Arial" pitchFamily="34" charset="0"/>
              <a:buChar char="•"/>
            </a:pPr>
            <a:r>
              <a:rPr lang="fr-FR" sz="2400" dirty="0">
                <a:solidFill>
                  <a:schemeClr val="tx1">
                    <a:lumMod val="65000"/>
                    <a:lumOff val="35000"/>
                  </a:schemeClr>
                </a:solidFill>
                <a:latin typeface="Calibri" pitchFamily="34" charset="0"/>
                <a:cs typeface="Calibri" pitchFamily="34" charset="0"/>
              </a:rPr>
              <a:t>pour</a:t>
            </a:r>
            <a:r>
              <a:rPr lang="fr-FR" sz="2400" b="1" dirty="0">
                <a:solidFill>
                  <a:schemeClr val="tx1">
                    <a:lumMod val="65000"/>
                    <a:lumOff val="35000"/>
                  </a:schemeClr>
                </a:solidFill>
                <a:latin typeface="Calibri" pitchFamily="34" charset="0"/>
                <a:cs typeface="Calibri" pitchFamily="34" charset="0"/>
              </a:rPr>
              <a:t> repérer </a:t>
            </a:r>
            <a:r>
              <a:rPr lang="fr-FR" sz="2400" dirty="0">
                <a:solidFill>
                  <a:schemeClr val="tx1">
                    <a:lumMod val="65000"/>
                    <a:lumOff val="35000"/>
                  </a:schemeClr>
                </a:solidFill>
                <a:latin typeface="Calibri" pitchFamily="34" charset="0"/>
                <a:cs typeface="Calibri" pitchFamily="34" charset="0"/>
              </a:rPr>
              <a:t>les blessés les plus graves</a:t>
            </a:r>
          </a:p>
          <a:p>
            <a:pPr marL="890588" indent="-273050" algn="just">
              <a:spcBef>
                <a:spcPts val="2200"/>
              </a:spcBef>
              <a:spcAft>
                <a:spcPts val="0"/>
              </a:spcAft>
              <a:buClr>
                <a:schemeClr val="bg1">
                  <a:lumMod val="50000"/>
                </a:schemeClr>
              </a:buClr>
              <a:buFont typeface="Arial" pitchFamily="34" charset="0"/>
              <a:buChar char="•"/>
            </a:pPr>
            <a:r>
              <a:rPr lang="fr-FR" sz="2400" dirty="0" smtClean="0">
                <a:solidFill>
                  <a:schemeClr val="tx1">
                    <a:lumMod val="65000"/>
                    <a:lumOff val="35000"/>
                  </a:schemeClr>
                </a:solidFill>
                <a:latin typeface="Calibri" pitchFamily="34" charset="0"/>
                <a:cs typeface="Calibri" pitchFamily="34" charset="0"/>
              </a:rPr>
              <a:t>pour</a:t>
            </a:r>
            <a:r>
              <a:rPr lang="fr-FR" sz="2400" b="1" dirty="0" smtClean="0">
                <a:solidFill>
                  <a:schemeClr val="tx1">
                    <a:lumMod val="65000"/>
                    <a:lumOff val="35000"/>
                  </a:schemeClr>
                </a:solidFill>
                <a:latin typeface="Calibri" pitchFamily="34" charset="0"/>
                <a:cs typeface="Calibri" pitchFamily="34" charset="0"/>
              </a:rPr>
              <a:t> identifier </a:t>
            </a:r>
            <a:r>
              <a:rPr lang="fr-FR" sz="2400" dirty="0" smtClean="0">
                <a:solidFill>
                  <a:schemeClr val="tx1">
                    <a:lumMod val="65000"/>
                    <a:lumOff val="35000"/>
                  </a:schemeClr>
                </a:solidFill>
                <a:latin typeface="Calibri" pitchFamily="34" charset="0"/>
                <a:cs typeface="Calibri" pitchFamily="34" charset="0"/>
              </a:rPr>
              <a:t>les victimes d’une catastrophe</a:t>
            </a:r>
          </a:p>
          <a:p>
            <a:pPr marL="890588" indent="-273050" algn="just">
              <a:spcBef>
                <a:spcPts val="2200"/>
              </a:spcBef>
              <a:spcAft>
                <a:spcPts val="0"/>
              </a:spcAft>
              <a:buClr>
                <a:schemeClr val="bg1">
                  <a:lumMod val="50000"/>
                </a:schemeClr>
              </a:buClr>
              <a:buFont typeface="Arial" pitchFamily="34" charset="0"/>
              <a:buChar char="•"/>
            </a:pPr>
            <a:r>
              <a:rPr lang="fr-FR" sz="2400" dirty="0" smtClean="0">
                <a:solidFill>
                  <a:schemeClr val="tx1">
                    <a:lumMod val="65000"/>
                    <a:lumOff val="35000"/>
                  </a:schemeClr>
                </a:solidFill>
                <a:latin typeface="Calibri" pitchFamily="34" charset="0"/>
                <a:cs typeface="Calibri" pitchFamily="34" charset="0"/>
              </a:rPr>
              <a:t>pour</a:t>
            </a:r>
            <a:r>
              <a:rPr lang="fr-FR" sz="2400" b="1" dirty="0" smtClean="0">
                <a:solidFill>
                  <a:schemeClr val="tx1">
                    <a:lumMod val="65000"/>
                    <a:lumOff val="35000"/>
                  </a:schemeClr>
                </a:solidFill>
                <a:latin typeface="Calibri" pitchFamily="34" charset="0"/>
                <a:cs typeface="Calibri" pitchFamily="34" charset="0"/>
              </a:rPr>
              <a:t> orienter </a:t>
            </a:r>
            <a:r>
              <a:rPr lang="fr-FR" sz="2400" dirty="0" smtClean="0">
                <a:solidFill>
                  <a:schemeClr val="tx1">
                    <a:lumMod val="65000"/>
                    <a:lumOff val="35000"/>
                  </a:schemeClr>
                </a:solidFill>
                <a:latin typeface="Calibri" pitchFamily="34" charset="0"/>
                <a:cs typeface="Calibri" pitchFamily="34" charset="0"/>
              </a:rPr>
              <a:t>les blessés vers les hôpitaux adéquats</a:t>
            </a:r>
          </a:p>
          <a:p>
            <a:pPr marL="890588" indent="-273050" algn="just">
              <a:spcBef>
                <a:spcPts val="2200"/>
              </a:spcBef>
              <a:spcAft>
                <a:spcPts val="0"/>
              </a:spcAft>
              <a:buClr>
                <a:schemeClr val="bg1">
                  <a:lumMod val="50000"/>
                </a:schemeClr>
              </a:buClr>
              <a:buFont typeface="Arial" pitchFamily="34" charset="0"/>
              <a:buChar char="•"/>
            </a:pPr>
            <a:r>
              <a:rPr lang="fr-FR" sz="2400" dirty="0" smtClean="0">
                <a:solidFill>
                  <a:schemeClr val="tx1">
                    <a:lumMod val="65000"/>
                    <a:lumOff val="35000"/>
                  </a:schemeClr>
                </a:solidFill>
                <a:latin typeface="Calibri" pitchFamily="34" charset="0"/>
                <a:cs typeface="Calibri" pitchFamily="34" charset="0"/>
              </a:rPr>
              <a:t>pour </a:t>
            </a:r>
            <a:r>
              <a:rPr lang="fr-FR" sz="2400" b="1" dirty="0" smtClean="0">
                <a:solidFill>
                  <a:schemeClr val="tx1">
                    <a:lumMod val="65000"/>
                    <a:lumOff val="35000"/>
                  </a:schemeClr>
                </a:solidFill>
                <a:latin typeface="Calibri" pitchFamily="34" charset="0"/>
                <a:cs typeface="Calibri" pitchFamily="34" charset="0"/>
              </a:rPr>
              <a:t>limiter</a:t>
            </a:r>
            <a:r>
              <a:rPr lang="fr-FR" sz="2400" dirty="0" smtClean="0">
                <a:solidFill>
                  <a:schemeClr val="tx1">
                    <a:lumMod val="65000"/>
                    <a:lumOff val="35000"/>
                  </a:schemeClr>
                </a:solidFill>
                <a:latin typeface="Calibri" pitchFamily="34" charset="0"/>
                <a:cs typeface="Calibri" pitchFamily="34" charset="0"/>
              </a:rPr>
              <a:t> l’encombrement des hôpitaux</a:t>
            </a:r>
          </a:p>
          <a:p>
            <a:pPr marL="890588" indent="-273050" algn="just">
              <a:spcBef>
                <a:spcPts val="2200"/>
              </a:spcBef>
              <a:spcAft>
                <a:spcPts val="0"/>
              </a:spcAft>
              <a:buClr>
                <a:schemeClr val="bg1">
                  <a:lumMod val="50000"/>
                </a:schemeClr>
              </a:buClr>
              <a:buFont typeface="Arial" pitchFamily="34" charset="0"/>
              <a:buChar char="•"/>
            </a:pPr>
            <a:r>
              <a:rPr lang="fr-FR" sz="2400" dirty="0" smtClean="0">
                <a:solidFill>
                  <a:schemeClr val="tx1">
                    <a:lumMod val="65000"/>
                    <a:lumOff val="35000"/>
                  </a:schemeClr>
                </a:solidFill>
                <a:latin typeface="Calibri" pitchFamily="34" charset="0"/>
                <a:cs typeface="Calibri" pitchFamily="34" charset="0"/>
              </a:rPr>
              <a:t>pour </a:t>
            </a:r>
            <a:r>
              <a:rPr lang="fr-FR" sz="2400" b="1" dirty="0" smtClean="0">
                <a:solidFill>
                  <a:schemeClr val="tx1">
                    <a:lumMod val="65000"/>
                    <a:lumOff val="35000"/>
                  </a:schemeClr>
                </a:solidFill>
                <a:latin typeface="Calibri" pitchFamily="34" charset="0"/>
                <a:cs typeface="Calibri" pitchFamily="34" charset="0"/>
              </a:rPr>
              <a:t>ajuster</a:t>
            </a:r>
            <a:r>
              <a:rPr lang="fr-FR" sz="2400" dirty="0" smtClean="0">
                <a:solidFill>
                  <a:schemeClr val="tx1">
                    <a:lumMod val="65000"/>
                    <a:lumOff val="35000"/>
                  </a:schemeClr>
                </a:solidFill>
                <a:latin typeface="Calibri" pitchFamily="34" charset="0"/>
                <a:cs typeface="Calibri" pitchFamily="34" charset="0"/>
              </a:rPr>
              <a:t> les moyens aux besoins</a:t>
            </a:r>
            <a:endParaRPr lang="fr-FR" sz="2400" b="1" i="1" dirty="0" smtClean="0">
              <a:solidFill>
                <a:srgbClr val="FF6600"/>
              </a:solidFill>
              <a:latin typeface="Times New Roman" pitchFamily="18" charset="0"/>
              <a:cs typeface="Times New Roman" pitchFamily="18" charset="0"/>
            </a:endParaRPr>
          </a:p>
        </p:txBody>
      </p:sp>
    </p:spTree>
    <p:extLst>
      <p:ext uri="{BB962C8B-B14F-4D97-AF65-F5344CB8AC3E}">
        <p14:creationId xmlns:p14="http://schemas.microsoft.com/office/powerpoint/2010/main" val="33421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b="1" dirty="0">
                <a:solidFill>
                  <a:srgbClr val="FFFFFF"/>
                </a:solidFill>
                <a:latin typeface="Calibri" pitchFamily="34" charset="0"/>
                <a:cs typeface="Arial" charset="0"/>
              </a:rPr>
              <a:t>Rationnel : </a:t>
            </a:r>
            <a:r>
              <a:rPr lang="fr-FR" sz="2400" dirty="0">
                <a:solidFill>
                  <a:srgbClr val="FFFFFF"/>
                </a:solidFill>
                <a:latin typeface="Calibri" pitchFamily="34" charset="0"/>
                <a:cs typeface="Arial" charset="0"/>
              </a:rPr>
              <a:t>le</a:t>
            </a:r>
            <a:r>
              <a:rPr lang="fr-FR" sz="3200" b="1" dirty="0">
                <a:solidFill>
                  <a:srgbClr val="FFFFFF"/>
                </a:solidFill>
                <a:latin typeface="Calibri" pitchFamily="34" charset="0"/>
                <a:cs typeface="Arial" charset="0"/>
              </a:rPr>
              <a:t> triage</a:t>
            </a:r>
            <a:endParaRPr lang="fr-FR" sz="3200" i="1" dirty="0">
              <a:solidFill>
                <a:srgbClr val="FF9900"/>
              </a:solidFill>
              <a:latin typeface="Times New Roman" pitchFamily="18" charset="0"/>
              <a:cs typeface="Times New Roman" pitchFamily="18" charset="0"/>
            </a:endParaRPr>
          </a:p>
        </p:txBody>
      </p:sp>
      <p:sp>
        <p:nvSpPr>
          <p:cNvPr id="2" name="AutoShape 2" descr="https://encrypted-tbn3.gstatic.com/images?q=tbn:ANd9GcTeezMFBNQ-CX2EUbtmGQwNbZh6GBt4RFFUoeAG0iIo8pBlcBsR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Rectangle à coins arrondis 104"/>
          <p:cNvSpPr/>
          <p:nvPr>
            <p:custDataLst>
              <p:tags r:id="rId2"/>
            </p:custDataLst>
          </p:nvPr>
        </p:nvSpPr>
        <p:spPr>
          <a:xfrm>
            <a:off x="7092478" y="827088"/>
            <a:ext cx="1201900"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err="1" smtClean="0">
                <a:solidFill>
                  <a:schemeClr val="bg1">
                    <a:lumMod val="50000"/>
                  </a:schemeClr>
                </a:solidFill>
              </a:rPr>
              <a:t>FRYKBERG</a:t>
            </a:r>
            <a:r>
              <a:rPr lang="fr-FR" sz="900" b="1" dirty="0" smtClean="0">
                <a:solidFill>
                  <a:schemeClr val="bg1">
                    <a:lumMod val="50000"/>
                  </a:schemeClr>
                </a:solidFill>
              </a:rPr>
              <a:t>, 2005</a:t>
            </a:r>
            <a:endParaRPr lang="fr-FR" sz="900" b="1" dirty="0">
              <a:solidFill>
                <a:schemeClr val="bg1">
                  <a:lumMod val="50000"/>
                </a:schemeClr>
              </a:solidFill>
            </a:endParaRPr>
          </a:p>
        </p:txBody>
      </p:sp>
      <p:sp>
        <p:nvSpPr>
          <p:cNvPr id="7" name="Text Box 8"/>
          <p:cNvSpPr txBox="1">
            <a:spLocks noChangeArrowheads="1"/>
          </p:cNvSpPr>
          <p:nvPr>
            <p:custDataLst>
              <p:tags r:id="rId3"/>
            </p:custDataLst>
          </p:nvPr>
        </p:nvSpPr>
        <p:spPr bwMode="auto">
          <a:xfrm>
            <a:off x="539750" y="1196752"/>
            <a:ext cx="8064698" cy="5413790"/>
          </a:xfrm>
          <a:prstGeom prst="rect">
            <a:avLst/>
          </a:prstGeom>
          <a:noFill/>
          <a:ln w="9525">
            <a:noFill/>
            <a:miter lim="800000"/>
            <a:headEnd/>
            <a:tailEnd/>
          </a:ln>
        </p:spPr>
        <p:txBody>
          <a:bodyPr wrap="square" lIns="90000" rIns="378000">
            <a:spAutoFit/>
          </a:bodyPr>
          <a:lstStyle/>
          <a:p>
            <a:pPr marL="357188" algn="ctr">
              <a:spcBef>
                <a:spcPts val="0"/>
              </a:spcBef>
              <a:buClr>
                <a:schemeClr val="bg1">
                  <a:lumMod val="50000"/>
                </a:schemeClr>
              </a:buClr>
            </a:pPr>
            <a:r>
              <a:rPr lang="fr-FR" sz="5600" b="1" dirty="0" smtClean="0">
                <a:solidFill>
                  <a:srgbClr val="FF6600"/>
                </a:solidFill>
                <a:latin typeface="Calibri" pitchFamily="34" charset="0"/>
                <a:cs typeface="Calibri" pitchFamily="34" charset="0"/>
              </a:rPr>
              <a:t>Action de catégorisation </a:t>
            </a:r>
          </a:p>
          <a:p>
            <a:pPr marL="357188" algn="ctr">
              <a:lnSpc>
                <a:spcPct val="85000"/>
              </a:lnSpc>
              <a:spcBef>
                <a:spcPts val="600"/>
              </a:spcBef>
              <a:buClr>
                <a:schemeClr val="bg1">
                  <a:lumMod val="50000"/>
                </a:schemeClr>
              </a:buClr>
            </a:pPr>
            <a:r>
              <a:rPr lang="fr-FR" sz="3400" dirty="0" smtClean="0">
                <a:latin typeface="Calibri" pitchFamily="34" charset="0"/>
                <a:cs typeface="Calibri" pitchFamily="34" charset="0"/>
              </a:rPr>
              <a:t>visant à prioriser la prise en charge des patients nécessitant des soins immédiats</a:t>
            </a:r>
            <a:endParaRPr lang="fr-FR" sz="3400" b="1" dirty="0" smtClean="0">
              <a:latin typeface="Calibri" pitchFamily="34" charset="0"/>
              <a:cs typeface="Calibri" pitchFamily="34" charset="0"/>
            </a:endParaRPr>
          </a:p>
          <a:p>
            <a:pPr marL="617538" algn="just">
              <a:spcBef>
                <a:spcPts val="2400"/>
              </a:spcBef>
              <a:spcAft>
                <a:spcPts val="600"/>
              </a:spcAft>
              <a:buClr>
                <a:schemeClr val="bg1">
                  <a:lumMod val="50000"/>
                </a:schemeClr>
              </a:buClr>
            </a:pPr>
            <a:r>
              <a:rPr lang="fr-FR" sz="2600" dirty="0" smtClean="0">
                <a:latin typeface="Calibri" pitchFamily="34" charset="0"/>
                <a:cs typeface="Calibri" pitchFamily="34" charset="0"/>
              </a:rPr>
              <a:t>Un patient est trié en prenant en compte une multitude de facteurs :</a:t>
            </a:r>
          </a:p>
          <a:p>
            <a:pPr marL="1531938" lvl="1" indent="-457200" algn="just">
              <a:spcBef>
                <a:spcPts val="1200"/>
              </a:spcBef>
              <a:spcAft>
                <a:spcPts val="0"/>
              </a:spcAft>
              <a:buClr>
                <a:schemeClr val="bg1">
                  <a:lumMod val="50000"/>
                </a:schemeClr>
              </a:buClr>
              <a:buFont typeface="Cambria" pitchFamily="18" charset="0"/>
              <a:buChar char="-"/>
            </a:pPr>
            <a:r>
              <a:rPr lang="fr-FR" sz="2200" dirty="0" smtClean="0">
                <a:solidFill>
                  <a:schemeClr val="tx1">
                    <a:lumMod val="65000"/>
                    <a:lumOff val="35000"/>
                  </a:schemeClr>
                </a:solidFill>
                <a:latin typeface="Univers LT 47 CondensedLt" pitchFamily="2" charset="0"/>
                <a:cs typeface="Calibri" pitchFamily="34" charset="0"/>
              </a:rPr>
              <a:t>facteurs physiologiques (START) et/ou anatomiques</a:t>
            </a:r>
          </a:p>
          <a:p>
            <a:pPr marL="1531938" lvl="1" indent="-457200" algn="just">
              <a:spcBef>
                <a:spcPts val="1200"/>
              </a:spcBef>
              <a:spcAft>
                <a:spcPts val="0"/>
              </a:spcAft>
              <a:buClr>
                <a:schemeClr val="bg1">
                  <a:lumMod val="50000"/>
                </a:schemeClr>
              </a:buClr>
              <a:buFont typeface="Cambria" pitchFamily="18" charset="0"/>
              <a:buChar char="-"/>
            </a:pPr>
            <a:r>
              <a:rPr lang="fr-FR" sz="2200" dirty="0">
                <a:solidFill>
                  <a:schemeClr val="tx1">
                    <a:lumMod val="65000"/>
                    <a:lumOff val="35000"/>
                  </a:schemeClr>
                </a:solidFill>
                <a:latin typeface="Univers LT 47 CondensedLt" pitchFamily="2" charset="0"/>
                <a:cs typeface="Calibri" pitchFamily="34" charset="0"/>
              </a:rPr>
              <a:t>nature de l’événement et des lésions présentées par la population atteinte</a:t>
            </a:r>
          </a:p>
          <a:p>
            <a:pPr marL="1531938" lvl="1" indent="-457200" algn="just">
              <a:spcBef>
                <a:spcPts val="1200"/>
              </a:spcBef>
              <a:spcAft>
                <a:spcPts val="0"/>
              </a:spcAft>
              <a:buClr>
                <a:schemeClr val="bg1">
                  <a:lumMod val="50000"/>
                </a:schemeClr>
              </a:buClr>
              <a:buFont typeface="Cambria" pitchFamily="18" charset="0"/>
              <a:buChar char="-"/>
            </a:pPr>
            <a:r>
              <a:rPr lang="fr-FR" sz="2200" dirty="0">
                <a:solidFill>
                  <a:schemeClr val="tx1">
                    <a:lumMod val="65000"/>
                    <a:lumOff val="35000"/>
                  </a:schemeClr>
                </a:solidFill>
                <a:latin typeface="Univers LT 47 CondensedLt" pitchFamily="2" charset="0"/>
                <a:cs typeface="Calibri" pitchFamily="34" charset="0"/>
              </a:rPr>
              <a:t>nombre estimé de victimes</a:t>
            </a:r>
          </a:p>
          <a:p>
            <a:pPr marL="1531938" lvl="1" indent="-457200" algn="just">
              <a:spcBef>
                <a:spcPts val="1200"/>
              </a:spcBef>
              <a:spcAft>
                <a:spcPts val="0"/>
              </a:spcAft>
              <a:buClr>
                <a:schemeClr val="bg1">
                  <a:lumMod val="50000"/>
                </a:schemeClr>
              </a:buClr>
              <a:buFont typeface="Cambria" pitchFamily="18" charset="0"/>
              <a:buChar char="-"/>
            </a:pPr>
            <a:r>
              <a:rPr lang="fr-FR" sz="2200" dirty="0" smtClean="0">
                <a:solidFill>
                  <a:schemeClr val="tx1">
                    <a:lumMod val="65000"/>
                    <a:lumOff val="35000"/>
                  </a:schemeClr>
                </a:solidFill>
                <a:latin typeface="Univers LT 47 CondensedLt" pitchFamily="2" charset="0"/>
                <a:cs typeface="Calibri" pitchFamily="34" charset="0"/>
              </a:rPr>
              <a:t>ressources sanitaires disponibles</a:t>
            </a:r>
          </a:p>
        </p:txBody>
      </p:sp>
    </p:spTree>
    <p:extLst>
      <p:ext uri="{BB962C8B-B14F-4D97-AF65-F5344CB8AC3E}">
        <p14:creationId xmlns:p14="http://schemas.microsoft.com/office/powerpoint/2010/main" val="2134048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animEffect transition="in" filter="fade">
                                      <p:cBhvr>
                                        <p:cTn id="16" dur="500"/>
                                        <p:tgtEl>
                                          <p:spTgt spid="7">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500"/>
                                        <p:tgtEl>
                                          <p:spTgt spid="7">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smtClean="0">
                <a:solidFill>
                  <a:srgbClr val="FFFFFF"/>
                </a:solidFill>
                <a:latin typeface="Calibri" pitchFamily="34" charset="0"/>
                <a:cs typeface="Arial" charset="0"/>
              </a:rPr>
              <a:t>En</a:t>
            </a:r>
            <a:r>
              <a:rPr lang="fr-FR" sz="3200" b="1" dirty="0" smtClean="0">
                <a:solidFill>
                  <a:srgbClr val="FFFFFF"/>
                </a:solidFill>
                <a:latin typeface="Calibri" pitchFamily="34" charset="0"/>
                <a:cs typeface="Arial" charset="0"/>
              </a:rPr>
              <a:t> pratique : </a:t>
            </a:r>
            <a:r>
              <a:rPr lang="fr-FR" sz="2400" dirty="0" smtClean="0">
                <a:solidFill>
                  <a:srgbClr val="FFFFFF"/>
                </a:solidFill>
                <a:latin typeface="Calibri" pitchFamily="34" charset="0"/>
                <a:cs typeface="Arial" charset="0"/>
              </a:rPr>
              <a:t>les</a:t>
            </a:r>
            <a:r>
              <a:rPr lang="fr-FR" sz="2400" b="1" dirty="0" smtClean="0">
                <a:solidFill>
                  <a:srgbClr val="FFFFFF"/>
                </a:solidFill>
                <a:latin typeface="Calibri" pitchFamily="34" charset="0"/>
                <a:cs typeface="Arial" charset="0"/>
              </a:rPr>
              <a:t> </a:t>
            </a:r>
            <a:r>
              <a:rPr lang="fr-FR" sz="3200" b="1" dirty="0" smtClean="0">
                <a:solidFill>
                  <a:srgbClr val="FFFFFF"/>
                </a:solidFill>
                <a:latin typeface="Calibri" pitchFamily="34" charset="0"/>
                <a:cs typeface="Arial" charset="0"/>
              </a:rPr>
              <a:t>catégories </a:t>
            </a:r>
            <a:r>
              <a:rPr lang="fr-FR" sz="2400" dirty="0" smtClean="0">
                <a:solidFill>
                  <a:srgbClr val="FFFFFF"/>
                </a:solidFill>
                <a:latin typeface="Calibri" pitchFamily="34" charset="0"/>
                <a:cs typeface="Arial" charset="0"/>
              </a:rPr>
              <a:t>de </a:t>
            </a:r>
            <a:r>
              <a:rPr lang="fr-FR" sz="3200" dirty="0" smtClean="0">
                <a:solidFill>
                  <a:srgbClr val="FFFFFF"/>
                </a:solidFill>
                <a:latin typeface="Calibri" pitchFamily="34" charset="0"/>
                <a:cs typeface="Arial" charset="0"/>
              </a:rPr>
              <a:t>victimes</a:t>
            </a:r>
            <a:endParaRPr lang="fr-FR" sz="3200" i="1" dirty="0">
              <a:solidFill>
                <a:srgbClr val="FF9900"/>
              </a:solidFill>
              <a:latin typeface="Times New Roman" pitchFamily="18" charset="0"/>
              <a:cs typeface="Times New Roman" pitchFamily="18" charset="0"/>
            </a:endParaRPr>
          </a:p>
        </p:txBody>
      </p:sp>
      <p:sp>
        <p:nvSpPr>
          <p:cNvPr id="2" name="AutoShape 2" descr="https://encrypted-tbn3.gstatic.com/images?q=tbn:ANd9GcTeezMFBNQ-CX2EUbtmGQwNbZh6GBt4RFFUoeAG0iIo8pBlcBsR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Rectangle à coins arrondis 104"/>
          <p:cNvSpPr/>
          <p:nvPr>
            <p:custDataLst>
              <p:tags r:id="rId2"/>
            </p:custDataLst>
          </p:nvPr>
        </p:nvSpPr>
        <p:spPr>
          <a:xfrm>
            <a:off x="4572099" y="827088"/>
            <a:ext cx="3722279"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smtClean="0">
                <a:solidFill>
                  <a:srgbClr val="FFFFFF">
                    <a:lumMod val="50000"/>
                  </a:srgbClr>
                </a:solidFill>
              </a:rPr>
              <a:t>BARTIER, 2004   |   </a:t>
            </a:r>
            <a:r>
              <a:rPr lang="fr-FR" sz="900" b="1" dirty="0" err="1" smtClean="0">
                <a:solidFill>
                  <a:srgbClr val="FFFFFF">
                    <a:lumMod val="50000"/>
                  </a:srgbClr>
                </a:solidFill>
              </a:rPr>
              <a:t>BRINQUIN</a:t>
            </a:r>
            <a:r>
              <a:rPr lang="fr-FR" sz="900" b="1" dirty="0" smtClean="0">
                <a:solidFill>
                  <a:srgbClr val="FFFFFF">
                    <a:lumMod val="50000"/>
                  </a:srgbClr>
                </a:solidFill>
              </a:rPr>
              <a:t> </a:t>
            </a:r>
            <a:r>
              <a:rPr lang="fr-FR" sz="900" b="1" dirty="0">
                <a:solidFill>
                  <a:srgbClr val="FFFFFF">
                    <a:lumMod val="50000"/>
                  </a:srgbClr>
                </a:solidFill>
              </a:rPr>
              <a:t>et al, </a:t>
            </a:r>
            <a:r>
              <a:rPr lang="fr-FR" sz="900" b="1" dirty="0" smtClean="0">
                <a:solidFill>
                  <a:srgbClr val="FFFFFF">
                    <a:lumMod val="50000"/>
                  </a:srgbClr>
                </a:solidFill>
              </a:rPr>
              <a:t>2004   |   </a:t>
            </a:r>
            <a:r>
              <a:rPr lang="fr-FR" sz="900" b="1" dirty="0" err="1" smtClean="0">
                <a:solidFill>
                  <a:srgbClr val="FFFFFF">
                    <a:lumMod val="50000"/>
                  </a:srgbClr>
                </a:solidFill>
              </a:rPr>
              <a:t>FRYKBERG</a:t>
            </a:r>
            <a:r>
              <a:rPr lang="fr-FR" sz="900" b="1" dirty="0" smtClean="0">
                <a:solidFill>
                  <a:srgbClr val="FFFFFF">
                    <a:lumMod val="50000"/>
                  </a:srgbClr>
                </a:solidFill>
              </a:rPr>
              <a:t>, 2005</a:t>
            </a:r>
            <a:endParaRPr lang="fr-FR" sz="900" b="1" dirty="0">
              <a:solidFill>
                <a:schemeClr val="bg1">
                  <a:lumMod val="50000"/>
                </a:schemeClr>
              </a:solidFill>
            </a:endParaRPr>
          </a:p>
        </p:txBody>
      </p:sp>
      <p:sp>
        <p:nvSpPr>
          <p:cNvPr id="7" name="Text Box 8"/>
          <p:cNvSpPr txBox="1">
            <a:spLocks noChangeArrowheads="1"/>
          </p:cNvSpPr>
          <p:nvPr>
            <p:custDataLst>
              <p:tags r:id="rId3"/>
            </p:custDataLst>
          </p:nvPr>
        </p:nvSpPr>
        <p:spPr bwMode="auto">
          <a:xfrm>
            <a:off x="539750" y="1449155"/>
            <a:ext cx="8064698" cy="1475789"/>
          </a:xfrm>
          <a:prstGeom prst="rect">
            <a:avLst/>
          </a:prstGeom>
          <a:noFill/>
          <a:ln w="9525">
            <a:noFill/>
            <a:miter lim="800000"/>
            <a:headEnd/>
            <a:tailEnd/>
          </a:ln>
        </p:spPr>
        <p:txBody>
          <a:bodyPr wrap="square" lIns="90000" rIns="378000">
            <a:spAutoFit/>
          </a:bodyPr>
          <a:lstStyle/>
          <a:p>
            <a:pPr marL="357188" algn="ctr">
              <a:spcBef>
                <a:spcPts val="0"/>
              </a:spcBef>
              <a:buClr>
                <a:schemeClr val="bg1">
                  <a:lumMod val="50000"/>
                </a:schemeClr>
              </a:buClr>
            </a:pPr>
            <a:r>
              <a:rPr lang="fr-FR" sz="5600" b="1" dirty="0" smtClean="0">
                <a:solidFill>
                  <a:srgbClr val="FF6600"/>
                </a:solidFill>
                <a:latin typeface="Calibri" pitchFamily="34" charset="0"/>
                <a:cs typeface="Calibri" pitchFamily="34" charset="0"/>
              </a:rPr>
              <a:t>Ceux qui vont mourir</a:t>
            </a:r>
          </a:p>
          <a:p>
            <a:pPr marL="357188" algn="ctr">
              <a:lnSpc>
                <a:spcPct val="85000"/>
              </a:lnSpc>
              <a:spcBef>
                <a:spcPts val="600"/>
              </a:spcBef>
              <a:buClr>
                <a:schemeClr val="bg1">
                  <a:lumMod val="50000"/>
                </a:schemeClr>
              </a:buClr>
            </a:pPr>
            <a:r>
              <a:rPr lang="fr-FR" sz="3400" dirty="0" smtClean="0">
                <a:latin typeface="Calibri" pitchFamily="34" charset="0"/>
                <a:cs typeface="Calibri" pitchFamily="34" charset="0"/>
              </a:rPr>
              <a:t>si on ne les traite pas rapidement</a:t>
            </a:r>
            <a:endParaRPr lang="fr-FR" sz="3400" b="1" dirty="0" smtClean="0">
              <a:latin typeface="Calibri" pitchFamily="34" charset="0"/>
              <a:cs typeface="Calibri" pitchFamily="34" charset="0"/>
            </a:endParaRPr>
          </a:p>
        </p:txBody>
      </p:sp>
      <p:pic>
        <p:nvPicPr>
          <p:cNvPr id="8"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483845" y="4705055"/>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Connecteur droit 8"/>
          <p:cNvCxnSpPr/>
          <p:nvPr/>
        </p:nvCxnSpPr>
        <p:spPr>
          <a:xfrm>
            <a:off x="2384991" y="4948798"/>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440232" y="4881792"/>
            <a:ext cx="535724" cy="523220"/>
          </a:xfrm>
          <a:prstGeom prst="rect">
            <a:avLst/>
          </a:prstGeom>
          <a:noFill/>
        </p:spPr>
        <p:txBody>
          <a:bodyPr wrap="none" rtlCol="0">
            <a:spAutoFit/>
          </a:bodyPr>
          <a:lstStyle/>
          <a:p>
            <a:r>
              <a:rPr lang="fr-FR" sz="1400" dirty="0" smtClean="0">
                <a:latin typeface="Univers LT 47 CondensedLt" pitchFamily="2" charset="0"/>
              </a:rPr>
              <a:t>TC</a:t>
            </a:r>
          </a:p>
          <a:p>
            <a:r>
              <a:rPr lang="fr-FR" sz="1400" dirty="0" smtClean="0">
                <a:latin typeface="Univers LT 47 CondensedLt" pitchFamily="2" charset="0"/>
              </a:rPr>
              <a:t>coma</a:t>
            </a:r>
            <a:endParaRPr lang="fr-FR" sz="1400" dirty="0">
              <a:latin typeface="Univers LT 47 CondensedLt" pitchFamily="2" charset="0"/>
            </a:endParaRPr>
          </a:p>
        </p:txBody>
      </p:sp>
      <p:pic>
        <p:nvPicPr>
          <p:cNvPr id="11"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870654">
            <a:off x="3959018" y="371357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Connecteur droit 11"/>
          <p:cNvCxnSpPr/>
          <p:nvPr/>
        </p:nvCxnSpPr>
        <p:spPr>
          <a:xfrm>
            <a:off x="4838249" y="3955258"/>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838249" y="3883250"/>
            <a:ext cx="934871" cy="523220"/>
          </a:xfrm>
          <a:prstGeom prst="rect">
            <a:avLst/>
          </a:prstGeom>
          <a:noFill/>
        </p:spPr>
        <p:txBody>
          <a:bodyPr wrap="none" rtlCol="0">
            <a:spAutoFit/>
          </a:bodyPr>
          <a:lstStyle/>
          <a:p>
            <a:r>
              <a:rPr lang="fr-FR" sz="1400" dirty="0" smtClean="0">
                <a:latin typeface="Univers LT 47 CondensedLt" pitchFamily="2" charset="0"/>
              </a:rPr>
              <a:t>Détresse</a:t>
            </a:r>
          </a:p>
          <a:p>
            <a:r>
              <a:rPr lang="fr-FR" sz="1400" dirty="0" smtClean="0">
                <a:latin typeface="Univers LT 47 CondensedLt" pitchFamily="2" charset="0"/>
              </a:rPr>
              <a:t>respiratoire</a:t>
            </a:r>
          </a:p>
        </p:txBody>
      </p:sp>
      <p:pic>
        <p:nvPicPr>
          <p:cNvPr id="14"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1538490" y="3707540"/>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Connecteur droit 14"/>
          <p:cNvCxnSpPr/>
          <p:nvPr/>
        </p:nvCxnSpPr>
        <p:spPr>
          <a:xfrm>
            <a:off x="2364528" y="395128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419769" y="3867289"/>
            <a:ext cx="1085554" cy="523220"/>
          </a:xfrm>
          <a:prstGeom prst="rect">
            <a:avLst/>
          </a:prstGeom>
          <a:noFill/>
        </p:spPr>
        <p:txBody>
          <a:bodyPr wrap="none" rtlCol="0">
            <a:spAutoFit/>
          </a:bodyPr>
          <a:lstStyle/>
          <a:p>
            <a:r>
              <a:rPr lang="fr-FR" sz="1400" dirty="0" smtClean="0">
                <a:latin typeface="Univers LT 47 CondensedLt" pitchFamily="2" charset="0"/>
              </a:rPr>
              <a:t>Plaie </a:t>
            </a:r>
          </a:p>
          <a:p>
            <a:r>
              <a:rPr lang="fr-FR" sz="1400" dirty="0" smtClean="0">
                <a:latin typeface="Univers LT 47 CondensedLt" pitchFamily="2" charset="0"/>
              </a:rPr>
              <a:t>hémorragique</a:t>
            </a:r>
            <a:endParaRPr lang="fr-FR" sz="1400" dirty="0">
              <a:latin typeface="Univers LT 47 CondensedLt" pitchFamily="2" charset="0"/>
            </a:endParaRPr>
          </a:p>
        </p:txBody>
      </p:sp>
      <p:pic>
        <p:nvPicPr>
          <p:cNvPr id="20"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3959018" y="473090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Connecteur droit 20"/>
          <p:cNvCxnSpPr/>
          <p:nvPr/>
        </p:nvCxnSpPr>
        <p:spPr>
          <a:xfrm>
            <a:off x="4823983" y="4972581"/>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4838249" y="4900573"/>
            <a:ext cx="1245919" cy="523220"/>
          </a:xfrm>
          <a:prstGeom prst="rect">
            <a:avLst/>
          </a:prstGeom>
          <a:noFill/>
        </p:spPr>
        <p:txBody>
          <a:bodyPr wrap="none" rtlCol="0">
            <a:spAutoFit/>
          </a:bodyPr>
          <a:lstStyle/>
          <a:p>
            <a:r>
              <a:rPr lang="fr-FR" sz="1400" dirty="0" smtClean="0">
                <a:latin typeface="Univers LT 47 CondensedLt" pitchFamily="2" charset="0"/>
              </a:rPr>
              <a:t>Fracture ouverte</a:t>
            </a:r>
          </a:p>
          <a:p>
            <a:r>
              <a:rPr lang="fr-FR" sz="1400" dirty="0" smtClean="0">
                <a:latin typeface="Univers LT 47 CondensedLt" pitchFamily="2" charset="0"/>
              </a:rPr>
              <a:t>du fémur</a:t>
            </a:r>
          </a:p>
        </p:txBody>
      </p:sp>
      <p:sp>
        <p:nvSpPr>
          <p:cNvPr id="3" name="Rectangle à coins arrondis 2"/>
          <p:cNvSpPr/>
          <p:nvPr/>
        </p:nvSpPr>
        <p:spPr>
          <a:xfrm>
            <a:off x="6444208" y="3717232"/>
            <a:ext cx="1800000" cy="1800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576000" rtlCol="0" anchor="ctr"/>
          <a:lstStyle/>
          <a:p>
            <a:pPr algn="ctr"/>
            <a:r>
              <a:rPr lang="fr-FR" sz="8800" dirty="0" err="1" smtClean="0">
                <a:latin typeface="Impact" pitchFamily="34" charset="0"/>
              </a:rPr>
              <a:t>UA</a:t>
            </a:r>
            <a:endParaRPr lang="fr-FR" dirty="0">
              <a:latin typeface="Impact" pitchFamily="34" charset="0"/>
            </a:endParaRPr>
          </a:p>
        </p:txBody>
      </p:sp>
      <p:sp>
        <p:nvSpPr>
          <p:cNvPr id="4" name="ZoneTexte 3"/>
          <p:cNvSpPr txBox="1"/>
          <p:nvPr/>
        </p:nvSpPr>
        <p:spPr>
          <a:xfrm>
            <a:off x="6860363" y="3789040"/>
            <a:ext cx="966931" cy="563231"/>
          </a:xfrm>
          <a:prstGeom prst="rect">
            <a:avLst/>
          </a:prstGeom>
          <a:noFill/>
        </p:spPr>
        <p:txBody>
          <a:bodyPr wrap="none" rtlCol="0">
            <a:spAutoFit/>
          </a:bodyPr>
          <a:lstStyle/>
          <a:p>
            <a:pPr algn="ctr">
              <a:lnSpc>
                <a:spcPct val="85000"/>
              </a:lnSpc>
            </a:pPr>
            <a:r>
              <a:rPr lang="fr-FR" dirty="0" smtClean="0">
                <a:solidFill>
                  <a:schemeClr val="bg1"/>
                </a:solidFill>
                <a:latin typeface="Univers LT 47 CondensedLt" pitchFamily="2" charset="0"/>
              </a:rPr>
              <a:t>Urgences</a:t>
            </a:r>
          </a:p>
          <a:p>
            <a:pPr algn="ctr">
              <a:lnSpc>
                <a:spcPct val="85000"/>
              </a:lnSpc>
            </a:pPr>
            <a:r>
              <a:rPr lang="fr-FR" dirty="0" smtClean="0">
                <a:solidFill>
                  <a:schemeClr val="bg1"/>
                </a:solidFill>
                <a:latin typeface="Univers LT 47 CondensedLt" pitchFamily="2" charset="0"/>
              </a:rPr>
              <a:t>absolues</a:t>
            </a:r>
            <a:endParaRPr lang="fr-FR" dirty="0">
              <a:solidFill>
                <a:schemeClr val="bg1"/>
              </a:solidFill>
              <a:latin typeface="Univers LT 47 CondensedLt" pitchFamily="2" charset="0"/>
            </a:endParaRPr>
          </a:p>
        </p:txBody>
      </p:sp>
    </p:spTree>
    <p:extLst>
      <p:ext uri="{BB962C8B-B14F-4D97-AF65-F5344CB8AC3E}">
        <p14:creationId xmlns:p14="http://schemas.microsoft.com/office/powerpoint/2010/main" val="18507771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3"/>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fade">
                                      <p:cBhvr>
                                        <p:cTn id="13" dur="500"/>
                                        <p:tgtEl>
                                          <p:spTgt spid="10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1000" fill="hold"/>
                                        <p:tgtEl>
                                          <p:spTgt spid="3"/>
                                        </p:tgtEl>
                                        <p:attrNameLst>
                                          <p:attrName>ppt_w</p:attrName>
                                        </p:attrNameLst>
                                      </p:cBhvr>
                                      <p:tavLst>
                                        <p:tav tm="0">
                                          <p:val>
                                            <p:strVal val="#ppt_w*0.70"/>
                                          </p:val>
                                        </p:tav>
                                        <p:tav tm="100000">
                                          <p:val>
                                            <p:strVal val="#ppt_w"/>
                                          </p:val>
                                        </p:tav>
                                      </p:tavLst>
                                    </p:anim>
                                    <p:anim calcmode="lin" valueType="num">
                                      <p:cBhvr>
                                        <p:cTn id="62" dur="1000" fill="hold"/>
                                        <p:tgtEl>
                                          <p:spTgt spid="3"/>
                                        </p:tgtEl>
                                        <p:attrNameLst>
                                          <p:attrName>ppt_h</p:attrName>
                                        </p:attrNameLst>
                                      </p:cBhvr>
                                      <p:tavLst>
                                        <p:tav tm="0">
                                          <p:val>
                                            <p:strVal val="#ppt_h"/>
                                          </p:val>
                                        </p:tav>
                                        <p:tav tm="100000">
                                          <p:val>
                                            <p:strVal val="#ppt_h"/>
                                          </p:val>
                                        </p:tav>
                                      </p:tavLst>
                                    </p:anim>
                                    <p:animEffect transition="in" filter="fade">
                                      <p:cBhvr>
                                        <p:cTn id="63" dur="1000"/>
                                        <p:tgtEl>
                                          <p:spTgt spid="3"/>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1000" fill="hold"/>
                                        <p:tgtEl>
                                          <p:spTgt spid="4"/>
                                        </p:tgtEl>
                                        <p:attrNameLst>
                                          <p:attrName>ppt_w</p:attrName>
                                        </p:attrNameLst>
                                      </p:cBhvr>
                                      <p:tavLst>
                                        <p:tav tm="0">
                                          <p:val>
                                            <p:strVal val="#ppt_w*0.70"/>
                                          </p:val>
                                        </p:tav>
                                        <p:tav tm="100000">
                                          <p:val>
                                            <p:strVal val="#ppt_w"/>
                                          </p:val>
                                        </p:tav>
                                      </p:tavLst>
                                    </p:anim>
                                    <p:anim calcmode="lin" valueType="num">
                                      <p:cBhvr>
                                        <p:cTn id="67" dur="1000" fill="hold"/>
                                        <p:tgtEl>
                                          <p:spTgt spid="4"/>
                                        </p:tgtEl>
                                        <p:attrNameLst>
                                          <p:attrName>ppt_h</p:attrName>
                                        </p:attrNameLst>
                                      </p:cBhvr>
                                      <p:tavLst>
                                        <p:tav tm="0">
                                          <p:val>
                                            <p:strVal val="#ppt_h"/>
                                          </p:val>
                                        </p:tav>
                                        <p:tav tm="100000">
                                          <p:val>
                                            <p:strVal val="#ppt_h"/>
                                          </p:val>
                                        </p:tav>
                                      </p:tavLst>
                                    </p:anim>
                                    <p:animEffect transition="in" filter="fade">
                                      <p:cBhvr>
                                        <p:cTn id="6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5" grpId="0" animBg="1"/>
      <p:bldP spid="7" grpId="0"/>
      <p:bldP spid="10" grpId="0"/>
      <p:bldP spid="13" grpId="0"/>
      <p:bldP spid="16" grpId="0"/>
      <p:bldP spid="22" grpId="0"/>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a:solidFill>
                  <a:srgbClr val="FFFFFF"/>
                </a:solidFill>
                <a:latin typeface="Calibri" pitchFamily="34" charset="0"/>
                <a:cs typeface="Arial" charset="0"/>
              </a:rPr>
              <a:t>En</a:t>
            </a:r>
            <a:r>
              <a:rPr lang="fr-FR" sz="3200" b="1" dirty="0">
                <a:solidFill>
                  <a:srgbClr val="FFFFFF"/>
                </a:solidFill>
                <a:latin typeface="Calibri" pitchFamily="34" charset="0"/>
                <a:cs typeface="Arial" charset="0"/>
              </a:rPr>
              <a:t> pratique : </a:t>
            </a:r>
            <a:r>
              <a:rPr lang="fr-FR" sz="2400" dirty="0">
                <a:solidFill>
                  <a:srgbClr val="FFFFFF"/>
                </a:solidFill>
                <a:latin typeface="Calibri" pitchFamily="34" charset="0"/>
                <a:cs typeface="Arial" charset="0"/>
              </a:rPr>
              <a:t>les</a:t>
            </a:r>
            <a:r>
              <a:rPr lang="fr-FR" sz="2400" b="1" dirty="0">
                <a:solidFill>
                  <a:srgbClr val="FFFFFF"/>
                </a:solidFill>
                <a:latin typeface="Calibri" pitchFamily="34" charset="0"/>
                <a:cs typeface="Arial" charset="0"/>
              </a:rPr>
              <a:t> </a:t>
            </a:r>
            <a:r>
              <a:rPr lang="fr-FR" sz="3200" b="1" dirty="0">
                <a:solidFill>
                  <a:srgbClr val="FFFFFF"/>
                </a:solidFill>
                <a:latin typeface="Calibri" pitchFamily="34" charset="0"/>
                <a:cs typeface="Arial" charset="0"/>
              </a:rPr>
              <a:t>catégories </a:t>
            </a:r>
            <a:r>
              <a:rPr lang="fr-FR" sz="2400" dirty="0">
                <a:solidFill>
                  <a:srgbClr val="FFFFFF"/>
                </a:solidFill>
                <a:latin typeface="Calibri" pitchFamily="34" charset="0"/>
                <a:cs typeface="Arial" charset="0"/>
              </a:rPr>
              <a:t>de </a:t>
            </a:r>
            <a:r>
              <a:rPr lang="fr-FR" sz="3200" dirty="0">
                <a:solidFill>
                  <a:srgbClr val="FFFFFF"/>
                </a:solidFill>
                <a:latin typeface="Calibri" pitchFamily="34" charset="0"/>
                <a:cs typeface="Arial" charset="0"/>
              </a:rPr>
              <a:t>victimes</a:t>
            </a:r>
            <a:endParaRPr lang="fr-FR" sz="3200" i="1" dirty="0">
              <a:solidFill>
                <a:srgbClr val="FF9900"/>
              </a:solidFill>
              <a:latin typeface="Times New Roman" pitchFamily="18" charset="0"/>
              <a:cs typeface="Times New Roman" pitchFamily="18" charset="0"/>
            </a:endParaRPr>
          </a:p>
        </p:txBody>
      </p:sp>
      <p:sp>
        <p:nvSpPr>
          <p:cNvPr id="2" name="AutoShape 2" descr="https://encrypted-tbn3.gstatic.com/images?q=tbn:ANd9GcTeezMFBNQ-CX2EUbtmGQwNbZh6GBt4RFFUoeAG0iIo8pBlcBsR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Rectangle à coins arrondis 104"/>
          <p:cNvSpPr/>
          <p:nvPr>
            <p:custDataLst>
              <p:tags r:id="rId2"/>
            </p:custDataLst>
          </p:nvPr>
        </p:nvSpPr>
        <p:spPr>
          <a:xfrm>
            <a:off x="5940152" y="827088"/>
            <a:ext cx="2354226"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smtClean="0">
                <a:solidFill>
                  <a:schemeClr val="bg1">
                    <a:lumMod val="50000"/>
                  </a:schemeClr>
                </a:solidFill>
              </a:rPr>
              <a:t>BARTIER, 2004   |   </a:t>
            </a:r>
            <a:r>
              <a:rPr lang="fr-FR" sz="900" b="1" dirty="0" err="1" smtClean="0">
                <a:solidFill>
                  <a:schemeClr val="bg1">
                    <a:lumMod val="50000"/>
                  </a:schemeClr>
                </a:solidFill>
              </a:rPr>
              <a:t>FRYKBERG</a:t>
            </a:r>
            <a:r>
              <a:rPr lang="fr-FR" sz="900" b="1" dirty="0" smtClean="0">
                <a:solidFill>
                  <a:schemeClr val="bg1">
                    <a:lumMod val="50000"/>
                  </a:schemeClr>
                </a:solidFill>
              </a:rPr>
              <a:t>, 2005</a:t>
            </a:r>
            <a:endParaRPr lang="fr-FR" sz="900" b="1" dirty="0">
              <a:solidFill>
                <a:schemeClr val="bg1">
                  <a:lumMod val="50000"/>
                </a:schemeClr>
              </a:solidFill>
            </a:endParaRPr>
          </a:p>
        </p:txBody>
      </p:sp>
      <p:sp>
        <p:nvSpPr>
          <p:cNvPr id="7" name="Text Box 8"/>
          <p:cNvSpPr txBox="1">
            <a:spLocks noChangeArrowheads="1"/>
          </p:cNvSpPr>
          <p:nvPr>
            <p:custDataLst>
              <p:tags r:id="rId3"/>
            </p:custDataLst>
          </p:nvPr>
        </p:nvSpPr>
        <p:spPr bwMode="auto">
          <a:xfrm>
            <a:off x="539750" y="1449155"/>
            <a:ext cx="8064698" cy="1475789"/>
          </a:xfrm>
          <a:prstGeom prst="rect">
            <a:avLst/>
          </a:prstGeom>
          <a:noFill/>
          <a:ln w="9525">
            <a:noFill/>
            <a:miter lim="800000"/>
            <a:headEnd/>
            <a:tailEnd/>
          </a:ln>
        </p:spPr>
        <p:txBody>
          <a:bodyPr wrap="square" lIns="90000" rIns="378000">
            <a:spAutoFit/>
          </a:bodyPr>
          <a:lstStyle/>
          <a:p>
            <a:pPr marL="357188" algn="ctr">
              <a:spcBef>
                <a:spcPts val="0"/>
              </a:spcBef>
              <a:buClr>
                <a:schemeClr val="bg1">
                  <a:lumMod val="50000"/>
                </a:schemeClr>
              </a:buClr>
            </a:pPr>
            <a:r>
              <a:rPr lang="fr-FR" sz="5600" b="1" dirty="0" smtClean="0">
                <a:solidFill>
                  <a:srgbClr val="FF6600"/>
                </a:solidFill>
                <a:latin typeface="Calibri" pitchFamily="34" charset="0"/>
                <a:cs typeface="Calibri" pitchFamily="34" charset="0"/>
              </a:rPr>
              <a:t>Ceux qui vivront</a:t>
            </a:r>
          </a:p>
          <a:p>
            <a:pPr marL="357188" algn="ctr">
              <a:lnSpc>
                <a:spcPct val="85000"/>
              </a:lnSpc>
              <a:spcBef>
                <a:spcPts val="600"/>
              </a:spcBef>
              <a:buClr>
                <a:schemeClr val="bg1">
                  <a:lumMod val="50000"/>
                </a:schemeClr>
              </a:buClr>
            </a:pPr>
            <a:r>
              <a:rPr lang="fr-FR" sz="3400" dirty="0" smtClean="0">
                <a:latin typeface="Calibri" pitchFamily="34" charset="0"/>
                <a:cs typeface="Calibri" pitchFamily="34" charset="0"/>
              </a:rPr>
              <a:t>quoi qu’il arrive </a:t>
            </a:r>
            <a:endParaRPr lang="fr-FR" sz="3400" b="1" dirty="0" smtClean="0">
              <a:latin typeface="Calibri" pitchFamily="34" charset="0"/>
              <a:cs typeface="Calibri" pitchFamily="34" charset="0"/>
            </a:endParaRPr>
          </a:p>
        </p:txBody>
      </p:sp>
      <p:sp>
        <p:nvSpPr>
          <p:cNvPr id="3" name="Rectangle à coins arrondis 2"/>
          <p:cNvSpPr/>
          <p:nvPr/>
        </p:nvSpPr>
        <p:spPr>
          <a:xfrm>
            <a:off x="6444208" y="3717232"/>
            <a:ext cx="1800000" cy="1800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576000" rtlCol="0" anchor="ctr"/>
          <a:lstStyle/>
          <a:p>
            <a:pPr algn="ctr"/>
            <a:r>
              <a:rPr lang="fr-FR" sz="8800" dirty="0" smtClean="0">
                <a:latin typeface="Impact" pitchFamily="34" charset="0"/>
              </a:rPr>
              <a:t>UR</a:t>
            </a:r>
            <a:endParaRPr lang="fr-FR" dirty="0">
              <a:latin typeface="Impact" pitchFamily="34" charset="0"/>
            </a:endParaRPr>
          </a:p>
        </p:txBody>
      </p:sp>
      <p:sp>
        <p:nvSpPr>
          <p:cNvPr id="4" name="ZoneTexte 3"/>
          <p:cNvSpPr txBox="1"/>
          <p:nvPr/>
        </p:nvSpPr>
        <p:spPr>
          <a:xfrm>
            <a:off x="6860363" y="3789040"/>
            <a:ext cx="966931" cy="563231"/>
          </a:xfrm>
          <a:prstGeom prst="rect">
            <a:avLst/>
          </a:prstGeom>
          <a:noFill/>
        </p:spPr>
        <p:txBody>
          <a:bodyPr wrap="none" rtlCol="0">
            <a:spAutoFit/>
          </a:bodyPr>
          <a:lstStyle/>
          <a:p>
            <a:pPr algn="ctr">
              <a:lnSpc>
                <a:spcPct val="85000"/>
              </a:lnSpc>
            </a:pPr>
            <a:r>
              <a:rPr lang="fr-FR" dirty="0" smtClean="0">
                <a:solidFill>
                  <a:schemeClr val="bg1"/>
                </a:solidFill>
                <a:latin typeface="Univers LT 47 CondensedLt" pitchFamily="2" charset="0"/>
              </a:rPr>
              <a:t>Urgences</a:t>
            </a:r>
          </a:p>
          <a:p>
            <a:pPr algn="ctr">
              <a:lnSpc>
                <a:spcPct val="85000"/>
              </a:lnSpc>
            </a:pPr>
            <a:r>
              <a:rPr lang="fr-FR" dirty="0" smtClean="0">
                <a:solidFill>
                  <a:schemeClr val="bg1"/>
                </a:solidFill>
                <a:latin typeface="Univers LT 47 CondensedLt" pitchFamily="2" charset="0"/>
              </a:rPr>
              <a:t>relatives</a:t>
            </a:r>
            <a:endParaRPr lang="fr-FR" dirty="0">
              <a:solidFill>
                <a:schemeClr val="bg1"/>
              </a:solidFill>
              <a:latin typeface="Univers LT 47 CondensedLt" pitchFamily="2" charset="0"/>
            </a:endParaRPr>
          </a:p>
        </p:txBody>
      </p:sp>
      <p:pic>
        <p:nvPicPr>
          <p:cNvPr id="24"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51385">
            <a:off x="2338157" y="3644235"/>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Connecteur droit 24"/>
          <p:cNvCxnSpPr/>
          <p:nvPr/>
        </p:nvCxnSpPr>
        <p:spPr>
          <a:xfrm>
            <a:off x="2287865" y="392938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1332154" y="3857376"/>
            <a:ext cx="955711" cy="523220"/>
          </a:xfrm>
          <a:prstGeom prst="rect">
            <a:avLst/>
          </a:prstGeom>
          <a:noFill/>
        </p:spPr>
        <p:txBody>
          <a:bodyPr wrap="none" rtlCol="0">
            <a:spAutoFit/>
          </a:bodyPr>
          <a:lstStyle/>
          <a:p>
            <a:pPr algn="r"/>
            <a:r>
              <a:rPr lang="fr-FR" sz="1400" dirty="0" smtClean="0">
                <a:latin typeface="Univers LT 47 CondensedLt" pitchFamily="2" charset="0"/>
              </a:rPr>
              <a:t>Brûlures de</a:t>
            </a:r>
          </a:p>
          <a:p>
            <a:pPr algn="r"/>
            <a:r>
              <a:rPr lang="fr-FR" sz="1400" dirty="0" smtClean="0">
                <a:latin typeface="Univers LT 47 CondensedLt" pitchFamily="2" charset="0"/>
              </a:rPr>
              <a:t>l’avant-bras</a:t>
            </a:r>
          </a:p>
        </p:txBody>
      </p:sp>
      <p:pic>
        <p:nvPicPr>
          <p:cNvPr id="27"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2774" y="365425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Connecteur droit 27"/>
          <p:cNvCxnSpPr/>
          <p:nvPr/>
        </p:nvCxnSpPr>
        <p:spPr>
          <a:xfrm>
            <a:off x="4486392" y="3939401"/>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3569154" y="3867393"/>
            <a:ext cx="917238" cy="523220"/>
          </a:xfrm>
          <a:prstGeom prst="rect">
            <a:avLst/>
          </a:prstGeom>
          <a:noFill/>
        </p:spPr>
        <p:txBody>
          <a:bodyPr wrap="none" rtlCol="0">
            <a:spAutoFit/>
          </a:bodyPr>
          <a:lstStyle/>
          <a:p>
            <a:pPr algn="r"/>
            <a:r>
              <a:rPr lang="fr-FR" sz="1400" dirty="0" smtClean="0">
                <a:latin typeface="Univers LT 47 CondensedLt" pitchFamily="2" charset="0"/>
              </a:rPr>
              <a:t>Fracture de</a:t>
            </a:r>
          </a:p>
          <a:p>
            <a:pPr algn="r"/>
            <a:r>
              <a:rPr lang="fr-FR" sz="1400" dirty="0" smtClean="0">
                <a:latin typeface="Univers LT 47 CondensedLt" pitchFamily="2" charset="0"/>
              </a:rPr>
              <a:t>la clavicule</a:t>
            </a:r>
            <a:endParaRPr lang="fr-FR" sz="1400" dirty="0">
              <a:latin typeface="Univers LT 47 CondensedLt" pitchFamily="2" charset="0"/>
            </a:endParaRPr>
          </a:p>
        </p:txBody>
      </p:sp>
      <p:pic>
        <p:nvPicPr>
          <p:cNvPr id="30"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4248" y="480559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Connecteur droit 30"/>
          <p:cNvCxnSpPr/>
          <p:nvPr/>
        </p:nvCxnSpPr>
        <p:spPr>
          <a:xfrm>
            <a:off x="2287866" y="509074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1502073" y="5018732"/>
            <a:ext cx="785793" cy="523220"/>
          </a:xfrm>
          <a:prstGeom prst="rect">
            <a:avLst/>
          </a:prstGeom>
          <a:noFill/>
        </p:spPr>
        <p:txBody>
          <a:bodyPr wrap="none" rtlCol="0">
            <a:spAutoFit/>
          </a:bodyPr>
          <a:lstStyle/>
          <a:p>
            <a:pPr algn="r"/>
            <a:r>
              <a:rPr lang="fr-FR" sz="1400" dirty="0" smtClean="0">
                <a:latin typeface="Univers LT 47 CondensedLt" pitchFamily="2" charset="0"/>
              </a:rPr>
              <a:t>Section</a:t>
            </a:r>
          </a:p>
          <a:p>
            <a:pPr algn="r"/>
            <a:r>
              <a:rPr lang="fr-FR" sz="1400" dirty="0" smtClean="0">
                <a:latin typeface="Univers LT 47 CondensedLt" pitchFamily="2" charset="0"/>
              </a:rPr>
              <a:t>de doigts</a:t>
            </a:r>
            <a:endParaRPr lang="fr-FR" sz="1400" dirty="0">
              <a:latin typeface="Univers LT 47 CondensedLt" pitchFamily="2" charset="0"/>
            </a:endParaRPr>
          </a:p>
        </p:txBody>
      </p:sp>
      <p:pic>
        <p:nvPicPr>
          <p:cNvPr id="33"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4705365" y="4858509"/>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Connecteur droit 33"/>
          <p:cNvCxnSpPr/>
          <p:nvPr/>
        </p:nvCxnSpPr>
        <p:spPr>
          <a:xfrm>
            <a:off x="4486392" y="5084635"/>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3469767" y="5012627"/>
            <a:ext cx="1016625" cy="523220"/>
          </a:xfrm>
          <a:prstGeom prst="rect">
            <a:avLst/>
          </a:prstGeom>
          <a:noFill/>
        </p:spPr>
        <p:txBody>
          <a:bodyPr wrap="none" rtlCol="0">
            <a:spAutoFit/>
          </a:bodyPr>
          <a:lstStyle/>
          <a:p>
            <a:pPr algn="r"/>
            <a:r>
              <a:rPr lang="fr-FR" sz="1400" dirty="0" smtClean="0">
                <a:latin typeface="Univers LT 47 CondensedLt" pitchFamily="2" charset="0"/>
              </a:rPr>
              <a:t>Douleurs</a:t>
            </a:r>
          </a:p>
          <a:p>
            <a:pPr algn="r"/>
            <a:r>
              <a:rPr lang="fr-FR" sz="1400" dirty="0" smtClean="0">
                <a:latin typeface="Univers LT 47 CondensedLt" pitchFamily="2" charset="0"/>
              </a:rPr>
              <a:t>rachidiennes</a:t>
            </a:r>
            <a:endParaRPr lang="fr-FR" sz="1400" dirty="0">
              <a:latin typeface="Univers LT 47 CondensedLt" pitchFamily="2" charset="0"/>
            </a:endParaRPr>
          </a:p>
        </p:txBody>
      </p:sp>
    </p:spTree>
    <p:extLst>
      <p:ext uri="{BB962C8B-B14F-4D97-AF65-F5344CB8AC3E}">
        <p14:creationId xmlns:p14="http://schemas.microsoft.com/office/powerpoint/2010/main" val="3080826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strVal val="#ppt_w*0.70"/>
                                          </p:val>
                                        </p:tav>
                                        <p:tav tm="100000">
                                          <p:val>
                                            <p:strVal val="#ppt_w"/>
                                          </p:val>
                                        </p:tav>
                                      </p:tavLst>
                                    </p:anim>
                                    <p:anim calcmode="lin" valueType="num">
                                      <p:cBhvr>
                                        <p:cTn id="51" dur="1000" fill="hold"/>
                                        <p:tgtEl>
                                          <p:spTgt spid="3"/>
                                        </p:tgtEl>
                                        <p:attrNameLst>
                                          <p:attrName>ppt_h</p:attrName>
                                        </p:attrNameLst>
                                      </p:cBhvr>
                                      <p:tavLst>
                                        <p:tav tm="0">
                                          <p:val>
                                            <p:strVal val="#ppt_h"/>
                                          </p:val>
                                        </p:tav>
                                        <p:tav tm="100000">
                                          <p:val>
                                            <p:strVal val="#ppt_h"/>
                                          </p:val>
                                        </p:tav>
                                      </p:tavLst>
                                    </p:anim>
                                    <p:animEffect transition="in" filter="fade">
                                      <p:cBhvr>
                                        <p:cTn id="52" dur="1000"/>
                                        <p:tgtEl>
                                          <p:spTgt spid="3"/>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strVal val="#ppt_w*0.70"/>
                                          </p:val>
                                        </p:tav>
                                        <p:tav tm="100000">
                                          <p:val>
                                            <p:strVal val="#ppt_w"/>
                                          </p:val>
                                        </p:tav>
                                      </p:tavLst>
                                    </p:anim>
                                    <p:anim calcmode="lin" valueType="num">
                                      <p:cBhvr>
                                        <p:cTn id="56" dur="1000" fill="hold"/>
                                        <p:tgtEl>
                                          <p:spTgt spid="4"/>
                                        </p:tgtEl>
                                        <p:attrNameLst>
                                          <p:attrName>ppt_h</p:attrName>
                                        </p:attrNameLst>
                                      </p:cBhvr>
                                      <p:tavLst>
                                        <p:tav tm="0">
                                          <p:val>
                                            <p:strVal val="#ppt_h"/>
                                          </p:val>
                                        </p:tav>
                                        <p:tav tm="100000">
                                          <p:val>
                                            <p:strVal val="#ppt_h"/>
                                          </p:val>
                                        </p:tav>
                                      </p:tavLst>
                                    </p:anim>
                                    <p:animEffect transition="in" filter="fade">
                                      <p:cBhvr>
                                        <p:cTn id="5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p:bldP spid="26" grpId="0"/>
      <p:bldP spid="29" grpId="0"/>
      <p:bldP spid="32"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a:solidFill>
                  <a:srgbClr val="FFFFFF"/>
                </a:solidFill>
                <a:latin typeface="Calibri" pitchFamily="34" charset="0"/>
                <a:cs typeface="Arial" charset="0"/>
              </a:rPr>
              <a:t>En</a:t>
            </a:r>
            <a:r>
              <a:rPr lang="fr-FR" sz="3200" b="1" dirty="0">
                <a:solidFill>
                  <a:srgbClr val="FFFFFF"/>
                </a:solidFill>
                <a:latin typeface="Calibri" pitchFamily="34" charset="0"/>
                <a:cs typeface="Arial" charset="0"/>
              </a:rPr>
              <a:t> pratique : </a:t>
            </a:r>
            <a:r>
              <a:rPr lang="fr-FR" sz="2400" dirty="0">
                <a:solidFill>
                  <a:srgbClr val="FFFFFF"/>
                </a:solidFill>
                <a:latin typeface="Calibri" pitchFamily="34" charset="0"/>
                <a:cs typeface="Arial" charset="0"/>
              </a:rPr>
              <a:t>les</a:t>
            </a:r>
            <a:r>
              <a:rPr lang="fr-FR" sz="2400" b="1" dirty="0">
                <a:solidFill>
                  <a:srgbClr val="FFFFFF"/>
                </a:solidFill>
                <a:latin typeface="Calibri" pitchFamily="34" charset="0"/>
                <a:cs typeface="Arial" charset="0"/>
              </a:rPr>
              <a:t> </a:t>
            </a:r>
            <a:r>
              <a:rPr lang="fr-FR" sz="3200" b="1" dirty="0">
                <a:solidFill>
                  <a:srgbClr val="FFFFFF"/>
                </a:solidFill>
                <a:latin typeface="Calibri" pitchFamily="34" charset="0"/>
                <a:cs typeface="Arial" charset="0"/>
              </a:rPr>
              <a:t>catégories </a:t>
            </a:r>
            <a:r>
              <a:rPr lang="fr-FR" sz="2400" dirty="0">
                <a:solidFill>
                  <a:srgbClr val="FFFFFF"/>
                </a:solidFill>
                <a:latin typeface="Calibri" pitchFamily="34" charset="0"/>
                <a:cs typeface="Arial" charset="0"/>
              </a:rPr>
              <a:t>de </a:t>
            </a:r>
            <a:r>
              <a:rPr lang="fr-FR" sz="3200" dirty="0">
                <a:solidFill>
                  <a:srgbClr val="FFFFFF"/>
                </a:solidFill>
                <a:latin typeface="Calibri" pitchFamily="34" charset="0"/>
                <a:cs typeface="Arial" charset="0"/>
              </a:rPr>
              <a:t>victimes</a:t>
            </a:r>
            <a:endParaRPr lang="fr-FR" sz="3200" i="1" dirty="0">
              <a:solidFill>
                <a:srgbClr val="FF9900"/>
              </a:solidFill>
              <a:latin typeface="Times New Roman" pitchFamily="18" charset="0"/>
              <a:cs typeface="Times New Roman" pitchFamily="18" charset="0"/>
            </a:endParaRPr>
          </a:p>
        </p:txBody>
      </p:sp>
      <p:sp>
        <p:nvSpPr>
          <p:cNvPr id="2" name="AutoShape 2" descr="https://encrypted-tbn3.gstatic.com/images?q=tbn:ANd9GcTeezMFBNQ-CX2EUbtmGQwNbZh6GBt4RFFUoeAG0iIo8pBlcBsR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Rectangle à coins arrondis 104"/>
          <p:cNvSpPr/>
          <p:nvPr>
            <p:custDataLst>
              <p:tags r:id="rId2"/>
            </p:custDataLst>
          </p:nvPr>
        </p:nvSpPr>
        <p:spPr>
          <a:xfrm>
            <a:off x="5940152" y="827088"/>
            <a:ext cx="2354226"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smtClean="0">
                <a:solidFill>
                  <a:schemeClr val="bg1">
                    <a:lumMod val="50000"/>
                  </a:schemeClr>
                </a:solidFill>
              </a:rPr>
              <a:t>BARTIER, 2004   |   </a:t>
            </a:r>
            <a:r>
              <a:rPr lang="fr-FR" sz="900" b="1" dirty="0" err="1" smtClean="0">
                <a:solidFill>
                  <a:schemeClr val="bg1">
                    <a:lumMod val="50000"/>
                  </a:schemeClr>
                </a:solidFill>
              </a:rPr>
              <a:t>FRYKBERG</a:t>
            </a:r>
            <a:r>
              <a:rPr lang="fr-FR" sz="900" b="1" dirty="0" smtClean="0">
                <a:solidFill>
                  <a:schemeClr val="bg1">
                    <a:lumMod val="50000"/>
                  </a:schemeClr>
                </a:solidFill>
              </a:rPr>
              <a:t>, 2005</a:t>
            </a:r>
            <a:endParaRPr lang="fr-FR" sz="900" b="1" dirty="0">
              <a:solidFill>
                <a:schemeClr val="bg1">
                  <a:lumMod val="50000"/>
                </a:schemeClr>
              </a:solidFill>
            </a:endParaRPr>
          </a:p>
        </p:txBody>
      </p:sp>
      <p:sp>
        <p:nvSpPr>
          <p:cNvPr id="7" name="Text Box 8"/>
          <p:cNvSpPr txBox="1">
            <a:spLocks noChangeArrowheads="1"/>
          </p:cNvSpPr>
          <p:nvPr>
            <p:custDataLst>
              <p:tags r:id="rId3"/>
            </p:custDataLst>
          </p:nvPr>
        </p:nvSpPr>
        <p:spPr bwMode="auto">
          <a:xfrm>
            <a:off x="539750" y="1449155"/>
            <a:ext cx="8064698" cy="1475789"/>
          </a:xfrm>
          <a:prstGeom prst="rect">
            <a:avLst/>
          </a:prstGeom>
          <a:noFill/>
          <a:ln w="9525">
            <a:noFill/>
            <a:miter lim="800000"/>
            <a:headEnd/>
            <a:tailEnd/>
          </a:ln>
        </p:spPr>
        <p:txBody>
          <a:bodyPr wrap="square" lIns="90000" rIns="378000">
            <a:spAutoFit/>
          </a:bodyPr>
          <a:lstStyle/>
          <a:p>
            <a:pPr marL="357188" algn="ctr">
              <a:spcBef>
                <a:spcPts val="0"/>
              </a:spcBef>
              <a:buClr>
                <a:schemeClr val="bg1">
                  <a:lumMod val="50000"/>
                </a:schemeClr>
              </a:buClr>
            </a:pPr>
            <a:r>
              <a:rPr lang="fr-FR" sz="5600" b="1" dirty="0" smtClean="0">
                <a:solidFill>
                  <a:srgbClr val="FF6600"/>
                </a:solidFill>
                <a:latin typeface="Calibri" pitchFamily="34" charset="0"/>
                <a:cs typeface="Calibri" pitchFamily="34" charset="0"/>
              </a:rPr>
              <a:t>Ceux qui vivront</a:t>
            </a:r>
          </a:p>
          <a:p>
            <a:pPr marL="357188" algn="ctr">
              <a:lnSpc>
                <a:spcPct val="85000"/>
              </a:lnSpc>
              <a:spcBef>
                <a:spcPts val="600"/>
              </a:spcBef>
              <a:buClr>
                <a:schemeClr val="bg1">
                  <a:lumMod val="50000"/>
                </a:schemeClr>
              </a:buClr>
            </a:pPr>
            <a:r>
              <a:rPr lang="fr-FR" sz="3400" dirty="0" smtClean="0">
                <a:latin typeface="Calibri" pitchFamily="34" charset="0"/>
                <a:cs typeface="Calibri" pitchFamily="34" charset="0"/>
              </a:rPr>
              <a:t>quoi qu’il arrive </a:t>
            </a:r>
            <a:endParaRPr lang="fr-FR" sz="3400" b="1" dirty="0" smtClean="0">
              <a:latin typeface="Calibri" pitchFamily="34" charset="0"/>
              <a:cs typeface="Calibri" pitchFamily="34" charset="0"/>
            </a:endParaRPr>
          </a:p>
        </p:txBody>
      </p:sp>
      <p:sp>
        <p:nvSpPr>
          <p:cNvPr id="20" name="Rectangle à coins arrondis 19"/>
          <p:cNvSpPr/>
          <p:nvPr/>
        </p:nvSpPr>
        <p:spPr>
          <a:xfrm>
            <a:off x="6444208" y="3739927"/>
            <a:ext cx="1800000" cy="18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576000" rtlCol="0" anchor="ctr"/>
          <a:lstStyle/>
          <a:p>
            <a:pPr algn="ctr"/>
            <a:r>
              <a:rPr lang="fr-FR" sz="8800" dirty="0" smtClean="0">
                <a:latin typeface="Impact" pitchFamily="34" charset="0"/>
              </a:rPr>
              <a:t>E</a:t>
            </a:r>
            <a:endParaRPr lang="fr-FR" dirty="0">
              <a:latin typeface="Impact" pitchFamily="34" charset="0"/>
            </a:endParaRPr>
          </a:p>
        </p:txBody>
      </p:sp>
      <p:sp>
        <p:nvSpPr>
          <p:cNvPr id="21" name="ZoneTexte 20"/>
          <p:cNvSpPr txBox="1"/>
          <p:nvPr/>
        </p:nvSpPr>
        <p:spPr>
          <a:xfrm>
            <a:off x="6930896" y="3883743"/>
            <a:ext cx="825867" cy="327782"/>
          </a:xfrm>
          <a:prstGeom prst="rect">
            <a:avLst/>
          </a:prstGeom>
          <a:noFill/>
        </p:spPr>
        <p:txBody>
          <a:bodyPr wrap="none" rtlCol="0">
            <a:spAutoFit/>
          </a:bodyPr>
          <a:lstStyle/>
          <a:p>
            <a:pPr algn="ctr">
              <a:lnSpc>
                <a:spcPct val="85000"/>
              </a:lnSpc>
            </a:pPr>
            <a:r>
              <a:rPr lang="fr-FR" dirty="0" smtClean="0">
                <a:solidFill>
                  <a:schemeClr val="bg1"/>
                </a:solidFill>
                <a:latin typeface="Univers LT 47 CondensedLt" pitchFamily="2" charset="0"/>
              </a:rPr>
              <a:t>Éclopés</a:t>
            </a:r>
            <a:endParaRPr lang="fr-FR" dirty="0">
              <a:solidFill>
                <a:schemeClr val="bg1"/>
              </a:solidFill>
              <a:latin typeface="Univers LT 47 CondensedLt" pitchFamily="2" charset="0"/>
            </a:endParaRPr>
          </a:p>
        </p:txBody>
      </p:sp>
      <p:pic>
        <p:nvPicPr>
          <p:cNvPr id="22"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5772" y="388110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72" y="403350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0572" y="418590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Connecteur droit 36"/>
          <p:cNvCxnSpPr/>
          <p:nvPr/>
        </p:nvCxnSpPr>
        <p:spPr>
          <a:xfrm>
            <a:off x="2205594" y="3701128"/>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2260835" y="3618670"/>
            <a:ext cx="1015021" cy="523220"/>
          </a:xfrm>
          <a:prstGeom prst="rect">
            <a:avLst/>
          </a:prstGeom>
          <a:noFill/>
        </p:spPr>
        <p:txBody>
          <a:bodyPr wrap="none" rtlCol="0">
            <a:spAutoFit/>
          </a:bodyPr>
          <a:lstStyle/>
          <a:p>
            <a:r>
              <a:rPr lang="fr-FR" sz="1400" dirty="0" smtClean="0">
                <a:latin typeface="Univers LT 47 CondensedLt" pitchFamily="2" charset="0"/>
              </a:rPr>
              <a:t>Ne semblent</a:t>
            </a:r>
          </a:p>
          <a:p>
            <a:r>
              <a:rPr lang="fr-FR" sz="1400" dirty="0" smtClean="0">
                <a:latin typeface="Univers LT 47 CondensedLt" pitchFamily="2" charset="0"/>
              </a:rPr>
              <a:t>pas blessés</a:t>
            </a:r>
            <a:endParaRPr lang="fr-FR" sz="1400" dirty="0">
              <a:latin typeface="Univers LT 47 CondensedLt" pitchFamily="2" charset="0"/>
            </a:endParaRPr>
          </a:p>
        </p:txBody>
      </p:sp>
      <p:pic>
        <p:nvPicPr>
          <p:cNvPr id="39"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8424" y="419166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347" y="5104490"/>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Connecteur droit 40"/>
          <p:cNvCxnSpPr/>
          <p:nvPr/>
        </p:nvCxnSpPr>
        <p:spPr>
          <a:xfrm>
            <a:off x="5288424" y="5271099"/>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4219692" y="5195815"/>
            <a:ext cx="1055096" cy="523220"/>
          </a:xfrm>
          <a:prstGeom prst="rect">
            <a:avLst/>
          </a:prstGeom>
          <a:noFill/>
        </p:spPr>
        <p:txBody>
          <a:bodyPr wrap="none" rtlCol="0">
            <a:spAutoFit/>
          </a:bodyPr>
          <a:lstStyle/>
          <a:p>
            <a:pPr algn="r"/>
            <a:r>
              <a:rPr lang="fr-FR" sz="1400" dirty="0" smtClean="0">
                <a:latin typeface="Univers LT 47 CondensedLt" pitchFamily="2" charset="0"/>
              </a:rPr>
              <a:t>Ne semblent</a:t>
            </a:r>
          </a:p>
          <a:p>
            <a:pPr algn="r"/>
            <a:r>
              <a:rPr lang="fr-FR" sz="1400" dirty="0" smtClean="0">
                <a:latin typeface="Univers LT 47 CondensedLt" pitchFamily="2" charset="0"/>
              </a:rPr>
              <a:t>pas blessés</a:t>
            </a:r>
            <a:endParaRPr lang="fr-FR" sz="1400" dirty="0">
              <a:latin typeface="Univers LT 47 CondensedLt" pitchFamily="2" charset="0"/>
            </a:endParaRPr>
          </a:p>
        </p:txBody>
      </p:sp>
      <p:pic>
        <p:nvPicPr>
          <p:cNvPr id="43"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3166" y="430506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6142" y="406863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6" y="403437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1129" y="331870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8542" y="422103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4338" y="321297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9625" y="440285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32885" y="391769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6414" y="473056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375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par>
                                <p:cTn id="56" presetID="10"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strVal val="#ppt_w*0.70"/>
                                          </p:val>
                                        </p:tav>
                                        <p:tav tm="100000">
                                          <p:val>
                                            <p:strVal val="#ppt_w"/>
                                          </p:val>
                                        </p:tav>
                                      </p:tavLst>
                                    </p:anim>
                                    <p:anim calcmode="lin" valueType="num">
                                      <p:cBhvr>
                                        <p:cTn id="64" dur="1000" fill="hold"/>
                                        <p:tgtEl>
                                          <p:spTgt spid="20"/>
                                        </p:tgtEl>
                                        <p:attrNameLst>
                                          <p:attrName>ppt_h</p:attrName>
                                        </p:attrNameLst>
                                      </p:cBhvr>
                                      <p:tavLst>
                                        <p:tav tm="0">
                                          <p:val>
                                            <p:strVal val="#ppt_h"/>
                                          </p:val>
                                        </p:tav>
                                        <p:tav tm="100000">
                                          <p:val>
                                            <p:strVal val="#ppt_h"/>
                                          </p:val>
                                        </p:tav>
                                      </p:tavLst>
                                    </p:anim>
                                    <p:animEffect transition="in" filter="fade">
                                      <p:cBhvr>
                                        <p:cTn id="65" dur="1000"/>
                                        <p:tgtEl>
                                          <p:spTgt spid="20"/>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1000" fill="hold"/>
                                        <p:tgtEl>
                                          <p:spTgt spid="21"/>
                                        </p:tgtEl>
                                        <p:attrNameLst>
                                          <p:attrName>ppt_w</p:attrName>
                                        </p:attrNameLst>
                                      </p:cBhvr>
                                      <p:tavLst>
                                        <p:tav tm="0">
                                          <p:val>
                                            <p:strVal val="#ppt_w*0.70"/>
                                          </p:val>
                                        </p:tav>
                                        <p:tav tm="100000">
                                          <p:val>
                                            <p:strVal val="#ppt_w"/>
                                          </p:val>
                                        </p:tav>
                                      </p:tavLst>
                                    </p:anim>
                                    <p:anim calcmode="lin" valueType="num">
                                      <p:cBhvr>
                                        <p:cTn id="69" dur="1000" fill="hold"/>
                                        <p:tgtEl>
                                          <p:spTgt spid="21"/>
                                        </p:tgtEl>
                                        <p:attrNameLst>
                                          <p:attrName>ppt_h</p:attrName>
                                        </p:attrNameLst>
                                      </p:cBhvr>
                                      <p:tavLst>
                                        <p:tav tm="0">
                                          <p:val>
                                            <p:strVal val="#ppt_h"/>
                                          </p:val>
                                        </p:tav>
                                        <p:tav tm="100000">
                                          <p:val>
                                            <p:strVal val="#ppt_h"/>
                                          </p:val>
                                        </p:tav>
                                      </p:tavLst>
                                    </p:anim>
                                    <p:animEffect transition="in" filter="fade">
                                      <p:cBhvr>
                                        <p:cTn id="7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8"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a:solidFill>
                  <a:srgbClr val="FFFFFF"/>
                </a:solidFill>
                <a:latin typeface="Calibri" pitchFamily="34" charset="0"/>
                <a:cs typeface="Arial" charset="0"/>
              </a:rPr>
              <a:t>En</a:t>
            </a:r>
            <a:r>
              <a:rPr lang="fr-FR" sz="3200" b="1" dirty="0">
                <a:solidFill>
                  <a:srgbClr val="FFFFFF"/>
                </a:solidFill>
                <a:latin typeface="Calibri" pitchFamily="34" charset="0"/>
                <a:cs typeface="Arial" charset="0"/>
              </a:rPr>
              <a:t> pratique : </a:t>
            </a:r>
            <a:r>
              <a:rPr lang="fr-FR" sz="2400" dirty="0">
                <a:solidFill>
                  <a:srgbClr val="FFFFFF"/>
                </a:solidFill>
                <a:latin typeface="Calibri" pitchFamily="34" charset="0"/>
                <a:cs typeface="Arial" charset="0"/>
              </a:rPr>
              <a:t>les</a:t>
            </a:r>
            <a:r>
              <a:rPr lang="fr-FR" sz="2400" b="1" dirty="0">
                <a:solidFill>
                  <a:srgbClr val="FFFFFF"/>
                </a:solidFill>
                <a:latin typeface="Calibri" pitchFamily="34" charset="0"/>
                <a:cs typeface="Arial" charset="0"/>
              </a:rPr>
              <a:t> </a:t>
            </a:r>
            <a:r>
              <a:rPr lang="fr-FR" sz="3200" b="1" dirty="0">
                <a:solidFill>
                  <a:srgbClr val="FFFFFF"/>
                </a:solidFill>
                <a:latin typeface="Calibri" pitchFamily="34" charset="0"/>
                <a:cs typeface="Arial" charset="0"/>
              </a:rPr>
              <a:t>catégories </a:t>
            </a:r>
            <a:r>
              <a:rPr lang="fr-FR" sz="2400" dirty="0">
                <a:solidFill>
                  <a:srgbClr val="FFFFFF"/>
                </a:solidFill>
                <a:latin typeface="Calibri" pitchFamily="34" charset="0"/>
                <a:cs typeface="Arial" charset="0"/>
              </a:rPr>
              <a:t>de </a:t>
            </a:r>
            <a:r>
              <a:rPr lang="fr-FR" sz="3200" dirty="0">
                <a:solidFill>
                  <a:srgbClr val="FFFFFF"/>
                </a:solidFill>
                <a:latin typeface="Calibri" pitchFamily="34" charset="0"/>
                <a:cs typeface="Arial" charset="0"/>
              </a:rPr>
              <a:t>victimes</a:t>
            </a:r>
            <a:endParaRPr lang="fr-FR" sz="3200" i="1" dirty="0">
              <a:solidFill>
                <a:srgbClr val="FF9900"/>
              </a:solidFill>
              <a:latin typeface="Times New Roman" pitchFamily="18" charset="0"/>
              <a:cs typeface="Times New Roman" pitchFamily="18" charset="0"/>
            </a:endParaRPr>
          </a:p>
        </p:txBody>
      </p:sp>
      <p:sp>
        <p:nvSpPr>
          <p:cNvPr id="2" name="AutoShape 2" descr="https://encrypted-tbn3.gstatic.com/images?q=tbn:ANd9GcTeezMFBNQ-CX2EUbtmGQwNbZh6GBt4RFFUoeAG0iIo8pBlcBsR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5" name="Rectangle à coins arrondis 104"/>
          <p:cNvSpPr/>
          <p:nvPr>
            <p:custDataLst>
              <p:tags r:id="rId2"/>
            </p:custDataLst>
          </p:nvPr>
        </p:nvSpPr>
        <p:spPr>
          <a:xfrm>
            <a:off x="5940152" y="827088"/>
            <a:ext cx="2354226"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smtClean="0">
                <a:solidFill>
                  <a:schemeClr val="bg1">
                    <a:lumMod val="50000"/>
                  </a:schemeClr>
                </a:solidFill>
              </a:rPr>
              <a:t>BARTIER, 2004   |   </a:t>
            </a:r>
            <a:r>
              <a:rPr lang="fr-FR" sz="900" b="1" dirty="0" err="1" smtClean="0">
                <a:solidFill>
                  <a:schemeClr val="bg1">
                    <a:lumMod val="50000"/>
                  </a:schemeClr>
                </a:solidFill>
              </a:rPr>
              <a:t>FRYKBERG</a:t>
            </a:r>
            <a:r>
              <a:rPr lang="fr-FR" sz="900" b="1" dirty="0" smtClean="0">
                <a:solidFill>
                  <a:schemeClr val="bg1">
                    <a:lumMod val="50000"/>
                  </a:schemeClr>
                </a:solidFill>
              </a:rPr>
              <a:t>, 2005</a:t>
            </a:r>
            <a:endParaRPr lang="fr-FR" sz="900" b="1" dirty="0">
              <a:solidFill>
                <a:schemeClr val="bg1">
                  <a:lumMod val="50000"/>
                </a:schemeClr>
              </a:solidFill>
            </a:endParaRPr>
          </a:p>
        </p:txBody>
      </p:sp>
      <p:sp>
        <p:nvSpPr>
          <p:cNvPr id="7" name="Text Box 8"/>
          <p:cNvSpPr txBox="1">
            <a:spLocks noChangeArrowheads="1"/>
          </p:cNvSpPr>
          <p:nvPr>
            <p:custDataLst>
              <p:tags r:id="rId3"/>
            </p:custDataLst>
          </p:nvPr>
        </p:nvSpPr>
        <p:spPr bwMode="auto">
          <a:xfrm>
            <a:off x="539750" y="1449155"/>
            <a:ext cx="8064698" cy="1475789"/>
          </a:xfrm>
          <a:prstGeom prst="rect">
            <a:avLst/>
          </a:prstGeom>
          <a:noFill/>
          <a:ln w="9525">
            <a:noFill/>
            <a:miter lim="800000"/>
            <a:headEnd/>
            <a:tailEnd/>
          </a:ln>
        </p:spPr>
        <p:txBody>
          <a:bodyPr wrap="square" lIns="90000" rIns="378000">
            <a:spAutoFit/>
          </a:bodyPr>
          <a:lstStyle/>
          <a:p>
            <a:pPr marL="357188" algn="ctr">
              <a:spcBef>
                <a:spcPts val="0"/>
              </a:spcBef>
              <a:buClr>
                <a:schemeClr val="bg1">
                  <a:lumMod val="50000"/>
                </a:schemeClr>
              </a:buClr>
            </a:pPr>
            <a:r>
              <a:rPr lang="fr-FR" sz="5600" b="1" dirty="0" smtClean="0">
                <a:solidFill>
                  <a:srgbClr val="FF6600"/>
                </a:solidFill>
                <a:latin typeface="Calibri" pitchFamily="34" charset="0"/>
                <a:cs typeface="Calibri" pitchFamily="34" charset="0"/>
              </a:rPr>
              <a:t>Ceux qui sont morts</a:t>
            </a:r>
          </a:p>
          <a:p>
            <a:pPr marL="357188" algn="ctr">
              <a:lnSpc>
                <a:spcPct val="85000"/>
              </a:lnSpc>
              <a:spcBef>
                <a:spcPts val="600"/>
              </a:spcBef>
              <a:buClr>
                <a:schemeClr val="bg1">
                  <a:lumMod val="50000"/>
                </a:schemeClr>
              </a:buClr>
            </a:pPr>
            <a:r>
              <a:rPr lang="fr-FR" sz="3400" dirty="0" smtClean="0">
                <a:latin typeface="Calibri" pitchFamily="34" charset="0"/>
                <a:cs typeface="Calibri" pitchFamily="34" charset="0"/>
              </a:rPr>
              <a:t>ou qui vont mourir</a:t>
            </a:r>
            <a:endParaRPr lang="fr-FR" sz="3400" b="1" dirty="0" smtClean="0">
              <a:latin typeface="Calibri" pitchFamily="34" charset="0"/>
              <a:cs typeface="Calibri" pitchFamily="34" charset="0"/>
            </a:endParaRPr>
          </a:p>
        </p:txBody>
      </p:sp>
      <p:sp>
        <p:nvSpPr>
          <p:cNvPr id="26" name="Rectangle à coins arrondis 25"/>
          <p:cNvSpPr/>
          <p:nvPr/>
        </p:nvSpPr>
        <p:spPr>
          <a:xfrm>
            <a:off x="5868344" y="3645024"/>
            <a:ext cx="1800000" cy="180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76000" rtlCol="0" anchor="ctr"/>
          <a:lstStyle/>
          <a:p>
            <a:pPr algn="ctr"/>
            <a:r>
              <a:rPr lang="fr-FR" sz="8800" dirty="0" err="1" smtClean="0">
                <a:solidFill>
                  <a:schemeClr val="tx1">
                    <a:lumMod val="75000"/>
                    <a:lumOff val="25000"/>
                  </a:schemeClr>
                </a:solidFill>
                <a:latin typeface="Impact" pitchFamily="34" charset="0"/>
              </a:rPr>
              <a:t>U</a:t>
            </a:r>
            <a:r>
              <a:rPr lang="fr-FR" sz="8800" dirty="0" err="1" smtClean="0">
                <a:latin typeface="Impact" pitchFamily="34" charset="0"/>
              </a:rPr>
              <a:t>D</a:t>
            </a:r>
            <a:endParaRPr lang="fr-FR" dirty="0">
              <a:latin typeface="Impact" pitchFamily="34" charset="0"/>
            </a:endParaRPr>
          </a:p>
        </p:txBody>
      </p:sp>
      <p:sp>
        <p:nvSpPr>
          <p:cNvPr id="27" name="ZoneTexte 26"/>
          <p:cNvSpPr txBox="1"/>
          <p:nvPr/>
        </p:nvSpPr>
        <p:spPr>
          <a:xfrm>
            <a:off x="6233203" y="3716832"/>
            <a:ext cx="1069525" cy="563231"/>
          </a:xfrm>
          <a:prstGeom prst="rect">
            <a:avLst/>
          </a:prstGeom>
          <a:noFill/>
        </p:spPr>
        <p:txBody>
          <a:bodyPr wrap="none" rtlCol="0">
            <a:spAutoFit/>
          </a:bodyPr>
          <a:lstStyle/>
          <a:p>
            <a:pPr algn="ctr">
              <a:lnSpc>
                <a:spcPct val="85000"/>
              </a:lnSpc>
            </a:pPr>
            <a:r>
              <a:rPr lang="fr-FR" dirty="0" smtClean="0">
                <a:solidFill>
                  <a:schemeClr val="bg1"/>
                </a:solidFill>
                <a:latin typeface="Univers LT 47 CondensedLt" pitchFamily="2" charset="0"/>
              </a:rPr>
              <a:t>Urgences</a:t>
            </a:r>
          </a:p>
          <a:p>
            <a:pPr algn="ctr">
              <a:lnSpc>
                <a:spcPct val="85000"/>
              </a:lnSpc>
            </a:pPr>
            <a:r>
              <a:rPr lang="fr-FR" dirty="0" smtClean="0">
                <a:solidFill>
                  <a:schemeClr val="bg1"/>
                </a:solidFill>
                <a:latin typeface="Univers LT 47 CondensedLt" pitchFamily="2" charset="0"/>
              </a:rPr>
              <a:t>dépassées</a:t>
            </a:r>
            <a:endParaRPr lang="fr-FR" dirty="0">
              <a:solidFill>
                <a:schemeClr val="bg1"/>
              </a:solidFill>
              <a:latin typeface="Univers LT 47 CondensedLt" pitchFamily="2" charset="0"/>
            </a:endParaRPr>
          </a:p>
        </p:txBody>
      </p:sp>
      <p:pic>
        <p:nvPicPr>
          <p:cNvPr id="28"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2248159" y="416817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Connecteur droit 28"/>
          <p:cNvCxnSpPr/>
          <p:nvPr/>
        </p:nvCxnSpPr>
        <p:spPr>
          <a:xfrm>
            <a:off x="3120218" y="441191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3175459" y="4439343"/>
            <a:ext cx="604653" cy="307777"/>
          </a:xfrm>
          <a:prstGeom prst="rect">
            <a:avLst/>
          </a:prstGeom>
          <a:noFill/>
        </p:spPr>
        <p:txBody>
          <a:bodyPr wrap="none" rtlCol="0">
            <a:spAutoFit/>
          </a:bodyPr>
          <a:lstStyle/>
          <a:p>
            <a:r>
              <a:rPr lang="fr-FR" sz="1400" dirty="0" smtClean="0">
                <a:latin typeface="Univers LT 47 CondensedLt" pitchFamily="2" charset="0"/>
              </a:rPr>
              <a:t>Apnée</a:t>
            </a:r>
            <a:endParaRPr lang="fr-FR" sz="1400" dirty="0">
              <a:latin typeface="Univers LT 47 CondensedLt" pitchFamily="2" charset="0"/>
            </a:endParaRPr>
          </a:p>
        </p:txBody>
      </p:sp>
    </p:spTree>
    <p:extLst>
      <p:ext uri="{BB962C8B-B14F-4D97-AF65-F5344CB8AC3E}">
        <p14:creationId xmlns:p14="http://schemas.microsoft.com/office/powerpoint/2010/main" val="30670413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strVal val="#ppt_w*0.70"/>
                                          </p:val>
                                        </p:tav>
                                        <p:tav tm="100000">
                                          <p:val>
                                            <p:strVal val="#ppt_w"/>
                                          </p:val>
                                        </p:tav>
                                      </p:tavLst>
                                    </p:anim>
                                    <p:anim calcmode="lin" valueType="num">
                                      <p:cBhvr>
                                        <p:cTn id="22" dur="1000" fill="hold"/>
                                        <p:tgtEl>
                                          <p:spTgt spid="26"/>
                                        </p:tgtEl>
                                        <p:attrNameLst>
                                          <p:attrName>ppt_h</p:attrName>
                                        </p:attrNameLst>
                                      </p:cBhvr>
                                      <p:tavLst>
                                        <p:tav tm="0">
                                          <p:val>
                                            <p:strVal val="#ppt_h"/>
                                          </p:val>
                                        </p:tav>
                                        <p:tav tm="100000">
                                          <p:val>
                                            <p:strVal val="#ppt_h"/>
                                          </p:val>
                                        </p:tav>
                                      </p:tavLst>
                                    </p:anim>
                                    <p:animEffect transition="in" filter="fade">
                                      <p:cBhvr>
                                        <p:cTn id="23" dur="1000"/>
                                        <p:tgtEl>
                                          <p:spTgt spid="26"/>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ppt_w</p:attrName>
                                        </p:attrNameLst>
                                      </p:cBhvr>
                                      <p:tavLst>
                                        <p:tav tm="0">
                                          <p:val>
                                            <p:strVal val="#ppt_w*0.70"/>
                                          </p:val>
                                        </p:tav>
                                        <p:tav tm="100000">
                                          <p:val>
                                            <p:strVal val="#ppt_w"/>
                                          </p:val>
                                        </p:tav>
                                      </p:tavLst>
                                    </p:anim>
                                    <p:anim calcmode="lin" valueType="num">
                                      <p:cBhvr>
                                        <p:cTn id="27" dur="1000" fill="hold"/>
                                        <p:tgtEl>
                                          <p:spTgt spid="27"/>
                                        </p:tgtEl>
                                        <p:attrNameLst>
                                          <p:attrName>ppt_h</p:attrName>
                                        </p:attrNameLst>
                                      </p:cBhvr>
                                      <p:tavLst>
                                        <p:tav tm="0">
                                          <p:val>
                                            <p:strVal val="#ppt_h"/>
                                          </p:val>
                                        </p:tav>
                                        <p:tav tm="100000">
                                          <p:val>
                                            <p:strVal val="#ppt_h"/>
                                          </p:val>
                                        </p:tav>
                                      </p:tavLst>
                                    </p:anim>
                                    <p:animEffect transition="in" filter="fade">
                                      <p:cBhvr>
                                        <p:cTn id="2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animBg="1"/>
      <p:bldP spid="27"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smtClean="0">
                <a:solidFill>
                  <a:srgbClr val="FFFFFF"/>
                </a:solidFill>
                <a:latin typeface="Calibri" pitchFamily="34" charset="0"/>
                <a:cs typeface="Arial" charset="0"/>
              </a:rPr>
              <a:t>Il s’agit donc </a:t>
            </a:r>
            <a:r>
              <a:rPr lang="fr-FR" sz="2400" dirty="0" smtClean="0">
                <a:solidFill>
                  <a:srgbClr val="FFFFFF"/>
                </a:solidFill>
                <a:latin typeface="Calibri" pitchFamily="34" charset="0"/>
                <a:cs typeface="Arial" charset="0"/>
              </a:rPr>
              <a:t>de </a:t>
            </a:r>
            <a:r>
              <a:rPr lang="fr-FR" sz="3200" b="1" dirty="0" smtClean="0">
                <a:solidFill>
                  <a:srgbClr val="FFFFFF"/>
                </a:solidFill>
                <a:latin typeface="Calibri" pitchFamily="34" charset="0"/>
                <a:cs typeface="Arial" charset="0"/>
              </a:rPr>
              <a:t>passer </a:t>
            </a:r>
            <a:r>
              <a:rPr lang="fr-FR" sz="2400" dirty="0" smtClean="0">
                <a:solidFill>
                  <a:srgbClr val="FFFFFF"/>
                </a:solidFill>
                <a:latin typeface="Calibri" pitchFamily="34" charset="0"/>
                <a:cs typeface="Arial" charset="0"/>
              </a:rPr>
              <a:t>de</a:t>
            </a:r>
            <a:r>
              <a:rPr lang="fr-FR" sz="2400" b="1" dirty="0" smtClean="0">
                <a:solidFill>
                  <a:srgbClr val="FFFFFF"/>
                </a:solidFill>
                <a:latin typeface="Calibri" pitchFamily="34" charset="0"/>
                <a:cs typeface="Arial" charset="0"/>
              </a:rPr>
              <a:t> </a:t>
            </a:r>
            <a:r>
              <a:rPr lang="fr-FR" sz="3200" b="1" dirty="0" smtClean="0">
                <a:solidFill>
                  <a:srgbClr val="FFFFFF"/>
                </a:solidFill>
                <a:latin typeface="Calibri" pitchFamily="34" charset="0"/>
                <a:cs typeface="Arial" charset="0"/>
              </a:rPr>
              <a:t>ça...</a:t>
            </a:r>
            <a:endParaRPr lang="fr-FR" sz="3200" b="1" i="1" dirty="0">
              <a:solidFill>
                <a:srgbClr val="FF9900"/>
              </a:solidFill>
              <a:latin typeface="Times New Roman" pitchFamily="18" charset="0"/>
              <a:cs typeface="Times New Roman" pitchFamily="18" charset="0"/>
            </a:endParaRPr>
          </a:p>
        </p:txBody>
      </p:sp>
      <p:sp>
        <p:nvSpPr>
          <p:cNvPr id="2" name="AutoShape 2" descr="https://encrypted-tbn3.gstatic.com/images?q=tbn:ANd9GcTeezMFBNQ-CX2EUbtmGQwNbZh6GBt4RFFUoeAG0iIo8pBlcBsR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3866" y="241163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266" y="256403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8666" y="271643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Connecteur droit 3"/>
          <p:cNvCxnSpPr/>
          <p:nvPr/>
        </p:nvCxnSpPr>
        <p:spPr>
          <a:xfrm>
            <a:off x="1763688" y="2231658"/>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18929" y="2149200"/>
            <a:ext cx="1015021" cy="523220"/>
          </a:xfrm>
          <a:prstGeom prst="rect">
            <a:avLst/>
          </a:prstGeom>
          <a:noFill/>
        </p:spPr>
        <p:txBody>
          <a:bodyPr wrap="none" rtlCol="0">
            <a:spAutoFit/>
          </a:bodyPr>
          <a:lstStyle/>
          <a:p>
            <a:r>
              <a:rPr lang="fr-FR" sz="1400" dirty="0" smtClean="0">
                <a:latin typeface="Univers LT 47 CondensedLt" pitchFamily="2" charset="0"/>
              </a:rPr>
              <a:t>Ne semblent</a:t>
            </a:r>
          </a:p>
          <a:p>
            <a:r>
              <a:rPr lang="fr-FR" sz="1400" dirty="0" smtClean="0">
                <a:latin typeface="Univers LT 47 CondensedLt" pitchFamily="2" charset="0"/>
              </a:rPr>
              <a:t>pas blessés</a:t>
            </a:r>
            <a:endParaRPr lang="fr-FR" sz="1400" dirty="0">
              <a:latin typeface="Univers LT 47 CondensedLt" pitchFamily="2" charset="0"/>
            </a:endParaRPr>
          </a:p>
        </p:txBody>
      </p:sp>
      <p:pic>
        <p:nvPicPr>
          <p:cNvPr id="1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1797" y="4889047"/>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0272" y="4509120"/>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7720" y="5801875"/>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Connecteur droit 16"/>
          <p:cNvCxnSpPr/>
          <p:nvPr/>
        </p:nvCxnSpPr>
        <p:spPr>
          <a:xfrm>
            <a:off x="6411797" y="596848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343065" y="5893200"/>
            <a:ext cx="1055096" cy="523220"/>
          </a:xfrm>
          <a:prstGeom prst="rect">
            <a:avLst/>
          </a:prstGeom>
          <a:noFill/>
        </p:spPr>
        <p:txBody>
          <a:bodyPr wrap="none" rtlCol="0">
            <a:spAutoFit/>
          </a:bodyPr>
          <a:lstStyle/>
          <a:p>
            <a:pPr algn="r"/>
            <a:r>
              <a:rPr lang="fr-FR" sz="1400" dirty="0" smtClean="0">
                <a:latin typeface="Univers LT 47 CondensedLt" pitchFamily="2" charset="0"/>
              </a:rPr>
              <a:t>Ne semblent</a:t>
            </a:r>
          </a:p>
          <a:p>
            <a:pPr algn="r"/>
            <a:r>
              <a:rPr lang="fr-FR" sz="1400" dirty="0" smtClean="0">
                <a:latin typeface="Univers LT 47 CondensedLt" pitchFamily="2" charset="0"/>
              </a:rPr>
              <a:t>pas blessés</a:t>
            </a:r>
            <a:endParaRPr lang="fr-FR" sz="1400" dirty="0">
              <a:latin typeface="Univers LT 47 CondensedLt" pitchFamily="2" charset="0"/>
            </a:endParaRPr>
          </a:p>
        </p:txBody>
      </p:sp>
      <p:pic>
        <p:nvPicPr>
          <p:cNvPr id="1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6539" y="500245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9515" y="47660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5237741" y="297686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Connecteur droit 23"/>
          <p:cNvCxnSpPr/>
          <p:nvPr/>
        </p:nvCxnSpPr>
        <p:spPr>
          <a:xfrm>
            <a:off x="6109800" y="3220606"/>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165041" y="3153600"/>
            <a:ext cx="535724" cy="523220"/>
          </a:xfrm>
          <a:prstGeom prst="rect">
            <a:avLst/>
          </a:prstGeom>
          <a:noFill/>
        </p:spPr>
        <p:txBody>
          <a:bodyPr wrap="none" rtlCol="0">
            <a:spAutoFit/>
          </a:bodyPr>
          <a:lstStyle/>
          <a:p>
            <a:r>
              <a:rPr lang="fr-FR" sz="1400" dirty="0" smtClean="0">
                <a:latin typeface="Univers LT 47 CondensedLt" pitchFamily="2" charset="0"/>
              </a:rPr>
              <a:t>TC</a:t>
            </a:r>
          </a:p>
          <a:p>
            <a:r>
              <a:rPr lang="fr-FR" sz="1400" dirty="0" smtClean="0">
                <a:latin typeface="Univers LT 47 CondensedLt" pitchFamily="2" charset="0"/>
              </a:rPr>
              <a:t>coma</a:t>
            </a:r>
            <a:endParaRPr lang="fr-FR" sz="1400" dirty="0">
              <a:latin typeface="Univers LT 47 CondensedLt" pitchFamily="2" charset="0"/>
            </a:endParaRPr>
          </a:p>
        </p:txBody>
      </p:sp>
      <p:pic>
        <p:nvPicPr>
          <p:cNvPr id="2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636987">
            <a:off x="3278341" y="375145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Connecteur droit 26"/>
          <p:cNvCxnSpPr/>
          <p:nvPr/>
        </p:nvCxnSpPr>
        <p:spPr>
          <a:xfrm>
            <a:off x="4075292" y="3995199"/>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130533" y="3909600"/>
            <a:ext cx="1125629" cy="523220"/>
          </a:xfrm>
          <a:prstGeom prst="rect">
            <a:avLst/>
          </a:prstGeom>
          <a:noFill/>
        </p:spPr>
        <p:txBody>
          <a:bodyPr wrap="none" rtlCol="0">
            <a:spAutoFit/>
          </a:bodyPr>
          <a:lstStyle/>
          <a:p>
            <a:r>
              <a:rPr lang="fr-FR" sz="1400" dirty="0" smtClean="0">
                <a:latin typeface="Univers LT 47 CondensedLt" pitchFamily="2" charset="0"/>
              </a:rPr>
              <a:t>Brulures de la </a:t>
            </a:r>
          </a:p>
          <a:p>
            <a:r>
              <a:rPr lang="fr-FR" sz="1400" dirty="0" smtClean="0">
                <a:latin typeface="Univers LT 47 CondensedLt" pitchFamily="2" charset="0"/>
              </a:rPr>
              <a:t>face et du cou</a:t>
            </a:r>
            <a:endParaRPr lang="fr-FR" sz="1400" dirty="0">
              <a:latin typeface="Univers LT 47 CondensedLt" pitchFamily="2" charset="0"/>
            </a:endParaRPr>
          </a:p>
        </p:txBody>
      </p:sp>
      <p:pic>
        <p:nvPicPr>
          <p:cNvPr id="3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5929785" y="111409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Connecteur droit 33"/>
          <p:cNvCxnSpPr/>
          <p:nvPr/>
        </p:nvCxnSpPr>
        <p:spPr>
          <a:xfrm>
            <a:off x="5673903" y="1355772"/>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4427984" y="1283764"/>
            <a:ext cx="1245919" cy="523220"/>
          </a:xfrm>
          <a:prstGeom prst="rect">
            <a:avLst/>
          </a:prstGeom>
          <a:noFill/>
        </p:spPr>
        <p:txBody>
          <a:bodyPr wrap="none" rtlCol="0">
            <a:spAutoFit/>
          </a:bodyPr>
          <a:lstStyle/>
          <a:p>
            <a:pPr algn="r"/>
            <a:r>
              <a:rPr lang="fr-FR" sz="1400" dirty="0" smtClean="0">
                <a:latin typeface="Univers LT 47 CondensedLt" pitchFamily="2" charset="0"/>
              </a:rPr>
              <a:t>Fracture ouverte</a:t>
            </a:r>
          </a:p>
          <a:p>
            <a:pPr algn="r"/>
            <a:r>
              <a:rPr lang="fr-FR" sz="1400" dirty="0" smtClean="0">
                <a:latin typeface="Univers LT 47 CondensedLt" pitchFamily="2" charset="0"/>
              </a:rPr>
              <a:t>du fémur</a:t>
            </a:r>
          </a:p>
        </p:txBody>
      </p:sp>
      <p:pic>
        <p:nvPicPr>
          <p:cNvPr id="3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808" y="284639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Connecteur droit 36"/>
          <p:cNvCxnSpPr/>
          <p:nvPr/>
        </p:nvCxnSpPr>
        <p:spPr>
          <a:xfrm>
            <a:off x="3463979" y="307069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3519220" y="2988000"/>
            <a:ext cx="1487908" cy="523220"/>
          </a:xfrm>
          <a:prstGeom prst="rect">
            <a:avLst/>
          </a:prstGeom>
          <a:noFill/>
        </p:spPr>
        <p:txBody>
          <a:bodyPr wrap="none" rtlCol="0">
            <a:spAutoFit/>
          </a:bodyPr>
          <a:lstStyle/>
          <a:p>
            <a:r>
              <a:rPr lang="fr-FR" sz="1400" dirty="0" smtClean="0">
                <a:latin typeface="Univers LT 47 CondensedLt" pitchFamily="2" charset="0"/>
              </a:rPr>
              <a:t>Plaies superficielles</a:t>
            </a:r>
          </a:p>
          <a:p>
            <a:r>
              <a:rPr lang="fr-FR" sz="1400" dirty="0" smtClean="0">
                <a:latin typeface="Univers LT 47 CondensedLt" pitchFamily="2" charset="0"/>
              </a:rPr>
              <a:t>des membres</a:t>
            </a:r>
            <a:endParaRPr lang="fr-FR" sz="1400" dirty="0">
              <a:latin typeface="Univers LT 47 CondensedLt" pitchFamily="2" charset="0"/>
            </a:endParaRPr>
          </a:p>
        </p:txBody>
      </p:sp>
      <p:pic>
        <p:nvPicPr>
          <p:cNvPr id="3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83999">
            <a:off x="8303338" y="388480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Connecteur droit 39"/>
          <p:cNvCxnSpPr/>
          <p:nvPr/>
        </p:nvCxnSpPr>
        <p:spPr>
          <a:xfrm>
            <a:off x="8138269" y="400977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7203398" y="3937765"/>
            <a:ext cx="934871" cy="523220"/>
          </a:xfrm>
          <a:prstGeom prst="rect">
            <a:avLst/>
          </a:prstGeom>
          <a:noFill/>
        </p:spPr>
        <p:txBody>
          <a:bodyPr wrap="none" rtlCol="0">
            <a:spAutoFit/>
          </a:bodyPr>
          <a:lstStyle/>
          <a:p>
            <a:pPr algn="r"/>
            <a:r>
              <a:rPr lang="fr-FR" sz="1400" dirty="0" smtClean="0">
                <a:latin typeface="Univers LT 47 CondensedLt" pitchFamily="2" charset="0"/>
              </a:rPr>
              <a:t>Détresse</a:t>
            </a:r>
          </a:p>
          <a:p>
            <a:pPr algn="r"/>
            <a:r>
              <a:rPr lang="fr-FR" sz="1400" dirty="0" smtClean="0">
                <a:latin typeface="Univers LT 47 CondensedLt" pitchFamily="2" charset="0"/>
              </a:rPr>
              <a:t>respiratoire</a:t>
            </a:r>
            <a:endParaRPr lang="fr-FR" sz="1400" dirty="0">
              <a:latin typeface="Univers LT 47 CondensedLt" pitchFamily="2" charset="0"/>
            </a:endParaRPr>
          </a:p>
        </p:txBody>
      </p:sp>
      <p:pic>
        <p:nvPicPr>
          <p:cNvPr id="4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51385">
            <a:off x="3851286" y="473437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Connecteur droit 45"/>
          <p:cNvCxnSpPr/>
          <p:nvPr/>
        </p:nvCxnSpPr>
        <p:spPr>
          <a:xfrm>
            <a:off x="3800994" y="5019521"/>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2915816" y="4947513"/>
            <a:ext cx="885178" cy="523220"/>
          </a:xfrm>
          <a:prstGeom prst="rect">
            <a:avLst/>
          </a:prstGeom>
          <a:noFill/>
        </p:spPr>
        <p:txBody>
          <a:bodyPr wrap="none" rtlCol="0">
            <a:spAutoFit/>
          </a:bodyPr>
          <a:lstStyle/>
          <a:p>
            <a:pPr algn="r"/>
            <a:r>
              <a:rPr lang="fr-FR" sz="1400" dirty="0" smtClean="0">
                <a:latin typeface="Univers LT 47 CondensedLt" pitchFamily="2" charset="0"/>
              </a:rPr>
              <a:t>État </a:t>
            </a:r>
          </a:p>
          <a:p>
            <a:pPr algn="r"/>
            <a:r>
              <a:rPr lang="fr-FR" sz="1400" dirty="0" smtClean="0">
                <a:latin typeface="Univers LT 47 CondensedLt" pitchFamily="2" charset="0"/>
              </a:rPr>
              <a:t>d’agitation</a:t>
            </a:r>
          </a:p>
        </p:txBody>
      </p:sp>
      <p:pic>
        <p:nvPicPr>
          <p:cNvPr id="4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559998" y="486225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9" name="Connecteur droit 48"/>
          <p:cNvCxnSpPr/>
          <p:nvPr/>
        </p:nvCxnSpPr>
        <p:spPr>
          <a:xfrm>
            <a:off x="1356949" y="510599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1412190" y="5022000"/>
            <a:ext cx="1085554" cy="523220"/>
          </a:xfrm>
          <a:prstGeom prst="rect">
            <a:avLst/>
          </a:prstGeom>
          <a:noFill/>
        </p:spPr>
        <p:txBody>
          <a:bodyPr wrap="none" rtlCol="0">
            <a:spAutoFit/>
          </a:bodyPr>
          <a:lstStyle/>
          <a:p>
            <a:r>
              <a:rPr lang="fr-FR" sz="1400" dirty="0" smtClean="0">
                <a:latin typeface="Univers LT 47 CondensedLt" pitchFamily="2" charset="0"/>
              </a:rPr>
              <a:t>Plaie </a:t>
            </a:r>
          </a:p>
          <a:p>
            <a:r>
              <a:rPr lang="fr-FR" sz="1400" dirty="0" smtClean="0">
                <a:latin typeface="Univers LT 47 CondensedLt" pitchFamily="2" charset="0"/>
              </a:rPr>
              <a:t>hémorragique</a:t>
            </a:r>
            <a:endParaRPr lang="fr-FR" sz="1400" dirty="0">
              <a:latin typeface="Univers LT 47 CondensedLt" pitchFamily="2" charset="0"/>
            </a:endParaRPr>
          </a:p>
        </p:txBody>
      </p:sp>
      <p:pic>
        <p:nvPicPr>
          <p:cNvPr id="5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51385">
            <a:off x="7991688" y="200570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2" name="Connecteur droit 51"/>
          <p:cNvCxnSpPr/>
          <p:nvPr/>
        </p:nvCxnSpPr>
        <p:spPr>
          <a:xfrm>
            <a:off x="7941396" y="229085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7024157" y="2218842"/>
            <a:ext cx="917239" cy="523220"/>
          </a:xfrm>
          <a:prstGeom prst="rect">
            <a:avLst/>
          </a:prstGeom>
          <a:noFill/>
        </p:spPr>
        <p:txBody>
          <a:bodyPr wrap="none" rtlCol="0">
            <a:spAutoFit/>
          </a:bodyPr>
          <a:lstStyle/>
          <a:p>
            <a:pPr algn="r"/>
            <a:r>
              <a:rPr lang="fr-FR" sz="1400" dirty="0" smtClean="0">
                <a:latin typeface="Univers LT 47 CondensedLt" pitchFamily="2" charset="0"/>
              </a:rPr>
              <a:t>Fracture de</a:t>
            </a:r>
          </a:p>
          <a:p>
            <a:pPr algn="r"/>
            <a:r>
              <a:rPr lang="fr-FR" sz="1400" dirty="0" smtClean="0">
                <a:latin typeface="Univers LT 47 CondensedLt" pitchFamily="2" charset="0"/>
              </a:rPr>
              <a:t>la clavicule</a:t>
            </a:r>
          </a:p>
        </p:txBody>
      </p:sp>
      <p:pic>
        <p:nvPicPr>
          <p:cNvPr id="5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256490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0" y="398709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6" name="Connecteur droit 55"/>
          <p:cNvCxnSpPr/>
          <p:nvPr/>
        </p:nvCxnSpPr>
        <p:spPr>
          <a:xfrm>
            <a:off x="2044167" y="4272242"/>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737399" y="4200234"/>
            <a:ext cx="1306768" cy="523220"/>
          </a:xfrm>
          <a:prstGeom prst="rect">
            <a:avLst/>
          </a:prstGeom>
          <a:noFill/>
        </p:spPr>
        <p:txBody>
          <a:bodyPr wrap="none" rtlCol="0">
            <a:spAutoFit/>
          </a:bodyPr>
          <a:lstStyle/>
          <a:p>
            <a:pPr algn="r"/>
            <a:r>
              <a:rPr lang="fr-FR" sz="1400" dirty="0" smtClean="0">
                <a:latin typeface="Univers LT 47 CondensedLt" pitchFamily="2" charset="0"/>
              </a:rPr>
              <a:t>TC sans troubles </a:t>
            </a:r>
          </a:p>
          <a:p>
            <a:pPr algn="r"/>
            <a:r>
              <a:rPr lang="fr-FR" sz="1400" dirty="0" smtClean="0">
                <a:latin typeface="Univers LT 47 CondensedLt" pitchFamily="2" charset="0"/>
              </a:rPr>
              <a:t>de la conscience</a:t>
            </a:r>
          </a:p>
        </p:txBody>
      </p:sp>
      <p:pic>
        <p:nvPicPr>
          <p:cNvPr id="6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784" y="573318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2" name="Connecteur droit 61"/>
          <p:cNvCxnSpPr/>
          <p:nvPr/>
        </p:nvCxnSpPr>
        <p:spPr>
          <a:xfrm>
            <a:off x="3276921" y="595800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ZoneTexte 62"/>
          <p:cNvSpPr txBox="1"/>
          <p:nvPr/>
        </p:nvSpPr>
        <p:spPr>
          <a:xfrm>
            <a:off x="3332162" y="5878123"/>
            <a:ext cx="1016625" cy="523220"/>
          </a:xfrm>
          <a:prstGeom prst="rect">
            <a:avLst/>
          </a:prstGeom>
          <a:noFill/>
        </p:spPr>
        <p:txBody>
          <a:bodyPr wrap="none" rtlCol="0">
            <a:spAutoFit/>
          </a:bodyPr>
          <a:lstStyle/>
          <a:p>
            <a:r>
              <a:rPr lang="fr-FR" sz="1400" dirty="0" smtClean="0">
                <a:latin typeface="Univers LT 47 CondensedLt" pitchFamily="2" charset="0"/>
              </a:rPr>
              <a:t>Douleurs</a:t>
            </a:r>
          </a:p>
          <a:p>
            <a:r>
              <a:rPr lang="fr-FR" sz="1400" dirty="0" smtClean="0">
                <a:latin typeface="Univers LT 47 CondensedLt" pitchFamily="2" charset="0"/>
              </a:rPr>
              <a:t>abdominales</a:t>
            </a:r>
            <a:endParaRPr lang="fr-FR" sz="1400" dirty="0">
              <a:latin typeface="Univers LT 47 CondensedLt" pitchFamily="2" charset="0"/>
            </a:endParaRPr>
          </a:p>
        </p:txBody>
      </p:sp>
      <p:pic>
        <p:nvPicPr>
          <p:cNvPr id="6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0312" y="5741695"/>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6" name="Connecteur droit 65"/>
          <p:cNvCxnSpPr/>
          <p:nvPr/>
        </p:nvCxnSpPr>
        <p:spPr>
          <a:xfrm>
            <a:off x="7958872" y="6006716"/>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8014113" y="5922000"/>
            <a:ext cx="955711" cy="523220"/>
          </a:xfrm>
          <a:prstGeom prst="rect">
            <a:avLst/>
          </a:prstGeom>
          <a:noFill/>
        </p:spPr>
        <p:txBody>
          <a:bodyPr wrap="none" rtlCol="0">
            <a:spAutoFit/>
          </a:bodyPr>
          <a:lstStyle/>
          <a:p>
            <a:r>
              <a:rPr lang="fr-FR" sz="1400" dirty="0">
                <a:latin typeface="Univers LT 47 CondensedLt" pitchFamily="2" charset="0"/>
              </a:rPr>
              <a:t>Brûlures de</a:t>
            </a:r>
          </a:p>
          <a:p>
            <a:r>
              <a:rPr lang="fr-FR" sz="1400" dirty="0">
                <a:latin typeface="Univers LT 47 CondensedLt" pitchFamily="2" charset="0"/>
              </a:rPr>
              <a:t>l’avant-bras</a:t>
            </a:r>
          </a:p>
        </p:txBody>
      </p:sp>
      <p:pic>
        <p:nvPicPr>
          <p:cNvPr id="6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5197208" y="2005700"/>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9" name="Connecteur droit 68"/>
          <p:cNvCxnSpPr/>
          <p:nvPr/>
        </p:nvCxnSpPr>
        <p:spPr>
          <a:xfrm>
            <a:off x="6069267" y="224944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6124508" y="2276872"/>
            <a:ext cx="604653" cy="307777"/>
          </a:xfrm>
          <a:prstGeom prst="rect">
            <a:avLst/>
          </a:prstGeom>
          <a:noFill/>
        </p:spPr>
        <p:txBody>
          <a:bodyPr wrap="none" rtlCol="0">
            <a:spAutoFit/>
          </a:bodyPr>
          <a:lstStyle/>
          <a:p>
            <a:r>
              <a:rPr lang="fr-FR" sz="1400" dirty="0" smtClean="0">
                <a:latin typeface="Univers LT 47 CondensedLt" pitchFamily="2" charset="0"/>
              </a:rPr>
              <a:t>Apnée</a:t>
            </a:r>
            <a:endParaRPr lang="fr-FR" sz="1400" dirty="0">
              <a:latin typeface="Univers LT 47 CondensedLt" pitchFamily="2" charset="0"/>
            </a:endParaRPr>
          </a:p>
        </p:txBody>
      </p:sp>
      <p:pic>
        <p:nvPicPr>
          <p:cNvPr id="7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8908" y="1117545"/>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5" name="Connecteur droit 74"/>
          <p:cNvCxnSpPr/>
          <p:nvPr/>
        </p:nvCxnSpPr>
        <p:spPr>
          <a:xfrm>
            <a:off x="1452526" y="140269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666733" y="1330686"/>
            <a:ext cx="785793" cy="523220"/>
          </a:xfrm>
          <a:prstGeom prst="rect">
            <a:avLst/>
          </a:prstGeom>
          <a:noFill/>
        </p:spPr>
        <p:txBody>
          <a:bodyPr wrap="none" rtlCol="0">
            <a:spAutoFit/>
          </a:bodyPr>
          <a:lstStyle/>
          <a:p>
            <a:pPr algn="r"/>
            <a:r>
              <a:rPr lang="fr-FR" sz="1400" dirty="0" smtClean="0">
                <a:latin typeface="Univers LT 47 CondensedLt" pitchFamily="2" charset="0"/>
              </a:rPr>
              <a:t>Section</a:t>
            </a:r>
          </a:p>
          <a:p>
            <a:pPr algn="r"/>
            <a:r>
              <a:rPr lang="fr-FR" sz="1400" dirty="0" smtClean="0">
                <a:latin typeface="Univers LT 47 CondensedLt" pitchFamily="2" charset="0"/>
              </a:rPr>
              <a:t>de doigts</a:t>
            </a:r>
            <a:endParaRPr lang="fr-FR" sz="1400" dirty="0">
              <a:latin typeface="Univers LT 47 CondensedLt" pitchFamily="2" charset="0"/>
            </a:endParaRPr>
          </a:p>
        </p:txBody>
      </p:sp>
      <p:pic>
        <p:nvPicPr>
          <p:cNvPr id="7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2681" y="128289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4324" y="1715599"/>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0970" y="1867999"/>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4502" y="401608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0689" y="4722817"/>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1915" y="49184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7711" y="391036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7719" y="293338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0011" y="128376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6258" y="461507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3649" y="107998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9" name="Connecteur droit 88"/>
          <p:cNvCxnSpPr/>
          <p:nvPr/>
        </p:nvCxnSpPr>
        <p:spPr>
          <a:xfrm>
            <a:off x="7652209" y="134500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ZoneTexte 89"/>
          <p:cNvSpPr txBox="1"/>
          <p:nvPr/>
        </p:nvSpPr>
        <p:spPr>
          <a:xfrm>
            <a:off x="7707450" y="1260000"/>
            <a:ext cx="955711" cy="523220"/>
          </a:xfrm>
          <a:prstGeom prst="rect">
            <a:avLst/>
          </a:prstGeom>
          <a:noFill/>
        </p:spPr>
        <p:txBody>
          <a:bodyPr wrap="none" rtlCol="0">
            <a:spAutoFit/>
          </a:bodyPr>
          <a:lstStyle/>
          <a:p>
            <a:r>
              <a:rPr lang="fr-FR" sz="1400" dirty="0" smtClean="0">
                <a:latin typeface="Univers LT 47 CondensedLt" pitchFamily="2" charset="0"/>
              </a:rPr>
              <a:t>Fracture de</a:t>
            </a:r>
          </a:p>
          <a:p>
            <a:r>
              <a:rPr lang="fr-FR" sz="1400" dirty="0" smtClean="0">
                <a:latin typeface="Univers LT 47 CondensedLt" pitchFamily="2" charset="0"/>
              </a:rPr>
              <a:t>l’avant-bras</a:t>
            </a:r>
            <a:endParaRPr lang="fr-FR" sz="1400" dirty="0">
              <a:latin typeface="Univers LT 47 CondensedLt" pitchFamily="2" charset="0"/>
            </a:endParaRPr>
          </a:p>
        </p:txBody>
      </p:sp>
      <p:pic>
        <p:nvPicPr>
          <p:cNvPr id="9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508" y="326109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7586" y="2938369"/>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3" name="Connecteur droit 92"/>
          <p:cNvCxnSpPr/>
          <p:nvPr/>
        </p:nvCxnSpPr>
        <p:spPr>
          <a:xfrm>
            <a:off x="7750210" y="3167762"/>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4" name="ZoneTexte 93"/>
          <p:cNvSpPr txBox="1"/>
          <p:nvPr/>
        </p:nvSpPr>
        <p:spPr>
          <a:xfrm>
            <a:off x="7805451" y="3085200"/>
            <a:ext cx="1015021" cy="523220"/>
          </a:xfrm>
          <a:prstGeom prst="rect">
            <a:avLst/>
          </a:prstGeom>
          <a:noFill/>
        </p:spPr>
        <p:txBody>
          <a:bodyPr wrap="none" rtlCol="0">
            <a:spAutoFit/>
          </a:bodyPr>
          <a:lstStyle/>
          <a:p>
            <a:r>
              <a:rPr lang="fr-FR" sz="1400" dirty="0" smtClean="0">
                <a:latin typeface="Univers LT 47 CondensedLt" pitchFamily="2" charset="0"/>
              </a:rPr>
              <a:t>Ne semblent</a:t>
            </a:r>
          </a:p>
          <a:p>
            <a:r>
              <a:rPr lang="fr-FR" sz="1400" dirty="0" smtClean="0">
                <a:latin typeface="Univers LT 47 CondensedLt" pitchFamily="2" charset="0"/>
              </a:rPr>
              <a:t>pas blessés</a:t>
            </a:r>
            <a:endParaRPr lang="fr-FR" sz="1400" dirty="0">
              <a:latin typeface="Univers LT 47 CondensedLt" pitchFamily="2" charset="0"/>
            </a:endParaRPr>
          </a:p>
        </p:txBody>
      </p:sp>
      <p:pic>
        <p:nvPicPr>
          <p:cNvPr id="9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0765" y="2937600"/>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3977" y="480559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1385239" y="582357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8" name="Connecteur droit 97"/>
          <p:cNvCxnSpPr/>
          <p:nvPr/>
        </p:nvCxnSpPr>
        <p:spPr>
          <a:xfrm>
            <a:off x="1166266" y="604970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9" name="ZoneTexte 98"/>
          <p:cNvSpPr txBox="1"/>
          <p:nvPr/>
        </p:nvSpPr>
        <p:spPr>
          <a:xfrm>
            <a:off x="149641" y="5977696"/>
            <a:ext cx="1016625" cy="523220"/>
          </a:xfrm>
          <a:prstGeom prst="rect">
            <a:avLst/>
          </a:prstGeom>
          <a:noFill/>
        </p:spPr>
        <p:txBody>
          <a:bodyPr wrap="none" rtlCol="0">
            <a:spAutoFit/>
          </a:bodyPr>
          <a:lstStyle/>
          <a:p>
            <a:pPr algn="r"/>
            <a:r>
              <a:rPr lang="fr-FR" sz="1400" dirty="0" smtClean="0">
                <a:latin typeface="Univers LT 47 CondensedLt" pitchFamily="2" charset="0"/>
              </a:rPr>
              <a:t>Douleurs</a:t>
            </a:r>
          </a:p>
          <a:p>
            <a:pPr algn="r"/>
            <a:r>
              <a:rPr lang="fr-FR" sz="1400" dirty="0" smtClean="0">
                <a:latin typeface="Univers LT 47 CondensedLt" pitchFamily="2" charset="0"/>
              </a:rPr>
              <a:t>rachidiennes</a:t>
            </a:r>
            <a:endParaRPr lang="fr-FR" sz="1400" dirty="0">
              <a:latin typeface="Univers LT 47 CondensedLt" pitchFamily="2" charset="0"/>
            </a:endParaRPr>
          </a:p>
        </p:txBody>
      </p:sp>
    </p:spTree>
    <p:extLst>
      <p:ext uri="{BB962C8B-B14F-4D97-AF65-F5344CB8AC3E}">
        <p14:creationId xmlns:p14="http://schemas.microsoft.com/office/powerpoint/2010/main" val="5217474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3"/>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 name="Groupe 255"/>
          <p:cNvGrpSpPr/>
          <p:nvPr/>
        </p:nvGrpSpPr>
        <p:grpSpPr>
          <a:xfrm rot="16200000">
            <a:off x="1182546" y="4717347"/>
            <a:ext cx="855657" cy="605805"/>
            <a:chOff x="539750" y="1124744"/>
            <a:chExt cx="855657" cy="605805"/>
          </a:xfrm>
        </p:grpSpPr>
        <p:pic>
          <p:nvPicPr>
            <p:cNvPr id="25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8" name="Ellipse 257"/>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b="1" dirty="0" smtClean="0">
                <a:solidFill>
                  <a:srgbClr val="FFFFFF"/>
                </a:solidFill>
                <a:latin typeface="Calibri" pitchFamily="34" charset="0"/>
                <a:cs typeface="Arial" charset="0"/>
              </a:rPr>
              <a:t>... à ça </a:t>
            </a:r>
            <a:endParaRPr lang="fr-FR" sz="3200" b="1" i="1" dirty="0">
              <a:solidFill>
                <a:srgbClr val="FF9900"/>
              </a:solidFill>
              <a:latin typeface="Times New Roman" pitchFamily="18" charset="0"/>
              <a:cs typeface="Times New Roman" pitchFamily="18" charset="0"/>
            </a:endParaRPr>
          </a:p>
        </p:txBody>
      </p:sp>
      <p:sp>
        <p:nvSpPr>
          <p:cNvPr id="2" name="AutoShape 2" descr="https://encrypted-tbn3.gstatic.com/images?q=tbn:ANd9GcTeezMFBNQ-CX2EUbtmGQwNbZh6GBt4RFFUoeAG0iIo8pBlcBsR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07" name="Connecteur droit 106"/>
          <p:cNvCxnSpPr/>
          <p:nvPr/>
        </p:nvCxnSpPr>
        <p:spPr>
          <a:xfrm>
            <a:off x="2182138" y="2366177"/>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8" name="ZoneTexte 107"/>
          <p:cNvSpPr txBox="1"/>
          <p:nvPr/>
        </p:nvSpPr>
        <p:spPr>
          <a:xfrm>
            <a:off x="2182138" y="2290893"/>
            <a:ext cx="1055096" cy="523220"/>
          </a:xfrm>
          <a:prstGeom prst="rect">
            <a:avLst/>
          </a:prstGeom>
          <a:noFill/>
        </p:spPr>
        <p:txBody>
          <a:bodyPr wrap="none" rtlCol="0">
            <a:spAutoFit/>
          </a:bodyPr>
          <a:lstStyle/>
          <a:p>
            <a:pPr algn="r"/>
            <a:r>
              <a:rPr lang="fr-FR" sz="1400" dirty="0" smtClean="0">
                <a:latin typeface="Univers LT 47 CondensedLt" pitchFamily="2" charset="0"/>
              </a:rPr>
              <a:t>Ne semblent</a:t>
            </a:r>
          </a:p>
          <a:p>
            <a:pPr algn="r"/>
            <a:r>
              <a:rPr lang="fr-FR" sz="1400" dirty="0" smtClean="0">
                <a:latin typeface="Univers LT 47 CondensedLt" pitchFamily="2" charset="0"/>
              </a:rPr>
              <a:t>pas blessés</a:t>
            </a:r>
            <a:endParaRPr lang="fr-FR" sz="1400" dirty="0">
              <a:latin typeface="Univers LT 47 CondensedLt" pitchFamily="2" charset="0"/>
            </a:endParaRPr>
          </a:p>
        </p:txBody>
      </p:sp>
      <p:cxnSp>
        <p:nvCxnSpPr>
          <p:cNvPr id="125" name="Connecteur droit 124"/>
          <p:cNvCxnSpPr/>
          <p:nvPr/>
        </p:nvCxnSpPr>
        <p:spPr>
          <a:xfrm>
            <a:off x="3563888" y="1195799"/>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6" name="ZoneTexte 125"/>
          <p:cNvSpPr txBox="1"/>
          <p:nvPr/>
        </p:nvSpPr>
        <p:spPr>
          <a:xfrm>
            <a:off x="3619129" y="1128793"/>
            <a:ext cx="535724" cy="523220"/>
          </a:xfrm>
          <a:prstGeom prst="rect">
            <a:avLst/>
          </a:prstGeom>
          <a:noFill/>
        </p:spPr>
        <p:txBody>
          <a:bodyPr wrap="none" rtlCol="0">
            <a:spAutoFit/>
          </a:bodyPr>
          <a:lstStyle/>
          <a:p>
            <a:r>
              <a:rPr lang="fr-FR" sz="1400" dirty="0" smtClean="0">
                <a:latin typeface="Univers LT 47 CondensedLt" pitchFamily="2" charset="0"/>
              </a:rPr>
              <a:t>TC</a:t>
            </a:r>
          </a:p>
          <a:p>
            <a:r>
              <a:rPr lang="fr-FR" sz="1400" dirty="0" smtClean="0">
                <a:latin typeface="Univers LT 47 CondensedLt" pitchFamily="2" charset="0"/>
              </a:rPr>
              <a:t>coma</a:t>
            </a:r>
            <a:endParaRPr lang="fr-FR" sz="1400" dirty="0">
              <a:latin typeface="Univers LT 47 CondensedLt" pitchFamily="2" charset="0"/>
            </a:endParaRPr>
          </a:p>
        </p:txBody>
      </p:sp>
      <p:cxnSp>
        <p:nvCxnSpPr>
          <p:cNvPr id="128" name="Connecteur droit 127"/>
          <p:cNvCxnSpPr/>
          <p:nvPr/>
        </p:nvCxnSpPr>
        <p:spPr>
          <a:xfrm>
            <a:off x="5148064" y="120114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ZoneTexte 128"/>
          <p:cNvSpPr txBox="1"/>
          <p:nvPr/>
        </p:nvSpPr>
        <p:spPr>
          <a:xfrm>
            <a:off x="5190558" y="1129135"/>
            <a:ext cx="849883" cy="523220"/>
          </a:xfrm>
          <a:prstGeom prst="rect">
            <a:avLst/>
          </a:prstGeom>
          <a:noFill/>
        </p:spPr>
        <p:txBody>
          <a:bodyPr wrap="none" rtlCol="0">
            <a:spAutoFit/>
          </a:bodyPr>
          <a:lstStyle/>
          <a:p>
            <a:r>
              <a:rPr lang="fr-FR" sz="1400" dirty="0" smtClean="0">
                <a:latin typeface="Univers LT 47 CondensedLt" pitchFamily="2" charset="0"/>
              </a:rPr>
              <a:t>Détresse</a:t>
            </a:r>
          </a:p>
          <a:p>
            <a:r>
              <a:rPr lang="fr-FR" sz="1400" dirty="0" smtClean="0">
                <a:latin typeface="Univers LT 47 CondensedLt" pitchFamily="2" charset="0"/>
              </a:rPr>
              <a:t>respiratoire</a:t>
            </a:r>
          </a:p>
        </p:txBody>
      </p:sp>
      <p:cxnSp>
        <p:nvCxnSpPr>
          <p:cNvPr id="131" name="Connecteur droit 130"/>
          <p:cNvCxnSpPr/>
          <p:nvPr/>
        </p:nvCxnSpPr>
        <p:spPr>
          <a:xfrm>
            <a:off x="1414981" y="119310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2" name="ZoneTexte 131"/>
          <p:cNvSpPr txBox="1"/>
          <p:nvPr/>
        </p:nvSpPr>
        <p:spPr>
          <a:xfrm>
            <a:off x="1470222" y="1109109"/>
            <a:ext cx="1085554" cy="523220"/>
          </a:xfrm>
          <a:prstGeom prst="rect">
            <a:avLst/>
          </a:prstGeom>
          <a:noFill/>
        </p:spPr>
        <p:txBody>
          <a:bodyPr wrap="none" rtlCol="0">
            <a:spAutoFit/>
          </a:bodyPr>
          <a:lstStyle/>
          <a:p>
            <a:r>
              <a:rPr lang="fr-FR" sz="1400" dirty="0" smtClean="0">
                <a:latin typeface="Univers LT 47 CondensedLt" pitchFamily="2" charset="0"/>
              </a:rPr>
              <a:t>Plaie </a:t>
            </a:r>
          </a:p>
          <a:p>
            <a:r>
              <a:rPr lang="fr-FR" sz="1400" dirty="0" smtClean="0">
                <a:latin typeface="Univers LT 47 CondensedLt" pitchFamily="2" charset="0"/>
              </a:rPr>
              <a:t>hémorragique</a:t>
            </a:r>
            <a:endParaRPr lang="fr-FR" sz="1400" dirty="0">
              <a:latin typeface="Univers LT 47 CondensedLt" pitchFamily="2" charset="0"/>
            </a:endParaRPr>
          </a:p>
        </p:txBody>
      </p:sp>
      <p:cxnSp>
        <p:nvCxnSpPr>
          <p:cNvPr id="134" name="Connecteur droit 133"/>
          <p:cNvCxnSpPr/>
          <p:nvPr/>
        </p:nvCxnSpPr>
        <p:spPr>
          <a:xfrm>
            <a:off x="6948264" y="120240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5" name="ZoneTexte 134"/>
          <p:cNvSpPr txBox="1"/>
          <p:nvPr/>
        </p:nvSpPr>
        <p:spPr>
          <a:xfrm>
            <a:off x="7019162" y="1130400"/>
            <a:ext cx="1132654" cy="523220"/>
          </a:xfrm>
          <a:prstGeom prst="rect">
            <a:avLst/>
          </a:prstGeom>
          <a:noFill/>
        </p:spPr>
        <p:txBody>
          <a:bodyPr wrap="none" rtlCol="0">
            <a:spAutoFit/>
          </a:bodyPr>
          <a:lstStyle/>
          <a:p>
            <a:r>
              <a:rPr lang="fr-FR" sz="1400" dirty="0" smtClean="0">
                <a:latin typeface="Univers LT 47 CondensedLt" pitchFamily="2" charset="0"/>
              </a:rPr>
              <a:t>Fracture ouverte</a:t>
            </a:r>
          </a:p>
          <a:p>
            <a:r>
              <a:rPr lang="fr-FR" sz="1400" dirty="0" smtClean="0">
                <a:latin typeface="Univers LT 47 CondensedLt" pitchFamily="2" charset="0"/>
              </a:rPr>
              <a:t>du fémur</a:t>
            </a:r>
          </a:p>
        </p:txBody>
      </p:sp>
      <p:cxnSp>
        <p:nvCxnSpPr>
          <p:cNvPr id="137" name="Connecteur droit 136"/>
          <p:cNvCxnSpPr/>
          <p:nvPr/>
        </p:nvCxnSpPr>
        <p:spPr>
          <a:xfrm>
            <a:off x="5967484" y="224341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8" name="ZoneTexte 137"/>
          <p:cNvSpPr txBox="1"/>
          <p:nvPr/>
        </p:nvSpPr>
        <p:spPr>
          <a:xfrm>
            <a:off x="5011773" y="2171406"/>
            <a:ext cx="955711" cy="523220"/>
          </a:xfrm>
          <a:prstGeom prst="rect">
            <a:avLst/>
          </a:prstGeom>
          <a:noFill/>
        </p:spPr>
        <p:txBody>
          <a:bodyPr wrap="none" rtlCol="0">
            <a:spAutoFit/>
          </a:bodyPr>
          <a:lstStyle/>
          <a:p>
            <a:pPr algn="r"/>
            <a:r>
              <a:rPr lang="fr-FR" sz="1400" dirty="0" smtClean="0">
                <a:latin typeface="Univers LT 47 CondensedLt" pitchFamily="2" charset="0"/>
              </a:rPr>
              <a:t>Brulure de</a:t>
            </a:r>
          </a:p>
          <a:p>
            <a:pPr algn="r"/>
            <a:r>
              <a:rPr lang="fr-FR" sz="1400" dirty="0" smtClean="0">
                <a:latin typeface="Univers LT 47 CondensedLt" pitchFamily="2" charset="0"/>
              </a:rPr>
              <a:t>l’avant-bras</a:t>
            </a:r>
          </a:p>
        </p:txBody>
      </p:sp>
      <p:cxnSp>
        <p:nvCxnSpPr>
          <p:cNvPr id="140" name="Connecteur droit 139"/>
          <p:cNvCxnSpPr/>
          <p:nvPr/>
        </p:nvCxnSpPr>
        <p:spPr>
          <a:xfrm>
            <a:off x="7870768" y="2253431"/>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1" name="ZoneTexte 140"/>
          <p:cNvSpPr txBox="1"/>
          <p:nvPr/>
        </p:nvSpPr>
        <p:spPr>
          <a:xfrm>
            <a:off x="6953530" y="2181423"/>
            <a:ext cx="917238" cy="523220"/>
          </a:xfrm>
          <a:prstGeom prst="rect">
            <a:avLst/>
          </a:prstGeom>
          <a:noFill/>
        </p:spPr>
        <p:txBody>
          <a:bodyPr wrap="none" rtlCol="0">
            <a:spAutoFit/>
          </a:bodyPr>
          <a:lstStyle/>
          <a:p>
            <a:pPr algn="r"/>
            <a:r>
              <a:rPr lang="fr-FR" sz="1400" dirty="0" smtClean="0">
                <a:latin typeface="Univers LT 47 CondensedLt" pitchFamily="2" charset="0"/>
              </a:rPr>
              <a:t>Fracture de</a:t>
            </a:r>
          </a:p>
          <a:p>
            <a:pPr algn="r"/>
            <a:r>
              <a:rPr lang="fr-FR" sz="1400" dirty="0" smtClean="0">
                <a:latin typeface="Univers LT 47 CondensedLt" pitchFamily="2" charset="0"/>
              </a:rPr>
              <a:t>la clavicule</a:t>
            </a:r>
            <a:endParaRPr lang="fr-FR" sz="1400" dirty="0">
              <a:latin typeface="Univers LT 47 CondensedLt" pitchFamily="2" charset="0"/>
            </a:endParaRPr>
          </a:p>
        </p:txBody>
      </p:sp>
      <p:cxnSp>
        <p:nvCxnSpPr>
          <p:cNvPr id="143" name="Connecteur droit 142"/>
          <p:cNvCxnSpPr/>
          <p:nvPr/>
        </p:nvCxnSpPr>
        <p:spPr>
          <a:xfrm>
            <a:off x="5967485" y="3138085"/>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4" name="ZoneTexte 143"/>
          <p:cNvSpPr txBox="1"/>
          <p:nvPr/>
        </p:nvSpPr>
        <p:spPr>
          <a:xfrm>
            <a:off x="5082306" y="3066077"/>
            <a:ext cx="885179" cy="523220"/>
          </a:xfrm>
          <a:prstGeom prst="rect">
            <a:avLst/>
          </a:prstGeom>
          <a:noFill/>
        </p:spPr>
        <p:txBody>
          <a:bodyPr wrap="none" rtlCol="0">
            <a:spAutoFit/>
          </a:bodyPr>
          <a:lstStyle/>
          <a:p>
            <a:pPr algn="r"/>
            <a:r>
              <a:rPr lang="fr-FR" sz="1400" dirty="0" smtClean="0">
                <a:latin typeface="Univers LT 47 CondensedLt" pitchFamily="2" charset="0"/>
              </a:rPr>
              <a:t>État</a:t>
            </a:r>
          </a:p>
          <a:p>
            <a:pPr algn="r"/>
            <a:r>
              <a:rPr lang="fr-FR" sz="1400" dirty="0" smtClean="0">
                <a:latin typeface="Univers LT 47 CondensedLt" pitchFamily="2" charset="0"/>
              </a:rPr>
              <a:t>d’agitation</a:t>
            </a:r>
            <a:endParaRPr lang="fr-FR" sz="1400" dirty="0">
              <a:latin typeface="Univers LT 47 CondensedLt" pitchFamily="2" charset="0"/>
            </a:endParaRPr>
          </a:p>
        </p:txBody>
      </p:sp>
      <p:cxnSp>
        <p:nvCxnSpPr>
          <p:cNvPr id="146" name="Connecteur droit 145"/>
          <p:cNvCxnSpPr/>
          <p:nvPr/>
        </p:nvCxnSpPr>
        <p:spPr>
          <a:xfrm>
            <a:off x="7870768" y="313198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7" name="ZoneTexte 146"/>
          <p:cNvSpPr txBox="1"/>
          <p:nvPr/>
        </p:nvSpPr>
        <p:spPr>
          <a:xfrm>
            <a:off x="6854143" y="3059972"/>
            <a:ext cx="1016625" cy="523220"/>
          </a:xfrm>
          <a:prstGeom prst="rect">
            <a:avLst/>
          </a:prstGeom>
          <a:noFill/>
        </p:spPr>
        <p:txBody>
          <a:bodyPr wrap="none" rtlCol="0">
            <a:spAutoFit/>
          </a:bodyPr>
          <a:lstStyle/>
          <a:p>
            <a:pPr algn="r"/>
            <a:r>
              <a:rPr lang="fr-FR" sz="1400" dirty="0" smtClean="0">
                <a:latin typeface="Univers LT 47 CondensedLt" pitchFamily="2" charset="0"/>
              </a:rPr>
              <a:t>Douleurs</a:t>
            </a:r>
          </a:p>
          <a:p>
            <a:pPr algn="r"/>
            <a:r>
              <a:rPr lang="fr-FR" sz="1400" dirty="0" smtClean="0">
                <a:latin typeface="Univers LT 47 CondensedLt" pitchFamily="2" charset="0"/>
              </a:rPr>
              <a:t>rachidiennes</a:t>
            </a:r>
            <a:endParaRPr lang="fr-FR" sz="1400" dirty="0">
              <a:latin typeface="Univers LT 47 CondensedLt" pitchFamily="2" charset="0"/>
            </a:endParaRPr>
          </a:p>
        </p:txBody>
      </p:sp>
      <p:cxnSp>
        <p:nvCxnSpPr>
          <p:cNvPr id="149" name="Connecteur droit 148"/>
          <p:cNvCxnSpPr/>
          <p:nvPr/>
        </p:nvCxnSpPr>
        <p:spPr>
          <a:xfrm>
            <a:off x="5967484" y="4002181"/>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0" name="ZoneTexte 149"/>
          <p:cNvSpPr txBox="1"/>
          <p:nvPr/>
        </p:nvSpPr>
        <p:spPr>
          <a:xfrm>
            <a:off x="5011773" y="3930173"/>
            <a:ext cx="955711" cy="523220"/>
          </a:xfrm>
          <a:prstGeom prst="rect">
            <a:avLst/>
          </a:prstGeom>
          <a:noFill/>
        </p:spPr>
        <p:txBody>
          <a:bodyPr wrap="none" rtlCol="0">
            <a:spAutoFit/>
          </a:bodyPr>
          <a:lstStyle/>
          <a:p>
            <a:pPr algn="r"/>
            <a:r>
              <a:rPr lang="fr-FR" sz="1400" dirty="0" smtClean="0">
                <a:latin typeface="Univers LT 47 CondensedLt" pitchFamily="2" charset="0"/>
              </a:rPr>
              <a:t>Fracture de</a:t>
            </a:r>
          </a:p>
          <a:p>
            <a:pPr algn="r"/>
            <a:r>
              <a:rPr lang="fr-FR" sz="1400" dirty="0" smtClean="0">
                <a:latin typeface="Univers LT 47 CondensedLt" pitchFamily="2" charset="0"/>
              </a:rPr>
              <a:t>l’avant-bras</a:t>
            </a:r>
          </a:p>
        </p:txBody>
      </p:sp>
      <p:cxnSp>
        <p:nvCxnSpPr>
          <p:cNvPr id="152" name="Connecteur droit 151"/>
          <p:cNvCxnSpPr/>
          <p:nvPr/>
        </p:nvCxnSpPr>
        <p:spPr>
          <a:xfrm>
            <a:off x="7870767" y="3996076"/>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3" name="ZoneTexte 152"/>
          <p:cNvSpPr txBox="1"/>
          <p:nvPr/>
        </p:nvSpPr>
        <p:spPr>
          <a:xfrm>
            <a:off x="6854142" y="3924068"/>
            <a:ext cx="1016625" cy="523220"/>
          </a:xfrm>
          <a:prstGeom prst="rect">
            <a:avLst/>
          </a:prstGeom>
          <a:noFill/>
        </p:spPr>
        <p:txBody>
          <a:bodyPr wrap="none" rtlCol="0">
            <a:spAutoFit/>
          </a:bodyPr>
          <a:lstStyle/>
          <a:p>
            <a:pPr algn="r"/>
            <a:r>
              <a:rPr lang="fr-FR" sz="1400" dirty="0" smtClean="0">
                <a:latin typeface="Univers LT 47 CondensedLt" pitchFamily="2" charset="0"/>
              </a:rPr>
              <a:t>Douleurs</a:t>
            </a:r>
          </a:p>
          <a:p>
            <a:pPr algn="r"/>
            <a:r>
              <a:rPr lang="fr-FR" sz="1400" dirty="0" smtClean="0">
                <a:latin typeface="Univers LT 47 CondensedLt" pitchFamily="2" charset="0"/>
              </a:rPr>
              <a:t>rachidiennes</a:t>
            </a:r>
            <a:endParaRPr lang="fr-FR" sz="1400" dirty="0">
              <a:latin typeface="Univers LT 47 CondensedLt" pitchFamily="2" charset="0"/>
            </a:endParaRPr>
          </a:p>
        </p:txBody>
      </p:sp>
      <p:cxnSp>
        <p:nvCxnSpPr>
          <p:cNvPr id="155" name="Connecteur droit 154"/>
          <p:cNvCxnSpPr/>
          <p:nvPr/>
        </p:nvCxnSpPr>
        <p:spPr>
          <a:xfrm>
            <a:off x="1490085" y="6124918"/>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6" name="ZoneTexte 155"/>
          <p:cNvSpPr txBox="1"/>
          <p:nvPr/>
        </p:nvSpPr>
        <p:spPr>
          <a:xfrm>
            <a:off x="1545326" y="6152347"/>
            <a:ext cx="604653" cy="307777"/>
          </a:xfrm>
          <a:prstGeom prst="rect">
            <a:avLst/>
          </a:prstGeom>
          <a:noFill/>
        </p:spPr>
        <p:txBody>
          <a:bodyPr wrap="none" rtlCol="0">
            <a:spAutoFit/>
          </a:bodyPr>
          <a:lstStyle/>
          <a:p>
            <a:r>
              <a:rPr lang="fr-FR" sz="1400" dirty="0" smtClean="0">
                <a:latin typeface="Univers LT 47 CondensedLt" pitchFamily="2" charset="0"/>
              </a:rPr>
              <a:t>Apnée</a:t>
            </a:r>
            <a:endParaRPr lang="fr-FR" sz="1400" dirty="0">
              <a:latin typeface="Univers LT 47 CondensedLt" pitchFamily="2" charset="0"/>
            </a:endParaRPr>
          </a:p>
        </p:txBody>
      </p:sp>
      <p:cxnSp>
        <p:nvCxnSpPr>
          <p:cNvPr id="158" name="Connecteur droit 157"/>
          <p:cNvCxnSpPr/>
          <p:nvPr/>
        </p:nvCxnSpPr>
        <p:spPr>
          <a:xfrm>
            <a:off x="7860245" y="483678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9" name="ZoneTexte 158"/>
          <p:cNvSpPr txBox="1"/>
          <p:nvPr/>
        </p:nvSpPr>
        <p:spPr>
          <a:xfrm>
            <a:off x="6718147" y="4751383"/>
            <a:ext cx="1106392" cy="523220"/>
          </a:xfrm>
          <a:prstGeom prst="rect">
            <a:avLst/>
          </a:prstGeom>
          <a:noFill/>
        </p:spPr>
        <p:txBody>
          <a:bodyPr wrap="none" rtlCol="0">
            <a:spAutoFit/>
          </a:bodyPr>
          <a:lstStyle/>
          <a:p>
            <a:pPr algn="r"/>
            <a:r>
              <a:rPr lang="fr-FR" sz="1400" dirty="0" smtClean="0">
                <a:latin typeface="Univers LT 47 CondensedLt" pitchFamily="2" charset="0"/>
              </a:rPr>
              <a:t>Plaies </a:t>
            </a:r>
            <a:r>
              <a:rPr lang="fr-FR" sz="1400" dirty="0" err="1" smtClean="0">
                <a:latin typeface="Univers LT 47 CondensedLt" pitchFamily="2" charset="0"/>
              </a:rPr>
              <a:t>superf</a:t>
            </a:r>
            <a:r>
              <a:rPr lang="fr-FR" sz="1400" dirty="0" smtClean="0">
                <a:latin typeface="Univers LT 47 CondensedLt" pitchFamily="2" charset="0"/>
              </a:rPr>
              <a:t>.</a:t>
            </a:r>
          </a:p>
          <a:p>
            <a:pPr algn="r"/>
            <a:r>
              <a:rPr lang="fr-FR" sz="1400" dirty="0" smtClean="0">
                <a:latin typeface="Univers LT 47 CondensedLt" pitchFamily="2" charset="0"/>
              </a:rPr>
              <a:t>des membres</a:t>
            </a:r>
            <a:endParaRPr lang="fr-FR" sz="1400" dirty="0">
              <a:latin typeface="Univers LT 47 CondensedLt" pitchFamily="2" charset="0"/>
            </a:endParaRPr>
          </a:p>
        </p:txBody>
      </p:sp>
      <p:cxnSp>
        <p:nvCxnSpPr>
          <p:cNvPr id="161" name="Connecteur droit 160"/>
          <p:cNvCxnSpPr/>
          <p:nvPr/>
        </p:nvCxnSpPr>
        <p:spPr>
          <a:xfrm>
            <a:off x="5969013" y="4836982"/>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2" name="ZoneTexte 161"/>
          <p:cNvSpPr txBox="1"/>
          <p:nvPr/>
        </p:nvSpPr>
        <p:spPr>
          <a:xfrm>
            <a:off x="4820899" y="4751383"/>
            <a:ext cx="1106392" cy="523220"/>
          </a:xfrm>
          <a:prstGeom prst="rect">
            <a:avLst/>
          </a:prstGeom>
          <a:noFill/>
        </p:spPr>
        <p:txBody>
          <a:bodyPr wrap="none" rtlCol="0">
            <a:spAutoFit/>
          </a:bodyPr>
          <a:lstStyle/>
          <a:p>
            <a:pPr algn="r"/>
            <a:r>
              <a:rPr lang="fr-FR" sz="1400" dirty="0" smtClean="0">
                <a:latin typeface="Univers LT 47 CondensedLt" pitchFamily="2" charset="0"/>
              </a:rPr>
              <a:t>Brulures de la</a:t>
            </a:r>
          </a:p>
          <a:p>
            <a:pPr algn="r"/>
            <a:r>
              <a:rPr lang="fr-FR" sz="1400" dirty="0" smtClean="0">
                <a:latin typeface="Univers LT 47 CondensedLt" pitchFamily="2" charset="0"/>
              </a:rPr>
              <a:t>face et du cou</a:t>
            </a:r>
            <a:endParaRPr lang="fr-FR" sz="1400" dirty="0">
              <a:latin typeface="Univers LT 47 CondensedLt" pitchFamily="2" charset="0"/>
            </a:endParaRPr>
          </a:p>
        </p:txBody>
      </p:sp>
      <p:cxnSp>
        <p:nvCxnSpPr>
          <p:cNvPr id="164" name="Connecteur droit 163"/>
          <p:cNvCxnSpPr/>
          <p:nvPr/>
        </p:nvCxnSpPr>
        <p:spPr>
          <a:xfrm>
            <a:off x="5969013" y="581082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5" name="ZoneTexte 164"/>
          <p:cNvSpPr txBox="1"/>
          <p:nvPr/>
        </p:nvSpPr>
        <p:spPr>
          <a:xfrm>
            <a:off x="4662245" y="5738812"/>
            <a:ext cx="1306768" cy="523220"/>
          </a:xfrm>
          <a:prstGeom prst="rect">
            <a:avLst/>
          </a:prstGeom>
          <a:noFill/>
        </p:spPr>
        <p:txBody>
          <a:bodyPr wrap="none" rtlCol="0">
            <a:spAutoFit/>
          </a:bodyPr>
          <a:lstStyle/>
          <a:p>
            <a:pPr algn="r"/>
            <a:r>
              <a:rPr lang="fr-FR" sz="1400" dirty="0" smtClean="0">
                <a:latin typeface="Univers LT 47 CondensedLt" pitchFamily="2" charset="0"/>
              </a:rPr>
              <a:t>TC sans troubles </a:t>
            </a:r>
          </a:p>
          <a:p>
            <a:pPr algn="r"/>
            <a:r>
              <a:rPr lang="fr-FR" sz="1400" dirty="0" smtClean="0">
                <a:latin typeface="Univers LT 47 CondensedLt" pitchFamily="2" charset="0"/>
              </a:rPr>
              <a:t>de la conscience</a:t>
            </a:r>
          </a:p>
        </p:txBody>
      </p:sp>
      <p:cxnSp>
        <p:nvCxnSpPr>
          <p:cNvPr id="167" name="Connecteur droit 166"/>
          <p:cNvCxnSpPr/>
          <p:nvPr/>
        </p:nvCxnSpPr>
        <p:spPr>
          <a:xfrm>
            <a:off x="7860245" y="579667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8" name="ZoneTexte 167"/>
          <p:cNvSpPr txBox="1"/>
          <p:nvPr/>
        </p:nvSpPr>
        <p:spPr>
          <a:xfrm>
            <a:off x="6795735" y="5727474"/>
            <a:ext cx="1016625" cy="523220"/>
          </a:xfrm>
          <a:prstGeom prst="rect">
            <a:avLst/>
          </a:prstGeom>
          <a:noFill/>
        </p:spPr>
        <p:txBody>
          <a:bodyPr wrap="none" rtlCol="0">
            <a:spAutoFit/>
          </a:bodyPr>
          <a:lstStyle/>
          <a:p>
            <a:pPr algn="r"/>
            <a:r>
              <a:rPr lang="fr-FR" sz="1400" dirty="0" smtClean="0">
                <a:latin typeface="Univers LT 47 CondensedLt" pitchFamily="2" charset="0"/>
              </a:rPr>
              <a:t>Douleurs</a:t>
            </a:r>
          </a:p>
          <a:p>
            <a:pPr algn="r"/>
            <a:r>
              <a:rPr lang="fr-FR" sz="1400" dirty="0" smtClean="0">
                <a:latin typeface="Univers LT 47 CondensedLt" pitchFamily="2" charset="0"/>
              </a:rPr>
              <a:t>abdominales</a:t>
            </a:r>
            <a:endParaRPr lang="fr-FR" sz="1400" dirty="0">
              <a:latin typeface="Univers LT 47 CondensedLt" pitchFamily="2" charset="0"/>
            </a:endParaRPr>
          </a:p>
        </p:txBody>
      </p:sp>
      <p:grpSp>
        <p:nvGrpSpPr>
          <p:cNvPr id="7" name="Groupe 6"/>
          <p:cNvGrpSpPr/>
          <p:nvPr/>
        </p:nvGrpSpPr>
        <p:grpSpPr>
          <a:xfrm>
            <a:off x="539750" y="1074286"/>
            <a:ext cx="855657" cy="605805"/>
            <a:chOff x="539750" y="1124744"/>
            <a:chExt cx="855657" cy="605805"/>
          </a:xfrm>
        </p:grpSpPr>
        <p:pic>
          <p:nvPicPr>
            <p:cNvPr id="13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1033200" y="1263600"/>
              <a:ext cx="316800" cy="327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2" name="Groupe 171"/>
          <p:cNvGrpSpPr/>
          <p:nvPr/>
        </p:nvGrpSpPr>
        <p:grpSpPr>
          <a:xfrm rot="10800000">
            <a:off x="2672467" y="1074285"/>
            <a:ext cx="855657" cy="605805"/>
            <a:chOff x="539750" y="1124744"/>
            <a:chExt cx="855657" cy="605805"/>
          </a:xfrm>
        </p:grpSpPr>
        <p:pic>
          <p:nvPicPr>
            <p:cNvPr id="17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 name="Ellipse 173"/>
            <p:cNvSpPr/>
            <p:nvPr/>
          </p:nvSpPr>
          <p:spPr>
            <a:xfrm>
              <a:off x="1033200" y="1263600"/>
              <a:ext cx="316800" cy="327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5" name="Groupe 174"/>
          <p:cNvGrpSpPr/>
          <p:nvPr/>
        </p:nvGrpSpPr>
        <p:grpSpPr>
          <a:xfrm rot="20153266">
            <a:off x="4249278" y="1074286"/>
            <a:ext cx="855657" cy="605805"/>
            <a:chOff x="539750" y="1124744"/>
            <a:chExt cx="855657" cy="605805"/>
          </a:xfrm>
        </p:grpSpPr>
        <p:pic>
          <p:nvPicPr>
            <p:cNvPr id="17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 name="Ellipse 176"/>
            <p:cNvSpPr/>
            <p:nvPr/>
          </p:nvSpPr>
          <p:spPr>
            <a:xfrm>
              <a:off x="1033200" y="1263600"/>
              <a:ext cx="316800" cy="327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8" name="Groupe 177"/>
          <p:cNvGrpSpPr/>
          <p:nvPr/>
        </p:nvGrpSpPr>
        <p:grpSpPr>
          <a:xfrm>
            <a:off x="6058180" y="1074286"/>
            <a:ext cx="855657" cy="605805"/>
            <a:chOff x="539750" y="1124744"/>
            <a:chExt cx="855657" cy="605805"/>
          </a:xfrm>
        </p:grpSpPr>
        <p:pic>
          <p:nvPicPr>
            <p:cNvPr id="17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 name="Ellipse 179"/>
            <p:cNvSpPr/>
            <p:nvPr/>
          </p:nvSpPr>
          <p:spPr>
            <a:xfrm>
              <a:off x="1033200" y="1263600"/>
              <a:ext cx="316800" cy="327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81" name="Groupe 180"/>
          <p:cNvGrpSpPr/>
          <p:nvPr/>
        </p:nvGrpSpPr>
        <p:grpSpPr>
          <a:xfrm rot="16200000">
            <a:off x="5857632" y="2009755"/>
            <a:ext cx="855657" cy="605805"/>
            <a:chOff x="539750" y="1124744"/>
            <a:chExt cx="855657" cy="605805"/>
          </a:xfrm>
        </p:grpSpPr>
        <p:pic>
          <p:nvPicPr>
            <p:cNvPr id="18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 name="Ellipse 182"/>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84" name="Groupe 183"/>
          <p:cNvGrpSpPr/>
          <p:nvPr/>
        </p:nvGrpSpPr>
        <p:grpSpPr>
          <a:xfrm rot="14846896">
            <a:off x="5892848" y="2911623"/>
            <a:ext cx="855657" cy="605805"/>
            <a:chOff x="539750" y="1124744"/>
            <a:chExt cx="855657" cy="605805"/>
          </a:xfrm>
        </p:grpSpPr>
        <p:pic>
          <p:nvPicPr>
            <p:cNvPr id="18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Ellipse 185"/>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87" name="Groupe 186"/>
          <p:cNvGrpSpPr/>
          <p:nvPr/>
        </p:nvGrpSpPr>
        <p:grpSpPr>
          <a:xfrm rot="16200000">
            <a:off x="5898941" y="3850397"/>
            <a:ext cx="855657" cy="605805"/>
            <a:chOff x="539750" y="1124744"/>
            <a:chExt cx="855657" cy="605805"/>
          </a:xfrm>
        </p:grpSpPr>
        <p:pic>
          <p:nvPicPr>
            <p:cNvPr id="18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 name="Ellipse 188"/>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90" name="Groupe 189"/>
          <p:cNvGrpSpPr/>
          <p:nvPr/>
        </p:nvGrpSpPr>
        <p:grpSpPr>
          <a:xfrm rot="14690841">
            <a:off x="5892847" y="4714493"/>
            <a:ext cx="855657" cy="605805"/>
            <a:chOff x="539750" y="1124744"/>
            <a:chExt cx="855657" cy="605805"/>
          </a:xfrm>
        </p:grpSpPr>
        <p:pic>
          <p:nvPicPr>
            <p:cNvPr id="19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 name="Ellipse 191"/>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93" name="Groupe 192"/>
          <p:cNvGrpSpPr/>
          <p:nvPr/>
        </p:nvGrpSpPr>
        <p:grpSpPr>
          <a:xfrm rot="16200000">
            <a:off x="5898941" y="5630133"/>
            <a:ext cx="855657" cy="605805"/>
            <a:chOff x="539750" y="1124744"/>
            <a:chExt cx="855657" cy="605805"/>
          </a:xfrm>
        </p:grpSpPr>
        <p:pic>
          <p:nvPicPr>
            <p:cNvPr id="19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 name="Ellipse 194"/>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96" name="Groupe 195"/>
          <p:cNvGrpSpPr/>
          <p:nvPr/>
        </p:nvGrpSpPr>
        <p:grpSpPr>
          <a:xfrm rot="16200000">
            <a:off x="7795615" y="4714493"/>
            <a:ext cx="855657" cy="605805"/>
            <a:chOff x="539750" y="1124744"/>
            <a:chExt cx="855657" cy="605805"/>
          </a:xfrm>
        </p:grpSpPr>
        <p:pic>
          <p:nvPicPr>
            <p:cNvPr id="19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 name="Ellipse 197"/>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99" name="Groupe 198"/>
          <p:cNvGrpSpPr/>
          <p:nvPr/>
        </p:nvGrpSpPr>
        <p:grpSpPr>
          <a:xfrm rot="16200000">
            <a:off x="7801709" y="5630133"/>
            <a:ext cx="855657" cy="605805"/>
            <a:chOff x="539750" y="1124744"/>
            <a:chExt cx="855657" cy="605805"/>
          </a:xfrm>
        </p:grpSpPr>
        <p:pic>
          <p:nvPicPr>
            <p:cNvPr id="20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 name="Ellipse 200"/>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02" name="Groupe 201"/>
          <p:cNvGrpSpPr/>
          <p:nvPr/>
        </p:nvGrpSpPr>
        <p:grpSpPr>
          <a:xfrm rot="16200000">
            <a:off x="7795615" y="2098925"/>
            <a:ext cx="855657" cy="605805"/>
            <a:chOff x="539750" y="1124744"/>
            <a:chExt cx="855657" cy="605805"/>
          </a:xfrm>
        </p:grpSpPr>
        <p:pic>
          <p:nvPicPr>
            <p:cNvPr id="20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 name="Ellipse 203"/>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05" name="Groupe 204"/>
          <p:cNvGrpSpPr/>
          <p:nvPr/>
        </p:nvGrpSpPr>
        <p:grpSpPr>
          <a:xfrm>
            <a:off x="7964813" y="3018679"/>
            <a:ext cx="855657" cy="605805"/>
            <a:chOff x="539750" y="1124744"/>
            <a:chExt cx="855657" cy="605805"/>
          </a:xfrm>
        </p:grpSpPr>
        <p:pic>
          <p:nvPicPr>
            <p:cNvPr id="20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Ellipse 206"/>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08" name="Groupe 207"/>
          <p:cNvGrpSpPr/>
          <p:nvPr/>
        </p:nvGrpSpPr>
        <p:grpSpPr>
          <a:xfrm>
            <a:off x="7965262" y="3879278"/>
            <a:ext cx="855657" cy="605805"/>
            <a:chOff x="539750" y="1124744"/>
            <a:chExt cx="855657" cy="605805"/>
          </a:xfrm>
        </p:grpSpPr>
        <p:pic>
          <p:nvPicPr>
            <p:cNvPr id="20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 name="Ellipse 209"/>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11" name="Groupe 210"/>
          <p:cNvGrpSpPr/>
          <p:nvPr/>
        </p:nvGrpSpPr>
        <p:grpSpPr>
          <a:xfrm rot="10800000">
            <a:off x="559324" y="6003332"/>
            <a:ext cx="855657" cy="605805"/>
            <a:chOff x="539750" y="1124744"/>
            <a:chExt cx="855657" cy="605805"/>
          </a:xfrm>
        </p:grpSpPr>
        <p:pic>
          <p:nvPicPr>
            <p:cNvPr id="21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3" name="Ellipse 212"/>
            <p:cNvSpPr/>
            <p:nvPr/>
          </p:nvSpPr>
          <p:spPr>
            <a:xfrm>
              <a:off x="1033200" y="1263600"/>
              <a:ext cx="316800" cy="327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14" name="Groupe 213"/>
          <p:cNvGrpSpPr/>
          <p:nvPr/>
        </p:nvGrpSpPr>
        <p:grpSpPr>
          <a:xfrm rot="16200000">
            <a:off x="3498394" y="2537585"/>
            <a:ext cx="855657" cy="605805"/>
            <a:chOff x="539750" y="1124744"/>
            <a:chExt cx="855657" cy="605805"/>
          </a:xfrm>
        </p:grpSpPr>
        <p:pic>
          <p:nvPicPr>
            <p:cNvPr id="21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 name="Ellipse 215"/>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17" name="Groupe 216"/>
          <p:cNvGrpSpPr/>
          <p:nvPr/>
        </p:nvGrpSpPr>
        <p:grpSpPr>
          <a:xfrm rot="16200000">
            <a:off x="1360522" y="4833809"/>
            <a:ext cx="855657" cy="605805"/>
            <a:chOff x="539750" y="1124744"/>
            <a:chExt cx="855657" cy="605805"/>
          </a:xfrm>
        </p:grpSpPr>
        <p:pic>
          <p:nvPicPr>
            <p:cNvPr id="21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 name="Ellipse 218"/>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0" name="Groupe 219"/>
          <p:cNvGrpSpPr/>
          <p:nvPr/>
        </p:nvGrpSpPr>
        <p:grpSpPr>
          <a:xfrm rot="16200000">
            <a:off x="76886" y="4576065"/>
            <a:ext cx="855657" cy="605805"/>
            <a:chOff x="539750" y="1124744"/>
            <a:chExt cx="855657" cy="605805"/>
          </a:xfrm>
        </p:grpSpPr>
        <p:pic>
          <p:nvPicPr>
            <p:cNvPr id="22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 name="Ellipse 221"/>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3" name="Groupe 222"/>
          <p:cNvGrpSpPr/>
          <p:nvPr/>
        </p:nvGrpSpPr>
        <p:grpSpPr>
          <a:xfrm rot="16200000">
            <a:off x="3658514" y="4681715"/>
            <a:ext cx="855657" cy="605805"/>
            <a:chOff x="539750" y="1124744"/>
            <a:chExt cx="855657" cy="605805"/>
          </a:xfrm>
        </p:grpSpPr>
        <p:pic>
          <p:nvPicPr>
            <p:cNvPr id="22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 name="Ellipse 224"/>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6" name="Groupe 225"/>
          <p:cNvGrpSpPr/>
          <p:nvPr/>
        </p:nvGrpSpPr>
        <p:grpSpPr>
          <a:xfrm rot="16200000">
            <a:off x="3021049" y="4610009"/>
            <a:ext cx="855657" cy="605805"/>
            <a:chOff x="539750" y="1124744"/>
            <a:chExt cx="855657" cy="605805"/>
          </a:xfrm>
        </p:grpSpPr>
        <p:pic>
          <p:nvPicPr>
            <p:cNvPr id="22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 name="Ellipse 227"/>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9" name="Groupe 228"/>
          <p:cNvGrpSpPr/>
          <p:nvPr/>
        </p:nvGrpSpPr>
        <p:grpSpPr>
          <a:xfrm rot="16200000">
            <a:off x="2605799" y="4397801"/>
            <a:ext cx="855657" cy="605805"/>
            <a:chOff x="539750" y="1124744"/>
            <a:chExt cx="855657" cy="605805"/>
          </a:xfrm>
        </p:grpSpPr>
        <p:pic>
          <p:nvPicPr>
            <p:cNvPr id="23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 name="Ellipse 230"/>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32" name="Groupe 231"/>
          <p:cNvGrpSpPr/>
          <p:nvPr/>
        </p:nvGrpSpPr>
        <p:grpSpPr>
          <a:xfrm rot="16200000">
            <a:off x="2591710" y="3098470"/>
            <a:ext cx="855657" cy="605805"/>
            <a:chOff x="539750" y="1124744"/>
            <a:chExt cx="855657" cy="605805"/>
          </a:xfrm>
        </p:grpSpPr>
        <p:pic>
          <p:nvPicPr>
            <p:cNvPr id="23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4" name="Ellipse 233"/>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35" name="Groupe 234"/>
          <p:cNvGrpSpPr/>
          <p:nvPr/>
        </p:nvGrpSpPr>
        <p:grpSpPr>
          <a:xfrm rot="16200000">
            <a:off x="2993268" y="3098470"/>
            <a:ext cx="855657" cy="605805"/>
            <a:chOff x="539750" y="1124744"/>
            <a:chExt cx="855657" cy="605805"/>
          </a:xfrm>
        </p:grpSpPr>
        <p:pic>
          <p:nvPicPr>
            <p:cNvPr id="23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 name="Ellipse 236"/>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38" name="Groupe 237"/>
          <p:cNvGrpSpPr/>
          <p:nvPr/>
        </p:nvGrpSpPr>
        <p:grpSpPr>
          <a:xfrm rot="16200000">
            <a:off x="891290" y="2556434"/>
            <a:ext cx="855657" cy="605805"/>
            <a:chOff x="539750" y="1124744"/>
            <a:chExt cx="855657" cy="605805"/>
          </a:xfrm>
        </p:grpSpPr>
        <p:pic>
          <p:nvPicPr>
            <p:cNvPr id="23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 name="Ellipse 239"/>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41" name="Groupe 240"/>
          <p:cNvGrpSpPr/>
          <p:nvPr/>
        </p:nvGrpSpPr>
        <p:grpSpPr>
          <a:xfrm rot="16200000">
            <a:off x="1043690" y="2708834"/>
            <a:ext cx="855657" cy="605805"/>
            <a:chOff x="539750" y="1124744"/>
            <a:chExt cx="855657" cy="605805"/>
          </a:xfrm>
        </p:grpSpPr>
        <p:pic>
          <p:nvPicPr>
            <p:cNvPr id="24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3" name="Ellipse 242"/>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44" name="Groupe 243"/>
          <p:cNvGrpSpPr/>
          <p:nvPr/>
        </p:nvGrpSpPr>
        <p:grpSpPr>
          <a:xfrm rot="16200000">
            <a:off x="1196090" y="2861234"/>
            <a:ext cx="855657" cy="605805"/>
            <a:chOff x="539750" y="1124744"/>
            <a:chExt cx="855657" cy="605805"/>
          </a:xfrm>
        </p:grpSpPr>
        <p:pic>
          <p:nvPicPr>
            <p:cNvPr id="24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 name="Ellipse 245"/>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47" name="Groupe 246"/>
          <p:cNvGrpSpPr/>
          <p:nvPr/>
        </p:nvGrpSpPr>
        <p:grpSpPr>
          <a:xfrm rot="16200000">
            <a:off x="1925166" y="3009077"/>
            <a:ext cx="855657" cy="605805"/>
            <a:chOff x="539750" y="1124744"/>
            <a:chExt cx="855657" cy="605805"/>
          </a:xfrm>
        </p:grpSpPr>
        <p:pic>
          <p:nvPicPr>
            <p:cNvPr id="24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 name="Ellipse 248"/>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0" name="Groupe 249"/>
          <p:cNvGrpSpPr/>
          <p:nvPr/>
        </p:nvGrpSpPr>
        <p:grpSpPr>
          <a:xfrm rot="16200000">
            <a:off x="1984226" y="4832246"/>
            <a:ext cx="855657" cy="605805"/>
            <a:chOff x="539750" y="1124744"/>
            <a:chExt cx="855657" cy="605805"/>
          </a:xfrm>
        </p:grpSpPr>
        <p:pic>
          <p:nvPicPr>
            <p:cNvPr id="25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 name="Ellipse 251"/>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3" name="Groupe 252"/>
          <p:cNvGrpSpPr/>
          <p:nvPr/>
        </p:nvGrpSpPr>
        <p:grpSpPr>
          <a:xfrm rot="16200000">
            <a:off x="1270481" y="3765815"/>
            <a:ext cx="855657" cy="605805"/>
            <a:chOff x="539750" y="1124744"/>
            <a:chExt cx="855657" cy="605805"/>
          </a:xfrm>
        </p:grpSpPr>
        <p:pic>
          <p:nvPicPr>
            <p:cNvPr id="25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5" name="Ellipse 254"/>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9" name="Groupe 258"/>
          <p:cNvGrpSpPr/>
          <p:nvPr/>
        </p:nvGrpSpPr>
        <p:grpSpPr>
          <a:xfrm rot="16200000">
            <a:off x="593410" y="4958488"/>
            <a:ext cx="855657" cy="605805"/>
            <a:chOff x="539750" y="1124744"/>
            <a:chExt cx="855657" cy="605805"/>
          </a:xfrm>
        </p:grpSpPr>
        <p:pic>
          <p:nvPicPr>
            <p:cNvPr id="26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 name="Ellipse 260"/>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62" name="Groupe 261"/>
          <p:cNvGrpSpPr/>
          <p:nvPr/>
        </p:nvGrpSpPr>
        <p:grpSpPr>
          <a:xfrm rot="16200000">
            <a:off x="1722777" y="3916844"/>
            <a:ext cx="855657" cy="605805"/>
            <a:chOff x="539750" y="1124744"/>
            <a:chExt cx="855657" cy="605805"/>
          </a:xfrm>
        </p:grpSpPr>
        <p:pic>
          <p:nvPicPr>
            <p:cNvPr id="26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4" name="Ellipse 263"/>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65" name="Groupe 264"/>
          <p:cNvGrpSpPr/>
          <p:nvPr/>
        </p:nvGrpSpPr>
        <p:grpSpPr>
          <a:xfrm rot="16200000">
            <a:off x="638205" y="3467974"/>
            <a:ext cx="855657" cy="605805"/>
            <a:chOff x="539750" y="1124744"/>
            <a:chExt cx="855657" cy="605805"/>
          </a:xfrm>
        </p:grpSpPr>
        <p:pic>
          <p:nvPicPr>
            <p:cNvPr id="26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7" name="Ellipse 266"/>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68" name="Groupe 267"/>
          <p:cNvGrpSpPr/>
          <p:nvPr/>
        </p:nvGrpSpPr>
        <p:grpSpPr>
          <a:xfrm rot="16200000">
            <a:off x="111921" y="2671103"/>
            <a:ext cx="855657" cy="605805"/>
            <a:chOff x="539750" y="1124744"/>
            <a:chExt cx="855657" cy="605805"/>
          </a:xfrm>
        </p:grpSpPr>
        <p:pic>
          <p:nvPicPr>
            <p:cNvPr id="26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0" name="Ellipse 269"/>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5217474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500"/>
                                        <p:tgtEl>
                                          <p:spTgt spid="126"/>
                                        </p:tgtEl>
                                      </p:cBhvr>
                                    </p:animEffect>
                                  </p:childTnLst>
                                </p:cTn>
                              </p:par>
                              <p:par>
                                <p:cTn id="11" presetID="10" presetClass="entr" presetSubtype="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fade">
                                      <p:cBhvr>
                                        <p:cTn id="13" dur="500"/>
                                        <p:tgtEl>
                                          <p:spTgt spid="1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500"/>
                                        <p:tgtEl>
                                          <p:spTgt spid="129"/>
                                        </p:tgtEl>
                                      </p:cBhvr>
                                    </p:animEffect>
                                  </p:childTnLst>
                                </p:cTn>
                              </p:par>
                              <p:par>
                                <p:cTn id="17" presetID="10" presetClass="entr" presetSubtype="0" fill="hold" nodeType="with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500"/>
                                        <p:tgtEl>
                                          <p:spTgt spid="1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par>
                                <p:cTn id="23" presetID="10" presetClass="entr" presetSubtype="0" fill="hold" nodeType="withEffect">
                                  <p:stCondLst>
                                    <p:cond delay="0"/>
                                  </p:stCondLst>
                                  <p:childTnLst>
                                    <p:set>
                                      <p:cBhvr>
                                        <p:cTn id="24" dur="1" fill="hold">
                                          <p:stCondLst>
                                            <p:cond delay="0"/>
                                          </p:stCondLst>
                                        </p:cTn>
                                        <p:tgtEl>
                                          <p:spTgt spid="134"/>
                                        </p:tgtEl>
                                        <p:attrNameLst>
                                          <p:attrName>style.visibility</p:attrName>
                                        </p:attrNameLst>
                                      </p:cBhvr>
                                      <p:to>
                                        <p:strVal val="visible"/>
                                      </p:to>
                                    </p:set>
                                    <p:animEffect transition="in" filter="fade">
                                      <p:cBhvr>
                                        <p:cTn id="25" dur="500"/>
                                        <p:tgtEl>
                                          <p:spTgt spid="1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500"/>
                                        <p:tgtEl>
                                          <p:spTgt spid="135"/>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par>
                                <p:cTn id="35" presetID="10" presetClass="entr" presetSubtype="0" fill="hold" nodeType="withEffect">
                                  <p:stCondLst>
                                    <p:cond delay="0"/>
                                  </p:stCondLst>
                                  <p:childTnLst>
                                    <p:set>
                                      <p:cBhvr>
                                        <p:cTn id="36" dur="1" fill="hold">
                                          <p:stCondLst>
                                            <p:cond delay="0"/>
                                          </p:stCondLst>
                                        </p:cTn>
                                        <p:tgtEl>
                                          <p:spTgt spid="175"/>
                                        </p:tgtEl>
                                        <p:attrNameLst>
                                          <p:attrName>style.visibility</p:attrName>
                                        </p:attrNameLst>
                                      </p:cBhvr>
                                      <p:to>
                                        <p:strVal val="visible"/>
                                      </p:to>
                                    </p:set>
                                    <p:animEffect transition="in" filter="fade">
                                      <p:cBhvr>
                                        <p:cTn id="37" dur="500"/>
                                        <p:tgtEl>
                                          <p:spTgt spid="175"/>
                                        </p:tgtEl>
                                      </p:cBhvr>
                                    </p:animEffect>
                                  </p:childTnLst>
                                </p:cTn>
                              </p:par>
                              <p:par>
                                <p:cTn id="38" presetID="10" presetClass="entr" presetSubtype="0" fill="hold" nodeType="withEffect">
                                  <p:stCondLst>
                                    <p:cond delay="0"/>
                                  </p:stCondLst>
                                  <p:childTnLst>
                                    <p:set>
                                      <p:cBhvr>
                                        <p:cTn id="39" dur="1" fill="hold">
                                          <p:stCondLst>
                                            <p:cond delay="0"/>
                                          </p:stCondLst>
                                        </p:cTn>
                                        <p:tgtEl>
                                          <p:spTgt spid="178"/>
                                        </p:tgtEl>
                                        <p:attrNameLst>
                                          <p:attrName>style.visibility</p:attrName>
                                        </p:attrNameLst>
                                      </p:cBhvr>
                                      <p:to>
                                        <p:strVal val="visible"/>
                                      </p:to>
                                    </p:set>
                                    <p:animEffect transition="in" filter="fade">
                                      <p:cBhvr>
                                        <p:cTn id="40" dur="500"/>
                                        <p:tgtEl>
                                          <p:spTgt spid="178"/>
                                        </p:tgtEl>
                                      </p:cBhvr>
                                    </p:animEffect>
                                  </p:childTnLst>
                                </p:cTn>
                              </p:par>
                              <p:par>
                                <p:cTn id="41" presetID="10" presetClass="entr" presetSubtype="0" fill="hold" nodeType="with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fade">
                                      <p:cBhvr>
                                        <p:cTn id="43" dur="500"/>
                                        <p:tgtEl>
                                          <p:spTgt spid="1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8"/>
                                        </p:tgtEl>
                                        <p:attrNameLst>
                                          <p:attrName>style.visibility</p:attrName>
                                        </p:attrNameLst>
                                      </p:cBhvr>
                                      <p:to>
                                        <p:strVal val="visible"/>
                                      </p:to>
                                    </p:set>
                                    <p:animEffect transition="in" filter="fade">
                                      <p:cBhvr>
                                        <p:cTn id="46" dur="500"/>
                                        <p:tgtEl>
                                          <p:spTgt spid="138"/>
                                        </p:tgtEl>
                                      </p:cBhvr>
                                    </p:animEffect>
                                  </p:childTnLst>
                                </p:cTn>
                              </p:par>
                              <p:par>
                                <p:cTn id="47" presetID="10" presetClass="entr" presetSubtype="0" fill="hold" nodeType="withEffect">
                                  <p:stCondLst>
                                    <p:cond delay="0"/>
                                  </p:stCondLst>
                                  <p:childTnLst>
                                    <p:set>
                                      <p:cBhvr>
                                        <p:cTn id="48" dur="1" fill="hold">
                                          <p:stCondLst>
                                            <p:cond delay="0"/>
                                          </p:stCondLst>
                                        </p:cTn>
                                        <p:tgtEl>
                                          <p:spTgt spid="140"/>
                                        </p:tgtEl>
                                        <p:attrNameLst>
                                          <p:attrName>style.visibility</p:attrName>
                                        </p:attrNameLst>
                                      </p:cBhvr>
                                      <p:to>
                                        <p:strVal val="visible"/>
                                      </p:to>
                                    </p:set>
                                    <p:animEffect transition="in" filter="fade">
                                      <p:cBhvr>
                                        <p:cTn id="49" dur="500"/>
                                        <p:tgtEl>
                                          <p:spTgt spid="1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fade">
                                      <p:cBhvr>
                                        <p:cTn id="52" dur="500"/>
                                        <p:tgtEl>
                                          <p:spTgt spid="141"/>
                                        </p:tgtEl>
                                      </p:cBhvr>
                                    </p:animEffect>
                                  </p:childTnLst>
                                </p:cTn>
                              </p:par>
                              <p:par>
                                <p:cTn id="53" presetID="10" presetClass="entr" presetSubtype="0" fill="hold" nodeType="withEffect">
                                  <p:stCondLst>
                                    <p:cond delay="0"/>
                                  </p:stCondLst>
                                  <p:childTnLst>
                                    <p:set>
                                      <p:cBhvr>
                                        <p:cTn id="54" dur="1" fill="hold">
                                          <p:stCondLst>
                                            <p:cond delay="0"/>
                                          </p:stCondLst>
                                        </p:cTn>
                                        <p:tgtEl>
                                          <p:spTgt spid="143"/>
                                        </p:tgtEl>
                                        <p:attrNameLst>
                                          <p:attrName>style.visibility</p:attrName>
                                        </p:attrNameLst>
                                      </p:cBhvr>
                                      <p:to>
                                        <p:strVal val="visible"/>
                                      </p:to>
                                    </p:set>
                                    <p:animEffect transition="in" filter="fade">
                                      <p:cBhvr>
                                        <p:cTn id="55" dur="500"/>
                                        <p:tgtEl>
                                          <p:spTgt spid="14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4"/>
                                        </p:tgtEl>
                                        <p:attrNameLst>
                                          <p:attrName>style.visibility</p:attrName>
                                        </p:attrNameLst>
                                      </p:cBhvr>
                                      <p:to>
                                        <p:strVal val="visible"/>
                                      </p:to>
                                    </p:set>
                                    <p:animEffect transition="in" filter="fade">
                                      <p:cBhvr>
                                        <p:cTn id="58" dur="500"/>
                                        <p:tgtEl>
                                          <p:spTgt spid="144"/>
                                        </p:tgtEl>
                                      </p:cBhvr>
                                    </p:animEffect>
                                  </p:childTnLst>
                                </p:cTn>
                              </p:par>
                              <p:par>
                                <p:cTn id="59" presetID="10" presetClass="entr" presetSubtype="0" fill="hold" nodeType="withEffect">
                                  <p:stCondLst>
                                    <p:cond delay="0"/>
                                  </p:stCondLst>
                                  <p:childTnLst>
                                    <p:set>
                                      <p:cBhvr>
                                        <p:cTn id="60" dur="1" fill="hold">
                                          <p:stCondLst>
                                            <p:cond delay="0"/>
                                          </p:stCondLst>
                                        </p:cTn>
                                        <p:tgtEl>
                                          <p:spTgt spid="146"/>
                                        </p:tgtEl>
                                        <p:attrNameLst>
                                          <p:attrName>style.visibility</p:attrName>
                                        </p:attrNameLst>
                                      </p:cBhvr>
                                      <p:to>
                                        <p:strVal val="visible"/>
                                      </p:to>
                                    </p:set>
                                    <p:animEffect transition="in" filter="fade">
                                      <p:cBhvr>
                                        <p:cTn id="61" dur="500"/>
                                        <p:tgtEl>
                                          <p:spTgt spid="1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7"/>
                                        </p:tgtEl>
                                        <p:attrNameLst>
                                          <p:attrName>style.visibility</p:attrName>
                                        </p:attrNameLst>
                                      </p:cBhvr>
                                      <p:to>
                                        <p:strVal val="visible"/>
                                      </p:to>
                                    </p:set>
                                    <p:animEffect transition="in" filter="fade">
                                      <p:cBhvr>
                                        <p:cTn id="64" dur="500"/>
                                        <p:tgtEl>
                                          <p:spTgt spid="147"/>
                                        </p:tgtEl>
                                      </p:cBhvr>
                                    </p:animEffect>
                                  </p:childTnLst>
                                </p:cTn>
                              </p:par>
                              <p:par>
                                <p:cTn id="65" presetID="10" presetClass="entr" presetSubtype="0" fill="hold" nodeType="withEffect">
                                  <p:stCondLst>
                                    <p:cond delay="0"/>
                                  </p:stCondLst>
                                  <p:childTnLst>
                                    <p:set>
                                      <p:cBhvr>
                                        <p:cTn id="66" dur="1" fill="hold">
                                          <p:stCondLst>
                                            <p:cond delay="0"/>
                                          </p:stCondLst>
                                        </p:cTn>
                                        <p:tgtEl>
                                          <p:spTgt spid="149"/>
                                        </p:tgtEl>
                                        <p:attrNameLst>
                                          <p:attrName>style.visibility</p:attrName>
                                        </p:attrNameLst>
                                      </p:cBhvr>
                                      <p:to>
                                        <p:strVal val="visible"/>
                                      </p:to>
                                    </p:set>
                                    <p:animEffect transition="in" filter="fade">
                                      <p:cBhvr>
                                        <p:cTn id="67" dur="500"/>
                                        <p:tgtEl>
                                          <p:spTgt spid="1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0"/>
                                        </p:tgtEl>
                                        <p:attrNameLst>
                                          <p:attrName>style.visibility</p:attrName>
                                        </p:attrNameLst>
                                      </p:cBhvr>
                                      <p:to>
                                        <p:strVal val="visible"/>
                                      </p:to>
                                    </p:set>
                                    <p:animEffect transition="in" filter="fade">
                                      <p:cBhvr>
                                        <p:cTn id="70" dur="500"/>
                                        <p:tgtEl>
                                          <p:spTgt spid="150"/>
                                        </p:tgtEl>
                                      </p:cBhvr>
                                    </p:animEffect>
                                  </p:childTnLst>
                                </p:cTn>
                              </p:par>
                              <p:par>
                                <p:cTn id="71" presetID="10" presetClass="entr" presetSubtype="0" fill="hold" nodeType="withEffect">
                                  <p:stCondLst>
                                    <p:cond delay="0"/>
                                  </p:stCondLst>
                                  <p:childTnLst>
                                    <p:set>
                                      <p:cBhvr>
                                        <p:cTn id="72" dur="1" fill="hold">
                                          <p:stCondLst>
                                            <p:cond delay="0"/>
                                          </p:stCondLst>
                                        </p:cTn>
                                        <p:tgtEl>
                                          <p:spTgt spid="152"/>
                                        </p:tgtEl>
                                        <p:attrNameLst>
                                          <p:attrName>style.visibility</p:attrName>
                                        </p:attrNameLst>
                                      </p:cBhvr>
                                      <p:to>
                                        <p:strVal val="visible"/>
                                      </p:to>
                                    </p:set>
                                    <p:animEffect transition="in" filter="fade">
                                      <p:cBhvr>
                                        <p:cTn id="73" dur="500"/>
                                        <p:tgtEl>
                                          <p:spTgt spid="15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3"/>
                                        </p:tgtEl>
                                        <p:attrNameLst>
                                          <p:attrName>style.visibility</p:attrName>
                                        </p:attrNameLst>
                                      </p:cBhvr>
                                      <p:to>
                                        <p:strVal val="visible"/>
                                      </p:to>
                                    </p:set>
                                    <p:animEffect transition="in" filter="fade">
                                      <p:cBhvr>
                                        <p:cTn id="76" dur="500"/>
                                        <p:tgtEl>
                                          <p:spTgt spid="153"/>
                                        </p:tgtEl>
                                      </p:cBhvr>
                                    </p:animEffect>
                                  </p:childTnLst>
                                </p:cTn>
                              </p:par>
                              <p:par>
                                <p:cTn id="77" presetID="10" presetClass="entr" presetSubtype="0" fill="hold" nodeType="withEffect">
                                  <p:stCondLst>
                                    <p:cond delay="0"/>
                                  </p:stCondLst>
                                  <p:childTnLst>
                                    <p:set>
                                      <p:cBhvr>
                                        <p:cTn id="78" dur="1" fill="hold">
                                          <p:stCondLst>
                                            <p:cond delay="0"/>
                                          </p:stCondLst>
                                        </p:cTn>
                                        <p:tgtEl>
                                          <p:spTgt spid="158"/>
                                        </p:tgtEl>
                                        <p:attrNameLst>
                                          <p:attrName>style.visibility</p:attrName>
                                        </p:attrNameLst>
                                      </p:cBhvr>
                                      <p:to>
                                        <p:strVal val="visible"/>
                                      </p:to>
                                    </p:set>
                                    <p:animEffect transition="in" filter="fade">
                                      <p:cBhvr>
                                        <p:cTn id="79" dur="500"/>
                                        <p:tgtEl>
                                          <p:spTgt spid="15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59"/>
                                        </p:tgtEl>
                                        <p:attrNameLst>
                                          <p:attrName>style.visibility</p:attrName>
                                        </p:attrNameLst>
                                      </p:cBhvr>
                                      <p:to>
                                        <p:strVal val="visible"/>
                                      </p:to>
                                    </p:set>
                                    <p:animEffect transition="in" filter="fade">
                                      <p:cBhvr>
                                        <p:cTn id="82" dur="500"/>
                                        <p:tgtEl>
                                          <p:spTgt spid="159"/>
                                        </p:tgtEl>
                                      </p:cBhvr>
                                    </p:animEffect>
                                  </p:childTnLst>
                                </p:cTn>
                              </p:par>
                              <p:par>
                                <p:cTn id="83" presetID="10" presetClass="entr" presetSubtype="0" fill="hold" nodeType="withEffect">
                                  <p:stCondLst>
                                    <p:cond delay="0"/>
                                  </p:stCondLst>
                                  <p:childTnLst>
                                    <p:set>
                                      <p:cBhvr>
                                        <p:cTn id="84" dur="1" fill="hold">
                                          <p:stCondLst>
                                            <p:cond delay="0"/>
                                          </p:stCondLst>
                                        </p:cTn>
                                        <p:tgtEl>
                                          <p:spTgt spid="161"/>
                                        </p:tgtEl>
                                        <p:attrNameLst>
                                          <p:attrName>style.visibility</p:attrName>
                                        </p:attrNameLst>
                                      </p:cBhvr>
                                      <p:to>
                                        <p:strVal val="visible"/>
                                      </p:to>
                                    </p:set>
                                    <p:animEffect transition="in" filter="fade">
                                      <p:cBhvr>
                                        <p:cTn id="85" dur="500"/>
                                        <p:tgtEl>
                                          <p:spTgt spid="16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62"/>
                                        </p:tgtEl>
                                        <p:attrNameLst>
                                          <p:attrName>style.visibility</p:attrName>
                                        </p:attrNameLst>
                                      </p:cBhvr>
                                      <p:to>
                                        <p:strVal val="visible"/>
                                      </p:to>
                                    </p:set>
                                    <p:animEffect transition="in" filter="fade">
                                      <p:cBhvr>
                                        <p:cTn id="88" dur="500"/>
                                        <p:tgtEl>
                                          <p:spTgt spid="162"/>
                                        </p:tgtEl>
                                      </p:cBhvr>
                                    </p:animEffect>
                                  </p:childTnLst>
                                </p:cTn>
                              </p:par>
                              <p:par>
                                <p:cTn id="89" presetID="10" presetClass="entr" presetSubtype="0" fill="hold" nodeType="withEffect">
                                  <p:stCondLst>
                                    <p:cond delay="0"/>
                                  </p:stCondLst>
                                  <p:childTnLst>
                                    <p:set>
                                      <p:cBhvr>
                                        <p:cTn id="90" dur="1" fill="hold">
                                          <p:stCondLst>
                                            <p:cond delay="0"/>
                                          </p:stCondLst>
                                        </p:cTn>
                                        <p:tgtEl>
                                          <p:spTgt spid="164"/>
                                        </p:tgtEl>
                                        <p:attrNameLst>
                                          <p:attrName>style.visibility</p:attrName>
                                        </p:attrNameLst>
                                      </p:cBhvr>
                                      <p:to>
                                        <p:strVal val="visible"/>
                                      </p:to>
                                    </p:set>
                                    <p:animEffect transition="in" filter="fade">
                                      <p:cBhvr>
                                        <p:cTn id="91" dur="500"/>
                                        <p:tgtEl>
                                          <p:spTgt spid="1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65"/>
                                        </p:tgtEl>
                                        <p:attrNameLst>
                                          <p:attrName>style.visibility</p:attrName>
                                        </p:attrNameLst>
                                      </p:cBhvr>
                                      <p:to>
                                        <p:strVal val="visible"/>
                                      </p:to>
                                    </p:set>
                                    <p:animEffect transition="in" filter="fade">
                                      <p:cBhvr>
                                        <p:cTn id="94" dur="500"/>
                                        <p:tgtEl>
                                          <p:spTgt spid="165"/>
                                        </p:tgtEl>
                                      </p:cBhvr>
                                    </p:animEffect>
                                  </p:childTnLst>
                                </p:cTn>
                              </p:par>
                              <p:par>
                                <p:cTn id="95" presetID="10" presetClass="entr" presetSubtype="0" fill="hold" nodeType="withEffect">
                                  <p:stCondLst>
                                    <p:cond delay="0"/>
                                  </p:stCondLst>
                                  <p:childTnLst>
                                    <p:set>
                                      <p:cBhvr>
                                        <p:cTn id="96" dur="1" fill="hold">
                                          <p:stCondLst>
                                            <p:cond delay="0"/>
                                          </p:stCondLst>
                                        </p:cTn>
                                        <p:tgtEl>
                                          <p:spTgt spid="167"/>
                                        </p:tgtEl>
                                        <p:attrNameLst>
                                          <p:attrName>style.visibility</p:attrName>
                                        </p:attrNameLst>
                                      </p:cBhvr>
                                      <p:to>
                                        <p:strVal val="visible"/>
                                      </p:to>
                                    </p:set>
                                    <p:animEffect transition="in" filter="fade">
                                      <p:cBhvr>
                                        <p:cTn id="97" dur="500"/>
                                        <p:tgtEl>
                                          <p:spTgt spid="16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68"/>
                                        </p:tgtEl>
                                        <p:attrNameLst>
                                          <p:attrName>style.visibility</p:attrName>
                                        </p:attrNameLst>
                                      </p:cBhvr>
                                      <p:to>
                                        <p:strVal val="visible"/>
                                      </p:to>
                                    </p:set>
                                    <p:animEffect transition="in" filter="fade">
                                      <p:cBhvr>
                                        <p:cTn id="100" dur="500"/>
                                        <p:tgtEl>
                                          <p:spTgt spid="168"/>
                                        </p:tgtEl>
                                      </p:cBhvr>
                                    </p:animEffect>
                                  </p:childTnLst>
                                </p:cTn>
                              </p:par>
                              <p:par>
                                <p:cTn id="101" presetID="10" presetClass="entr" presetSubtype="0" fill="hold" nodeType="withEffect">
                                  <p:stCondLst>
                                    <p:cond delay="0"/>
                                  </p:stCondLst>
                                  <p:childTnLst>
                                    <p:set>
                                      <p:cBhvr>
                                        <p:cTn id="102" dur="1" fill="hold">
                                          <p:stCondLst>
                                            <p:cond delay="0"/>
                                          </p:stCondLst>
                                        </p:cTn>
                                        <p:tgtEl>
                                          <p:spTgt spid="181"/>
                                        </p:tgtEl>
                                        <p:attrNameLst>
                                          <p:attrName>style.visibility</p:attrName>
                                        </p:attrNameLst>
                                      </p:cBhvr>
                                      <p:to>
                                        <p:strVal val="visible"/>
                                      </p:to>
                                    </p:set>
                                    <p:animEffect transition="in" filter="fade">
                                      <p:cBhvr>
                                        <p:cTn id="103" dur="500"/>
                                        <p:tgtEl>
                                          <p:spTgt spid="181"/>
                                        </p:tgtEl>
                                      </p:cBhvr>
                                    </p:animEffect>
                                  </p:childTnLst>
                                </p:cTn>
                              </p:par>
                              <p:par>
                                <p:cTn id="104" presetID="10" presetClass="entr" presetSubtype="0" fill="hold" nodeType="withEffect">
                                  <p:stCondLst>
                                    <p:cond delay="0"/>
                                  </p:stCondLst>
                                  <p:childTnLst>
                                    <p:set>
                                      <p:cBhvr>
                                        <p:cTn id="105" dur="1" fill="hold">
                                          <p:stCondLst>
                                            <p:cond delay="0"/>
                                          </p:stCondLst>
                                        </p:cTn>
                                        <p:tgtEl>
                                          <p:spTgt spid="184"/>
                                        </p:tgtEl>
                                        <p:attrNameLst>
                                          <p:attrName>style.visibility</p:attrName>
                                        </p:attrNameLst>
                                      </p:cBhvr>
                                      <p:to>
                                        <p:strVal val="visible"/>
                                      </p:to>
                                    </p:set>
                                    <p:animEffect transition="in" filter="fade">
                                      <p:cBhvr>
                                        <p:cTn id="106" dur="500"/>
                                        <p:tgtEl>
                                          <p:spTgt spid="184"/>
                                        </p:tgtEl>
                                      </p:cBhvr>
                                    </p:animEffect>
                                  </p:childTnLst>
                                </p:cTn>
                              </p:par>
                              <p:par>
                                <p:cTn id="107" presetID="10" presetClass="entr" presetSubtype="0" fill="hold" nodeType="withEffect">
                                  <p:stCondLst>
                                    <p:cond delay="0"/>
                                  </p:stCondLst>
                                  <p:childTnLst>
                                    <p:set>
                                      <p:cBhvr>
                                        <p:cTn id="108" dur="1" fill="hold">
                                          <p:stCondLst>
                                            <p:cond delay="0"/>
                                          </p:stCondLst>
                                        </p:cTn>
                                        <p:tgtEl>
                                          <p:spTgt spid="187"/>
                                        </p:tgtEl>
                                        <p:attrNameLst>
                                          <p:attrName>style.visibility</p:attrName>
                                        </p:attrNameLst>
                                      </p:cBhvr>
                                      <p:to>
                                        <p:strVal val="visible"/>
                                      </p:to>
                                    </p:set>
                                    <p:animEffect transition="in" filter="fade">
                                      <p:cBhvr>
                                        <p:cTn id="109" dur="500"/>
                                        <p:tgtEl>
                                          <p:spTgt spid="187"/>
                                        </p:tgtEl>
                                      </p:cBhvr>
                                    </p:animEffect>
                                  </p:childTnLst>
                                </p:cTn>
                              </p:par>
                              <p:par>
                                <p:cTn id="110" presetID="10" presetClass="entr" presetSubtype="0" fill="hold" nodeType="withEffect">
                                  <p:stCondLst>
                                    <p:cond delay="0"/>
                                  </p:stCondLst>
                                  <p:childTnLst>
                                    <p:set>
                                      <p:cBhvr>
                                        <p:cTn id="111" dur="1" fill="hold">
                                          <p:stCondLst>
                                            <p:cond delay="0"/>
                                          </p:stCondLst>
                                        </p:cTn>
                                        <p:tgtEl>
                                          <p:spTgt spid="190"/>
                                        </p:tgtEl>
                                        <p:attrNameLst>
                                          <p:attrName>style.visibility</p:attrName>
                                        </p:attrNameLst>
                                      </p:cBhvr>
                                      <p:to>
                                        <p:strVal val="visible"/>
                                      </p:to>
                                    </p:set>
                                    <p:animEffect transition="in" filter="fade">
                                      <p:cBhvr>
                                        <p:cTn id="112" dur="500"/>
                                        <p:tgtEl>
                                          <p:spTgt spid="190"/>
                                        </p:tgtEl>
                                      </p:cBhvr>
                                    </p:animEffect>
                                  </p:childTnLst>
                                </p:cTn>
                              </p:par>
                              <p:par>
                                <p:cTn id="113" presetID="10" presetClass="entr" presetSubtype="0" fill="hold" nodeType="withEffect">
                                  <p:stCondLst>
                                    <p:cond delay="0"/>
                                  </p:stCondLst>
                                  <p:childTnLst>
                                    <p:set>
                                      <p:cBhvr>
                                        <p:cTn id="114" dur="1" fill="hold">
                                          <p:stCondLst>
                                            <p:cond delay="0"/>
                                          </p:stCondLst>
                                        </p:cTn>
                                        <p:tgtEl>
                                          <p:spTgt spid="193"/>
                                        </p:tgtEl>
                                        <p:attrNameLst>
                                          <p:attrName>style.visibility</p:attrName>
                                        </p:attrNameLst>
                                      </p:cBhvr>
                                      <p:to>
                                        <p:strVal val="visible"/>
                                      </p:to>
                                    </p:set>
                                    <p:animEffect transition="in" filter="fade">
                                      <p:cBhvr>
                                        <p:cTn id="115" dur="500"/>
                                        <p:tgtEl>
                                          <p:spTgt spid="193"/>
                                        </p:tgtEl>
                                      </p:cBhvr>
                                    </p:animEffect>
                                  </p:childTnLst>
                                </p:cTn>
                              </p:par>
                              <p:par>
                                <p:cTn id="116" presetID="10" presetClass="entr" presetSubtype="0" fill="hold" nodeType="withEffect">
                                  <p:stCondLst>
                                    <p:cond delay="0"/>
                                  </p:stCondLst>
                                  <p:childTnLst>
                                    <p:set>
                                      <p:cBhvr>
                                        <p:cTn id="117" dur="1" fill="hold">
                                          <p:stCondLst>
                                            <p:cond delay="0"/>
                                          </p:stCondLst>
                                        </p:cTn>
                                        <p:tgtEl>
                                          <p:spTgt spid="196"/>
                                        </p:tgtEl>
                                        <p:attrNameLst>
                                          <p:attrName>style.visibility</p:attrName>
                                        </p:attrNameLst>
                                      </p:cBhvr>
                                      <p:to>
                                        <p:strVal val="visible"/>
                                      </p:to>
                                    </p:set>
                                    <p:animEffect transition="in" filter="fade">
                                      <p:cBhvr>
                                        <p:cTn id="118" dur="500"/>
                                        <p:tgtEl>
                                          <p:spTgt spid="196"/>
                                        </p:tgtEl>
                                      </p:cBhvr>
                                    </p:animEffect>
                                  </p:childTnLst>
                                </p:cTn>
                              </p:par>
                              <p:par>
                                <p:cTn id="119" presetID="10" presetClass="entr" presetSubtype="0" fill="hold" nodeType="withEffect">
                                  <p:stCondLst>
                                    <p:cond delay="0"/>
                                  </p:stCondLst>
                                  <p:childTnLst>
                                    <p:set>
                                      <p:cBhvr>
                                        <p:cTn id="120" dur="1" fill="hold">
                                          <p:stCondLst>
                                            <p:cond delay="0"/>
                                          </p:stCondLst>
                                        </p:cTn>
                                        <p:tgtEl>
                                          <p:spTgt spid="199"/>
                                        </p:tgtEl>
                                        <p:attrNameLst>
                                          <p:attrName>style.visibility</p:attrName>
                                        </p:attrNameLst>
                                      </p:cBhvr>
                                      <p:to>
                                        <p:strVal val="visible"/>
                                      </p:to>
                                    </p:set>
                                    <p:animEffect transition="in" filter="fade">
                                      <p:cBhvr>
                                        <p:cTn id="121" dur="500"/>
                                        <p:tgtEl>
                                          <p:spTgt spid="199"/>
                                        </p:tgtEl>
                                      </p:cBhvr>
                                    </p:animEffect>
                                  </p:childTnLst>
                                </p:cTn>
                              </p:par>
                              <p:par>
                                <p:cTn id="122" presetID="10" presetClass="entr" presetSubtype="0" fill="hold" nodeType="withEffect">
                                  <p:stCondLst>
                                    <p:cond delay="0"/>
                                  </p:stCondLst>
                                  <p:childTnLst>
                                    <p:set>
                                      <p:cBhvr>
                                        <p:cTn id="123" dur="1" fill="hold">
                                          <p:stCondLst>
                                            <p:cond delay="0"/>
                                          </p:stCondLst>
                                        </p:cTn>
                                        <p:tgtEl>
                                          <p:spTgt spid="202"/>
                                        </p:tgtEl>
                                        <p:attrNameLst>
                                          <p:attrName>style.visibility</p:attrName>
                                        </p:attrNameLst>
                                      </p:cBhvr>
                                      <p:to>
                                        <p:strVal val="visible"/>
                                      </p:to>
                                    </p:set>
                                    <p:animEffect transition="in" filter="fade">
                                      <p:cBhvr>
                                        <p:cTn id="124" dur="500"/>
                                        <p:tgtEl>
                                          <p:spTgt spid="202"/>
                                        </p:tgtEl>
                                      </p:cBhvr>
                                    </p:animEffect>
                                  </p:childTnLst>
                                </p:cTn>
                              </p:par>
                              <p:par>
                                <p:cTn id="125" presetID="10" presetClass="entr" presetSubtype="0" fill="hold" nodeType="withEffect">
                                  <p:stCondLst>
                                    <p:cond delay="0"/>
                                  </p:stCondLst>
                                  <p:childTnLst>
                                    <p:set>
                                      <p:cBhvr>
                                        <p:cTn id="126" dur="1" fill="hold">
                                          <p:stCondLst>
                                            <p:cond delay="0"/>
                                          </p:stCondLst>
                                        </p:cTn>
                                        <p:tgtEl>
                                          <p:spTgt spid="205"/>
                                        </p:tgtEl>
                                        <p:attrNameLst>
                                          <p:attrName>style.visibility</p:attrName>
                                        </p:attrNameLst>
                                      </p:cBhvr>
                                      <p:to>
                                        <p:strVal val="visible"/>
                                      </p:to>
                                    </p:set>
                                    <p:animEffect transition="in" filter="fade">
                                      <p:cBhvr>
                                        <p:cTn id="127" dur="500"/>
                                        <p:tgtEl>
                                          <p:spTgt spid="205"/>
                                        </p:tgtEl>
                                      </p:cBhvr>
                                    </p:animEffect>
                                  </p:childTnLst>
                                </p:cTn>
                              </p:par>
                              <p:par>
                                <p:cTn id="128" presetID="10" presetClass="entr" presetSubtype="0" fill="hold" nodeType="withEffect">
                                  <p:stCondLst>
                                    <p:cond delay="0"/>
                                  </p:stCondLst>
                                  <p:childTnLst>
                                    <p:set>
                                      <p:cBhvr>
                                        <p:cTn id="129" dur="1" fill="hold">
                                          <p:stCondLst>
                                            <p:cond delay="0"/>
                                          </p:stCondLst>
                                        </p:cTn>
                                        <p:tgtEl>
                                          <p:spTgt spid="208"/>
                                        </p:tgtEl>
                                        <p:attrNameLst>
                                          <p:attrName>style.visibility</p:attrName>
                                        </p:attrNameLst>
                                      </p:cBhvr>
                                      <p:to>
                                        <p:strVal val="visible"/>
                                      </p:to>
                                    </p:set>
                                    <p:animEffect transition="in" filter="fade">
                                      <p:cBhvr>
                                        <p:cTn id="130" dur="500"/>
                                        <p:tgtEl>
                                          <p:spTgt spid="208"/>
                                        </p:tgtEl>
                                      </p:cBhvr>
                                    </p:animEffect>
                                  </p:childTnLst>
                                </p:cTn>
                              </p:par>
                              <p:par>
                                <p:cTn id="131" presetID="10" presetClass="entr" presetSubtype="0" fill="hold" nodeType="withEffect">
                                  <p:stCondLst>
                                    <p:cond delay="0"/>
                                  </p:stCondLst>
                                  <p:childTnLst>
                                    <p:set>
                                      <p:cBhvr>
                                        <p:cTn id="132" dur="1" fill="hold">
                                          <p:stCondLst>
                                            <p:cond delay="0"/>
                                          </p:stCondLst>
                                        </p:cTn>
                                        <p:tgtEl>
                                          <p:spTgt spid="256"/>
                                        </p:tgtEl>
                                        <p:attrNameLst>
                                          <p:attrName>style.visibility</p:attrName>
                                        </p:attrNameLst>
                                      </p:cBhvr>
                                      <p:to>
                                        <p:strVal val="visible"/>
                                      </p:to>
                                    </p:set>
                                    <p:animEffect transition="in" filter="fade">
                                      <p:cBhvr>
                                        <p:cTn id="133" dur="500"/>
                                        <p:tgtEl>
                                          <p:spTgt spid="256"/>
                                        </p:tgtEl>
                                      </p:cBhvr>
                                    </p:animEffect>
                                  </p:childTnLst>
                                </p:cTn>
                              </p:par>
                              <p:par>
                                <p:cTn id="134" presetID="10" presetClass="entr" presetSubtype="0" fill="hold" nodeType="withEffect">
                                  <p:stCondLst>
                                    <p:cond delay="0"/>
                                  </p:stCondLst>
                                  <p:childTnLst>
                                    <p:set>
                                      <p:cBhvr>
                                        <p:cTn id="135" dur="1" fill="hold">
                                          <p:stCondLst>
                                            <p:cond delay="0"/>
                                          </p:stCondLst>
                                        </p:cTn>
                                        <p:tgtEl>
                                          <p:spTgt spid="107"/>
                                        </p:tgtEl>
                                        <p:attrNameLst>
                                          <p:attrName>style.visibility</p:attrName>
                                        </p:attrNameLst>
                                      </p:cBhvr>
                                      <p:to>
                                        <p:strVal val="visible"/>
                                      </p:to>
                                    </p:set>
                                    <p:animEffect transition="in" filter="fade">
                                      <p:cBhvr>
                                        <p:cTn id="136" dur="500"/>
                                        <p:tgtEl>
                                          <p:spTgt spid="10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8"/>
                                        </p:tgtEl>
                                        <p:attrNameLst>
                                          <p:attrName>style.visibility</p:attrName>
                                        </p:attrNameLst>
                                      </p:cBhvr>
                                      <p:to>
                                        <p:strVal val="visible"/>
                                      </p:to>
                                    </p:set>
                                    <p:animEffect transition="in" filter="fade">
                                      <p:cBhvr>
                                        <p:cTn id="139" dur="500"/>
                                        <p:tgtEl>
                                          <p:spTgt spid="108"/>
                                        </p:tgtEl>
                                      </p:cBhvr>
                                    </p:animEffect>
                                  </p:childTnLst>
                                </p:cTn>
                              </p:par>
                              <p:par>
                                <p:cTn id="140" presetID="10" presetClass="entr" presetSubtype="0" fill="hold" nodeType="withEffect">
                                  <p:stCondLst>
                                    <p:cond delay="0"/>
                                  </p:stCondLst>
                                  <p:childTnLst>
                                    <p:set>
                                      <p:cBhvr>
                                        <p:cTn id="141" dur="1" fill="hold">
                                          <p:stCondLst>
                                            <p:cond delay="0"/>
                                          </p:stCondLst>
                                        </p:cTn>
                                        <p:tgtEl>
                                          <p:spTgt spid="214"/>
                                        </p:tgtEl>
                                        <p:attrNameLst>
                                          <p:attrName>style.visibility</p:attrName>
                                        </p:attrNameLst>
                                      </p:cBhvr>
                                      <p:to>
                                        <p:strVal val="visible"/>
                                      </p:to>
                                    </p:set>
                                    <p:animEffect transition="in" filter="fade">
                                      <p:cBhvr>
                                        <p:cTn id="142" dur="500"/>
                                        <p:tgtEl>
                                          <p:spTgt spid="214"/>
                                        </p:tgtEl>
                                      </p:cBhvr>
                                    </p:animEffect>
                                  </p:childTnLst>
                                </p:cTn>
                              </p:par>
                              <p:par>
                                <p:cTn id="143" presetID="10" presetClass="entr" presetSubtype="0" fill="hold" nodeType="withEffect">
                                  <p:stCondLst>
                                    <p:cond delay="0"/>
                                  </p:stCondLst>
                                  <p:childTnLst>
                                    <p:set>
                                      <p:cBhvr>
                                        <p:cTn id="144" dur="1" fill="hold">
                                          <p:stCondLst>
                                            <p:cond delay="0"/>
                                          </p:stCondLst>
                                        </p:cTn>
                                        <p:tgtEl>
                                          <p:spTgt spid="217"/>
                                        </p:tgtEl>
                                        <p:attrNameLst>
                                          <p:attrName>style.visibility</p:attrName>
                                        </p:attrNameLst>
                                      </p:cBhvr>
                                      <p:to>
                                        <p:strVal val="visible"/>
                                      </p:to>
                                    </p:set>
                                    <p:animEffect transition="in" filter="fade">
                                      <p:cBhvr>
                                        <p:cTn id="145" dur="500"/>
                                        <p:tgtEl>
                                          <p:spTgt spid="217"/>
                                        </p:tgtEl>
                                      </p:cBhvr>
                                    </p:animEffect>
                                  </p:childTnLst>
                                </p:cTn>
                              </p:par>
                              <p:par>
                                <p:cTn id="146" presetID="10" presetClass="entr" presetSubtype="0" fill="hold" nodeType="withEffect">
                                  <p:stCondLst>
                                    <p:cond delay="0"/>
                                  </p:stCondLst>
                                  <p:childTnLst>
                                    <p:set>
                                      <p:cBhvr>
                                        <p:cTn id="147" dur="1" fill="hold">
                                          <p:stCondLst>
                                            <p:cond delay="0"/>
                                          </p:stCondLst>
                                        </p:cTn>
                                        <p:tgtEl>
                                          <p:spTgt spid="220"/>
                                        </p:tgtEl>
                                        <p:attrNameLst>
                                          <p:attrName>style.visibility</p:attrName>
                                        </p:attrNameLst>
                                      </p:cBhvr>
                                      <p:to>
                                        <p:strVal val="visible"/>
                                      </p:to>
                                    </p:set>
                                    <p:animEffect transition="in" filter="fade">
                                      <p:cBhvr>
                                        <p:cTn id="148" dur="500"/>
                                        <p:tgtEl>
                                          <p:spTgt spid="220"/>
                                        </p:tgtEl>
                                      </p:cBhvr>
                                    </p:animEffect>
                                  </p:childTnLst>
                                </p:cTn>
                              </p:par>
                              <p:par>
                                <p:cTn id="149" presetID="10" presetClass="entr" presetSubtype="0" fill="hold" nodeType="withEffect">
                                  <p:stCondLst>
                                    <p:cond delay="0"/>
                                  </p:stCondLst>
                                  <p:childTnLst>
                                    <p:set>
                                      <p:cBhvr>
                                        <p:cTn id="150" dur="1" fill="hold">
                                          <p:stCondLst>
                                            <p:cond delay="0"/>
                                          </p:stCondLst>
                                        </p:cTn>
                                        <p:tgtEl>
                                          <p:spTgt spid="223"/>
                                        </p:tgtEl>
                                        <p:attrNameLst>
                                          <p:attrName>style.visibility</p:attrName>
                                        </p:attrNameLst>
                                      </p:cBhvr>
                                      <p:to>
                                        <p:strVal val="visible"/>
                                      </p:to>
                                    </p:set>
                                    <p:animEffect transition="in" filter="fade">
                                      <p:cBhvr>
                                        <p:cTn id="151" dur="500"/>
                                        <p:tgtEl>
                                          <p:spTgt spid="223"/>
                                        </p:tgtEl>
                                      </p:cBhvr>
                                    </p:animEffect>
                                  </p:childTnLst>
                                </p:cTn>
                              </p:par>
                              <p:par>
                                <p:cTn id="152" presetID="10" presetClass="entr" presetSubtype="0" fill="hold" nodeType="withEffect">
                                  <p:stCondLst>
                                    <p:cond delay="0"/>
                                  </p:stCondLst>
                                  <p:childTnLst>
                                    <p:set>
                                      <p:cBhvr>
                                        <p:cTn id="153" dur="1" fill="hold">
                                          <p:stCondLst>
                                            <p:cond delay="0"/>
                                          </p:stCondLst>
                                        </p:cTn>
                                        <p:tgtEl>
                                          <p:spTgt spid="226"/>
                                        </p:tgtEl>
                                        <p:attrNameLst>
                                          <p:attrName>style.visibility</p:attrName>
                                        </p:attrNameLst>
                                      </p:cBhvr>
                                      <p:to>
                                        <p:strVal val="visible"/>
                                      </p:to>
                                    </p:set>
                                    <p:animEffect transition="in" filter="fade">
                                      <p:cBhvr>
                                        <p:cTn id="154" dur="500"/>
                                        <p:tgtEl>
                                          <p:spTgt spid="226"/>
                                        </p:tgtEl>
                                      </p:cBhvr>
                                    </p:animEffect>
                                  </p:childTnLst>
                                </p:cTn>
                              </p:par>
                              <p:par>
                                <p:cTn id="155" presetID="10" presetClass="entr" presetSubtype="0" fill="hold" nodeType="withEffect">
                                  <p:stCondLst>
                                    <p:cond delay="0"/>
                                  </p:stCondLst>
                                  <p:childTnLst>
                                    <p:set>
                                      <p:cBhvr>
                                        <p:cTn id="156" dur="1" fill="hold">
                                          <p:stCondLst>
                                            <p:cond delay="0"/>
                                          </p:stCondLst>
                                        </p:cTn>
                                        <p:tgtEl>
                                          <p:spTgt spid="229"/>
                                        </p:tgtEl>
                                        <p:attrNameLst>
                                          <p:attrName>style.visibility</p:attrName>
                                        </p:attrNameLst>
                                      </p:cBhvr>
                                      <p:to>
                                        <p:strVal val="visible"/>
                                      </p:to>
                                    </p:set>
                                    <p:animEffect transition="in" filter="fade">
                                      <p:cBhvr>
                                        <p:cTn id="157" dur="500"/>
                                        <p:tgtEl>
                                          <p:spTgt spid="229"/>
                                        </p:tgtEl>
                                      </p:cBhvr>
                                    </p:animEffect>
                                  </p:childTnLst>
                                </p:cTn>
                              </p:par>
                              <p:par>
                                <p:cTn id="158" presetID="10" presetClass="entr" presetSubtype="0" fill="hold" nodeType="withEffect">
                                  <p:stCondLst>
                                    <p:cond delay="0"/>
                                  </p:stCondLst>
                                  <p:childTnLst>
                                    <p:set>
                                      <p:cBhvr>
                                        <p:cTn id="159" dur="1" fill="hold">
                                          <p:stCondLst>
                                            <p:cond delay="0"/>
                                          </p:stCondLst>
                                        </p:cTn>
                                        <p:tgtEl>
                                          <p:spTgt spid="232"/>
                                        </p:tgtEl>
                                        <p:attrNameLst>
                                          <p:attrName>style.visibility</p:attrName>
                                        </p:attrNameLst>
                                      </p:cBhvr>
                                      <p:to>
                                        <p:strVal val="visible"/>
                                      </p:to>
                                    </p:set>
                                    <p:animEffect transition="in" filter="fade">
                                      <p:cBhvr>
                                        <p:cTn id="160" dur="500"/>
                                        <p:tgtEl>
                                          <p:spTgt spid="232"/>
                                        </p:tgtEl>
                                      </p:cBhvr>
                                    </p:animEffect>
                                  </p:childTnLst>
                                </p:cTn>
                              </p:par>
                              <p:par>
                                <p:cTn id="161" presetID="10" presetClass="entr" presetSubtype="0" fill="hold" nodeType="withEffect">
                                  <p:stCondLst>
                                    <p:cond delay="0"/>
                                  </p:stCondLst>
                                  <p:childTnLst>
                                    <p:set>
                                      <p:cBhvr>
                                        <p:cTn id="162" dur="1" fill="hold">
                                          <p:stCondLst>
                                            <p:cond delay="0"/>
                                          </p:stCondLst>
                                        </p:cTn>
                                        <p:tgtEl>
                                          <p:spTgt spid="235"/>
                                        </p:tgtEl>
                                        <p:attrNameLst>
                                          <p:attrName>style.visibility</p:attrName>
                                        </p:attrNameLst>
                                      </p:cBhvr>
                                      <p:to>
                                        <p:strVal val="visible"/>
                                      </p:to>
                                    </p:set>
                                    <p:animEffect transition="in" filter="fade">
                                      <p:cBhvr>
                                        <p:cTn id="163" dur="500"/>
                                        <p:tgtEl>
                                          <p:spTgt spid="235"/>
                                        </p:tgtEl>
                                      </p:cBhvr>
                                    </p:animEffect>
                                  </p:childTnLst>
                                </p:cTn>
                              </p:par>
                              <p:par>
                                <p:cTn id="164" presetID="10" presetClass="entr" presetSubtype="0" fill="hold" nodeType="withEffect">
                                  <p:stCondLst>
                                    <p:cond delay="0"/>
                                  </p:stCondLst>
                                  <p:childTnLst>
                                    <p:set>
                                      <p:cBhvr>
                                        <p:cTn id="165" dur="1" fill="hold">
                                          <p:stCondLst>
                                            <p:cond delay="0"/>
                                          </p:stCondLst>
                                        </p:cTn>
                                        <p:tgtEl>
                                          <p:spTgt spid="238"/>
                                        </p:tgtEl>
                                        <p:attrNameLst>
                                          <p:attrName>style.visibility</p:attrName>
                                        </p:attrNameLst>
                                      </p:cBhvr>
                                      <p:to>
                                        <p:strVal val="visible"/>
                                      </p:to>
                                    </p:set>
                                    <p:animEffect transition="in" filter="fade">
                                      <p:cBhvr>
                                        <p:cTn id="166" dur="500"/>
                                        <p:tgtEl>
                                          <p:spTgt spid="238"/>
                                        </p:tgtEl>
                                      </p:cBhvr>
                                    </p:animEffect>
                                  </p:childTnLst>
                                </p:cTn>
                              </p:par>
                              <p:par>
                                <p:cTn id="167" presetID="10" presetClass="entr" presetSubtype="0" fill="hold" nodeType="withEffect">
                                  <p:stCondLst>
                                    <p:cond delay="0"/>
                                  </p:stCondLst>
                                  <p:childTnLst>
                                    <p:set>
                                      <p:cBhvr>
                                        <p:cTn id="168" dur="1" fill="hold">
                                          <p:stCondLst>
                                            <p:cond delay="0"/>
                                          </p:stCondLst>
                                        </p:cTn>
                                        <p:tgtEl>
                                          <p:spTgt spid="241"/>
                                        </p:tgtEl>
                                        <p:attrNameLst>
                                          <p:attrName>style.visibility</p:attrName>
                                        </p:attrNameLst>
                                      </p:cBhvr>
                                      <p:to>
                                        <p:strVal val="visible"/>
                                      </p:to>
                                    </p:set>
                                    <p:animEffect transition="in" filter="fade">
                                      <p:cBhvr>
                                        <p:cTn id="169" dur="500"/>
                                        <p:tgtEl>
                                          <p:spTgt spid="241"/>
                                        </p:tgtEl>
                                      </p:cBhvr>
                                    </p:animEffect>
                                  </p:childTnLst>
                                </p:cTn>
                              </p:par>
                              <p:par>
                                <p:cTn id="170" presetID="10" presetClass="entr" presetSubtype="0" fill="hold" nodeType="withEffect">
                                  <p:stCondLst>
                                    <p:cond delay="0"/>
                                  </p:stCondLst>
                                  <p:childTnLst>
                                    <p:set>
                                      <p:cBhvr>
                                        <p:cTn id="171" dur="1" fill="hold">
                                          <p:stCondLst>
                                            <p:cond delay="0"/>
                                          </p:stCondLst>
                                        </p:cTn>
                                        <p:tgtEl>
                                          <p:spTgt spid="244"/>
                                        </p:tgtEl>
                                        <p:attrNameLst>
                                          <p:attrName>style.visibility</p:attrName>
                                        </p:attrNameLst>
                                      </p:cBhvr>
                                      <p:to>
                                        <p:strVal val="visible"/>
                                      </p:to>
                                    </p:set>
                                    <p:animEffect transition="in" filter="fade">
                                      <p:cBhvr>
                                        <p:cTn id="172" dur="500"/>
                                        <p:tgtEl>
                                          <p:spTgt spid="244"/>
                                        </p:tgtEl>
                                      </p:cBhvr>
                                    </p:animEffect>
                                  </p:childTnLst>
                                </p:cTn>
                              </p:par>
                              <p:par>
                                <p:cTn id="173" presetID="10" presetClass="entr" presetSubtype="0" fill="hold" nodeType="withEffect">
                                  <p:stCondLst>
                                    <p:cond delay="0"/>
                                  </p:stCondLst>
                                  <p:childTnLst>
                                    <p:set>
                                      <p:cBhvr>
                                        <p:cTn id="174" dur="1" fill="hold">
                                          <p:stCondLst>
                                            <p:cond delay="0"/>
                                          </p:stCondLst>
                                        </p:cTn>
                                        <p:tgtEl>
                                          <p:spTgt spid="247"/>
                                        </p:tgtEl>
                                        <p:attrNameLst>
                                          <p:attrName>style.visibility</p:attrName>
                                        </p:attrNameLst>
                                      </p:cBhvr>
                                      <p:to>
                                        <p:strVal val="visible"/>
                                      </p:to>
                                    </p:set>
                                    <p:animEffect transition="in" filter="fade">
                                      <p:cBhvr>
                                        <p:cTn id="175" dur="500"/>
                                        <p:tgtEl>
                                          <p:spTgt spid="247"/>
                                        </p:tgtEl>
                                      </p:cBhvr>
                                    </p:animEffect>
                                  </p:childTnLst>
                                </p:cTn>
                              </p:par>
                              <p:par>
                                <p:cTn id="176" presetID="10" presetClass="entr" presetSubtype="0" fill="hold" nodeType="withEffect">
                                  <p:stCondLst>
                                    <p:cond delay="0"/>
                                  </p:stCondLst>
                                  <p:childTnLst>
                                    <p:set>
                                      <p:cBhvr>
                                        <p:cTn id="177" dur="1" fill="hold">
                                          <p:stCondLst>
                                            <p:cond delay="0"/>
                                          </p:stCondLst>
                                        </p:cTn>
                                        <p:tgtEl>
                                          <p:spTgt spid="250"/>
                                        </p:tgtEl>
                                        <p:attrNameLst>
                                          <p:attrName>style.visibility</p:attrName>
                                        </p:attrNameLst>
                                      </p:cBhvr>
                                      <p:to>
                                        <p:strVal val="visible"/>
                                      </p:to>
                                    </p:set>
                                    <p:animEffect transition="in" filter="fade">
                                      <p:cBhvr>
                                        <p:cTn id="178" dur="500"/>
                                        <p:tgtEl>
                                          <p:spTgt spid="250"/>
                                        </p:tgtEl>
                                      </p:cBhvr>
                                    </p:animEffect>
                                  </p:childTnLst>
                                </p:cTn>
                              </p:par>
                              <p:par>
                                <p:cTn id="179" presetID="10" presetClass="entr" presetSubtype="0" fill="hold" nodeType="withEffect">
                                  <p:stCondLst>
                                    <p:cond delay="0"/>
                                  </p:stCondLst>
                                  <p:childTnLst>
                                    <p:set>
                                      <p:cBhvr>
                                        <p:cTn id="180" dur="1" fill="hold">
                                          <p:stCondLst>
                                            <p:cond delay="0"/>
                                          </p:stCondLst>
                                        </p:cTn>
                                        <p:tgtEl>
                                          <p:spTgt spid="253"/>
                                        </p:tgtEl>
                                        <p:attrNameLst>
                                          <p:attrName>style.visibility</p:attrName>
                                        </p:attrNameLst>
                                      </p:cBhvr>
                                      <p:to>
                                        <p:strVal val="visible"/>
                                      </p:to>
                                    </p:set>
                                    <p:animEffect transition="in" filter="fade">
                                      <p:cBhvr>
                                        <p:cTn id="181" dur="500"/>
                                        <p:tgtEl>
                                          <p:spTgt spid="253"/>
                                        </p:tgtEl>
                                      </p:cBhvr>
                                    </p:animEffect>
                                  </p:childTnLst>
                                </p:cTn>
                              </p:par>
                              <p:par>
                                <p:cTn id="182" presetID="10" presetClass="entr" presetSubtype="0" fill="hold" nodeType="withEffect">
                                  <p:stCondLst>
                                    <p:cond delay="0"/>
                                  </p:stCondLst>
                                  <p:childTnLst>
                                    <p:set>
                                      <p:cBhvr>
                                        <p:cTn id="183" dur="1" fill="hold">
                                          <p:stCondLst>
                                            <p:cond delay="0"/>
                                          </p:stCondLst>
                                        </p:cTn>
                                        <p:tgtEl>
                                          <p:spTgt spid="259"/>
                                        </p:tgtEl>
                                        <p:attrNameLst>
                                          <p:attrName>style.visibility</p:attrName>
                                        </p:attrNameLst>
                                      </p:cBhvr>
                                      <p:to>
                                        <p:strVal val="visible"/>
                                      </p:to>
                                    </p:set>
                                    <p:animEffect transition="in" filter="fade">
                                      <p:cBhvr>
                                        <p:cTn id="184" dur="500"/>
                                        <p:tgtEl>
                                          <p:spTgt spid="259"/>
                                        </p:tgtEl>
                                      </p:cBhvr>
                                    </p:animEffect>
                                  </p:childTnLst>
                                </p:cTn>
                              </p:par>
                              <p:par>
                                <p:cTn id="185" presetID="10" presetClass="entr" presetSubtype="0" fill="hold" nodeType="withEffect">
                                  <p:stCondLst>
                                    <p:cond delay="0"/>
                                  </p:stCondLst>
                                  <p:childTnLst>
                                    <p:set>
                                      <p:cBhvr>
                                        <p:cTn id="186" dur="1" fill="hold">
                                          <p:stCondLst>
                                            <p:cond delay="0"/>
                                          </p:stCondLst>
                                        </p:cTn>
                                        <p:tgtEl>
                                          <p:spTgt spid="262"/>
                                        </p:tgtEl>
                                        <p:attrNameLst>
                                          <p:attrName>style.visibility</p:attrName>
                                        </p:attrNameLst>
                                      </p:cBhvr>
                                      <p:to>
                                        <p:strVal val="visible"/>
                                      </p:to>
                                    </p:set>
                                    <p:animEffect transition="in" filter="fade">
                                      <p:cBhvr>
                                        <p:cTn id="187" dur="500"/>
                                        <p:tgtEl>
                                          <p:spTgt spid="262"/>
                                        </p:tgtEl>
                                      </p:cBhvr>
                                    </p:animEffect>
                                  </p:childTnLst>
                                </p:cTn>
                              </p:par>
                              <p:par>
                                <p:cTn id="188" presetID="10" presetClass="entr" presetSubtype="0" fill="hold" nodeType="withEffect">
                                  <p:stCondLst>
                                    <p:cond delay="0"/>
                                  </p:stCondLst>
                                  <p:childTnLst>
                                    <p:set>
                                      <p:cBhvr>
                                        <p:cTn id="189" dur="1" fill="hold">
                                          <p:stCondLst>
                                            <p:cond delay="0"/>
                                          </p:stCondLst>
                                        </p:cTn>
                                        <p:tgtEl>
                                          <p:spTgt spid="265"/>
                                        </p:tgtEl>
                                        <p:attrNameLst>
                                          <p:attrName>style.visibility</p:attrName>
                                        </p:attrNameLst>
                                      </p:cBhvr>
                                      <p:to>
                                        <p:strVal val="visible"/>
                                      </p:to>
                                    </p:set>
                                    <p:animEffect transition="in" filter="fade">
                                      <p:cBhvr>
                                        <p:cTn id="190" dur="500"/>
                                        <p:tgtEl>
                                          <p:spTgt spid="265"/>
                                        </p:tgtEl>
                                      </p:cBhvr>
                                    </p:animEffect>
                                  </p:childTnLst>
                                </p:cTn>
                              </p:par>
                              <p:par>
                                <p:cTn id="191" presetID="10" presetClass="entr" presetSubtype="0" fill="hold" nodeType="withEffect">
                                  <p:stCondLst>
                                    <p:cond delay="0"/>
                                  </p:stCondLst>
                                  <p:childTnLst>
                                    <p:set>
                                      <p:cBhvr>
                                        <p:cTn id="192" dur="1" fill="hold">
                                          <p:stCondLst>
                                            <p:cond delay="0"/>
                                          </p:stCondLst>
                                        </p:cTn>
                                        <p:tgtEl>
                                          <p:spTgt spid="268"/>
                                        </p:tgtEl>
                                        <p:attrNameLst>
                                          <p:attrName>style.visibility</p:attrName>
                                        </p:attrNameLst>
                                      </p:cBhvr>
                                      <p:to>
                                        <p:strVal val="visible"/>
                                      </p:to>
                                    </p:set>
                                    <p:animEffect transition="in" filter="fade">
                                      <p:cBhvr>
                                        <p:cTn id="193" dur="500"/>
                                        <p:tgtEl>
                                          <p:spTgt spid="268"/>
                                        </p:tgtEl>
                                      </p:cBhvr>
                                    </p:animEffect>
                                  </p:childTnLst>
                                </p:cTn>
                              </p:par>
                              <p:par>
                                <p:cTn id="194" presetID="10" presetClass="entr" presetSubtype="0" fill="hold" nodeType="withEffect">
                                  <p:stCondLst>
                                    <p:cond delay="0"/>
                                  </p:stCondLst>
                                  <p:childTnLst>
                                    <p:set>
                                      <p:cBhvr>
                                        <p:cTn id="195" dur="1" fill="hold">
                                          <p:stCondLst>
                                            <p:cond delay="0"/>
                                          </p:stCondLst>
                                        </p:cTn>
                                        <p:tgtEl>
                                          <p:spTgt spid="155"/>
                                        </p:tgtEl>
                                        <p:attrNameLst>
                                          <p:attrName>style.visibility</p:attrName>
                                        </p:attrNameLst>
                                      </p:cBhvr>
                                      <p:to>
                                        <p:strVal val="visible"/>
                                      </p:to>
                                    </p:set>
                                    <p:animEffect transition="in" filter="fade">
                                      <p:cBhvr>
                                        <p:cTn id="196" dur="500"/>
                                        <p:tgtEl>
                                          <p:spTgt spid="155"/>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56"/>
                                        </p:tgtEl>
                                        <p:attrNameLst>
                                          <p:attrName>style.visibility</p:attrName>
                                        </p:attrNameLst>
                                      </p:cBhvr>
                                      <p:to>
                                        <p:strVal val="visible"/>
                                      </p:to>
                                    </p:set>
                                    <p:animEffect transition="in" filter="fade">
                                      <p:cBhvr>
                                        <p:cTn id="199" dur="500"/>
                                        <p:tgtEl>
                                          <p:spTgt spid="156"/>
                                        </p:tgtEl>
                                      </p:cBhvr>
                                    </p:animEffect>
                                  </p:childTnLst>
                                </p:cTn>
                              </p:par>
                              <p:par>
                                <p:cTn id="200" presetID="10" presetClass="entr" presetSubtype="0" fill="hold" nodeType="withEffect">
                                  <p:stCondLst>
                                    <p:cond delay="0"/>
                                  </p:stCondLst>
                                  <p:childTnLst>
                                    <p:set>
                                      <p:cBhvr>
                                        <p:cTn id="201" dur="1" fill="hold">
                                          <p:stCondLst>
                                            <p:cond delay="0"/>
                                          </p:stCondLst>
                                        </p:cTn>
                                        <p:tgtEl>
                                          <p:spTgt spid="211"/>
                                        </p:tgtEl>
                                        <p:attrNameLst>
                                          <p:attrName>style.visibility</p:attrName>
                                        </p:attrNameLst>
                                      </p:cBhvr>
                                      <p:to>
                                        <p:strVal val="visible"/>
                                      </p:to>
                                    </p:set>
                                    <p:animEffect transition="in" filter="fade">
                                      <p:cBhvr>
                                        <p:cTn id="202"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26" grpId="0"/>
      <p:bldP spid="129" grpId="0"/>
      <p:bldP spid="132" grpId="0"/>
      <p:bldP spid="135" grpId="0"/>
      <p:bldP spid="138" grpId="0"/>
      <p:bldP spid="141" grpId="0"/>
      <p:bldP spid="144" grpId="0"/>
      <p:bldP spid="147" grpId="0"/>
      <p:bldP spid="150" grpId="0"/>
      <p:bldP spid="153" grpId="0"/>
      <p:bldP spid="156" grpId="0"/>
      <p:bldP spid="159" grpId="0"/>
      <p:bldP spid="162" grpId="0"/>
      <p:bldP spid="165" grpId="0"/>
      <p:bldP spid="1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formations initiales et continues\thèse de médecine générale\photos pirc à exploiter\tri-PMA-2.jpg"/>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aintStrokes intensity="1"/>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680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0" y="3419475"/>
            <a:ext cx="7092000" cy="1152525"/>
          </a:xfrm>
          <a:prstGeom prst="rect">
            <a:avLst/>
          </a:prstGeom>
          <a:solidFill>
            <a:srgbClr val="808080">
              <a:alpha val="69804"/>
            </a:srgbClr>
          </a:solidFill>
          <a:ln w="9525">
            <a:noFill/>
            <a:miter lim="800000"/>
            <a:headEnd/>
            <a:tailEnd/>
          </a:ln>
          <a:effectLst/>
        </p:spPr>
        <p:txBody>
          <a:bodyPr wrap="none" bIns="288000" anchor="ctr"/>
          <a:lstStyle/>
          <a:p>
            <a:pPr>
              <a:defRPr/>
            </a:pPr>
            <a:endParaRPr lang="fr-FR" sz="2000" dirty="0">
              <a:solidFill>
                <a:srgbClr val="000066"/>
              </a:solidFill>
              <a:latin typeface="Impact" pitchFamily="34" charset="0"/>
              <a:cs typeface="+mn-cs"/>
            </a:endParaRPr>
          </a:p>
          <a:p>
            <a:pPr>
              <a:defRPr/>
            </a:pPr>
            <a:endParaRPr lang="fr-FR" sz="4400" dirty="0" smtClean="0">
              <a:solidFill>
                <a:schemeClr val="bg1"/>
              </a:solidFill>
              <a:latin typeface="Impact" pitchFamily="34" charset="0"/>
              <a:cs typeface="+mn-cs"/>
            </a:endParaRPr>
          </a:p>
          <a:p>
            <a:pPr marL="180975">
              <a:defRPr/>
            </a:pPr>
            <a:r>
              <a:rPr lang="fr-FR" sz="6000" dirty="0" smtClean="0">
                <a:solidFill>
                  <a:schemeClr val="bg1">
                    <a:lumMod val="95000"/>
                  </a:schemeClr>
                </a:solidFill>
                <a:latin typeface="Impact" pitchFamily="34" charset="0"/>
              </a:rPr>
              <a:t>Triage  </a:t>
            </a:r>
          </a:p>
          <a:p>
            <a:pPr>
              <a:defRPr/>
            </a:pPr>
            <a:endParaRPr lang="fr-FR" sz="5000" dirty="0">
              <a:cs typeface="+mn-cs"/>
            </a:endParaRPr>
          </a:p>
        </p:txBody>
      </p:sp>
      <p:sp>
        <p:nvSpPr>
          <p:cNvPr id="2058" name="Line 6"/>
          <p:cNvSpPr>
            <a:spLocks noChangeShapeType="1"/>
          </p:cNvSpPr>
          <p:nvPr/>
        </p:nvSpPr>
        <p:spPr bwMode="auto">
          <a:xfrm>
            <a:off x="0" y="4572000"/>
            <a:ext cx="708818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 name="ZoneTexte 8"/>
          <p:cNvSpPr txBox="1">
            <a:spLocks noChangeArrowheads="1"/>
          </p:cNvSpPr>
          <p:nvPr/>
        </p:nvSpPr>
        <p:spPr bwMode="auto">
          <a:xfrm rot="5400000">
            <a:off x="1335216" y="-2273251"/>
            <a:ext cx="9875139" cy="3545586"/>
          </a:xfrm>
          <a:prstGeom prst="rect">
            <a:avLst/>
          </a:prstGeom>
          <a:noFill/>
          <a:ln w="9525">
            <a:noFill/>
            <a:miter lim="800000"/>
            <a:headEnd/>
            <a:tailEnd/>
          </a:ln>
        </p:spPr>
        <p:txBody>
          <a:bodyPr wrap="none">
            <a:spAutoFit/>
          </a:bodyPr>
          <a:lstStyle/>
          <a:p>
            <a:pPr algn="r">
              <a:lnSpc>
                <a:spcPct val="85000"/>
              </a:lnSpc>
              <a:defRPr/>
            </a:pPr>
            <a:r>
              <a:rPr lang="fr-FR" sz="4400" dirty="0" smtClean="0">
                <a:solidFill>
                  <a:schemeClr val="bg1">
                    <a:lumMod val="65000"/>
                  </a:schemeClr>
                </a:solidFill>
                <a:latin typeface="Calibri" pitchFamily="34" charset="0"/>
              </a:rPr>
              <a:t>      </a:t>
            </a:r>
            <a:r>
              <a:rPr lang="fr-FR" sz="6600" b="1" dirty="0" err="1" smtClean="0">
                <a:solidFill>
                  <a:schemeClr val="bg1">
                    <a:lumMod val="65000"/>
                  </a:schemeClr>
                </a:solidFill>
                <a:latin typeface="Calibri" pitchFamily="34" charset="0"/>
              </a:rPr>
              <a:t>CREUF</a:t>
            </a:r>
            <a:r>
              <a:rPr lang="fr-FR" sz="6600" b="1" dirty="0" smtClean="0">
                <a:solidFill>
                  <a:schemeClr val="bg1">
                    <a:lumMod val="65000"/>
                  </a:schemeClr>
                </a:solidFill>
                <a:latin typeface="Calibri" pitchFamily="34" charset="0"/>
              </a:rPr>
              <a:t> </a:t>
            </a:r>
            <a:r>
              <a:rPr lang="fr-FR" sz="6600" dirty="0" smtClean="0">
                <a:solidFill>
                  <a:schemeClr val="bg1">
                    <a:lumMod val="65000"/>
                  </a:schemeClr>
                </a:solidFill>
                <a:latin typeface="Calibri" pitchFamily="34" charset="0"/>
              </a:rPr>
              <a:t>2014</a:t>
            </a:r>
            <a:endParaRPr lang="fr-FR" sz="6600" b="1" dirty="0" smtClean="0">
              <a:solidFill>
                <a:schemeClr val="bg1">
                  <a:lumMod val="65000"/>
                </a:schemeClr>
              </a:solidFill>
              <a:latin typeface="Calibri" pitchFamily="34" charset="0"/>
            </a:endParaRPr>
          </a:p>
          <a:p>
            <a:pPr algn="r">
              <a:lnSpc>
                <a:spcPct val="85000"/>
              </a:lnSpc>
              <a:defRPr/>
            </a:pPr>
            <a:r>
              <a:rPr lang="fr-FR" sz="13800" b="1" dirty="0" smtClean="0">
                <a:solidFill>
                  <a:schemeClr val="bg1">
                    <a:lumMod val="65000"/>
                  </a:schemeClr>
                </a:solidFill>
                <a:latin typeface="Calibri" pitchFamily="34" charset="0"/>
              </a:rPr>
              <a:t> </a:t>
            </a:r>
          </a:p>
          <a:p>
            <a:pPr>
              <a:lnSpc>
                <a:spcPct val="85000"/>
              </a:lnSpc>
              <a:defRPr/>
            </a:pPr>
            <a:endParaRPr lang="fr-FR" sz="1200" b="1" dirty="0" smtClean="0">
              <a:solidFill>
                <a:schemeClr val="bg1">
                  <a:lumMod val="65000"/>
                </a:schemeClr>
              </a:solidFill>
              <a:latin typeface="Calibri" pitchFamily="34" charset="0"/>
            </a:endParaRPr>
          </a:p>
          <a:p>
            <a:pPr lvl="2">
              <a:lnSpc>
                <a:spcPct val="85000"/>
              </a:lnSpc>
              <a:defRPr/>
            </a:pPr>
            <a:r>
              <a:rPr lang="fr-FR" sz="4800" b="1" dirty="0" smtClean="0">
                <a:solidFill>
                  <a:schemeClr val="bg1">
                    <a:lumMod val="65000"/>
                  </a:schemeClr>
                </a:solidFill>
                <a:latin typeface="Calibri" pitchFamily="34" charset="0"/>
              </a:rPr>
              <a:t> </a:t>
            </a:r>
            <a:endParaRPr lang="fr-FR" sz="4800" dirty="0">
              <a:solidFill>
                <a:schemeClr val="bg1">
                  <a:lumMod val="65000"/>
                </a:schemeClr>
              </a:solidFill>
              <a:latin typeface="Calibri" pitchFamily="34" charset="0"/>
            </a:endParaRPr>
          </a:p>
        </p:txBody>
      </p:sp>
      <p:sp>
        <p:nvSpPr>
          <p:cNvPr id="2053" name="Line 7"/>
          <p:cNvSpPr>
            <a:spLocks noChangeShapeType="1"/>
          </p:cNvSpPr>
          <p:nvPr/>
        </p:nvSpPr>
        <p:spPr bwMode="auto">
          <a:xfrm>
            <a:off x="7092950" y="0"/>
            <a:ext cx="0" cy="68580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 name="Text Box 8"/>
          <p:cNvSpPr txBox="1">
            <a:spLocks noChangeArrowheads="1"/>
          </p:cNvSpPr>
          <p:nvPr/>
        </p:nvSpPr>
        <p:spPr bwMode="auto">
          <a:xfrm>
            <a:off x="0" y="4572000"/>
            <a:ext cx="9144000" cy="1089248"/>
          </a:xfrm>
          <a:prstGeom prst="rect">
            <a:avLst/>
          </a:prstGeom>
          <a:solidFill>
            <a:schemeClr val="bg1">
              <a:lumMod val="85000"/>
              <a:alpha val="50000"/>
            </a:schemeClr>
          </a:solidFill>
          <a:ln w="9525">
            <a:noFill/>
            <a:miter lim="800000"/>
            <a:headEnd/>
            <a:tailEnd/>
          </a:ln>
          <a:effectLst/>
        </p:spPr>
        <p:txBody>
          <a:bodyPr tIns="108000" bIns="82800" anchor="ctr"/>
          <a:lstStyle/>
          <a:p>
            <a:pPr marL="177800" lvl="0">
              <a:lnSpc>
                <a:spcPct val="80000"/>
              </a:lnSpc>
              <a:tabLst>
                <a:tab pos="180975" algn="l"/>
                <a:tab pos="6821488" algn="l"/>
              </a:tabLst>
              <a:defRPr/>
            </a:pPr>
            <a:r>
              <a:rPr lang="fr-FR" sz="2800" dirty="0" smtClean="0">
                <a:solidFill>
                  <a:srgbClr val="FFFFFF"/>
                </a:solidFill>
                <a:latin typeface="Franklin Gothic Medium Cond" pitchFamily="34" charset="0"/>
              </a:rPr>
              <a:t>et conditions de transfert des polytraumatisés</a:t>
            </a:r>
          </a:p>
          <a:p>
            <a:pPr marL="177800" lvl="0">
              <a:lnSpc>
                <a:spcPct val="80000"/>
              </a:lnSpc>
              <a:tabLst>
                <a:tab pos="180975" algn="l"/>
                <a:tab pos="6821488" algn="l"/>
              </a:tabLst>
              <a:defRPr/>
            </a:pPr>
            <a:r>
              <a:rPr lang="fr-FR" sz="3200" dirty="0" smtClean="0">
                <a:solidFill>
                  <a:schemeClr val="bg1">
                    <a:lumMod val="50000"/>
                  </a:schemeClr>
                </a:solidFill>
                <a:latin typeface="Franklin Gothic Medium Cond" pitchFamily="34" charset="0"/>
              </a:rPr>
              <a:t>en situation de catastrophe</a:t>
            </a:r>
            <a:endParaRPr lang="fr-FR" sz="3200" dirty="0">
              <a:solidFill>
                <a:schemeClr val="bg1">
                  <a:lumMod val="50000"/>
                </a:schemeClr>
              </a:solidFill>
              <a:latin typeface="Franklin Gothic Medium Cond" pitchFamily="34" charset="0"/>
            </a:endParaRPr>
          </a:p>
        </p:txBody>
      </p:sp>
      <p:sp>
        <p:nvSpPr>
          <p:cNvPr id="15" name="ZoneTexte 14"/>
          <p:cNvSpPr txBox="1"/>
          <p:nvPr/>
        </p:nvSpPr>
        <p:spPr>
          <a:xfrm>
            <a:off x="7121266" y="4793084"/>
            <a:ext cx="1987238" cy="646331"/>
          </a:xfrm>
          <a:prstGeom prst="rect">
            <a:avLst/>
          </a:prstGeom>
          <a:noFill/>
        </p:spPr>
        <p:txBody>
          <a:bodyPr wrap="square" rtlCol="0" anchor="ctr" anchorCtr="0">
            <a:spAutoFit/>
          </a:bodyPr>
          <a:lstStyle/>
          <a:p>
            <a:pPr algn="ctr"/>
            <a:r>
              <a:rPr lang="fr-FR" sz="1400" b="1" dirty="0" smtClean="0">
                <a:solidFill>
                  <a:schemeClr val="tx1">
                    <a:lumMod val="65000"/>
                    <a:lumOff val="35000"/>
                  </a:schemeClr>
                </a:solidFill>
                <a:latin typeface="Calibri" pitchFamily="34" charset="0"/>
                <a:cs typeface="Calibri" pitchFamily="34" charset="0"/>
              </a:rPr>
              <a:t>Thierry </a:t>
            </a:r>
            <a:r>
              <a:rPr lang="fr-FR" sz="1400" b="1" dirty="0">
                <a:solidFill>
                  <a:schemeClr val="tx1">
                    <a:lumMod val="65000"/>
                    <a:lumOff val="35000"/>
                  </a:schemeClr>
                </a:solidFill>
                <a:latin typeface="Calibri" pitchFamily="34" charset="0"/>
                <a:cs typeface="Calibri" pitchFamily="34" charset="0"/>
              </a:rPr>
              <a:t>PELACCIA</a:t>
            </a:r>
          </a:p>
          <a:p>
            <a:pPr algn="ctr"/>
            <a:endParaRPr lang="fr-FR" sz="400" dirty="0" smtClean="0">
              <a:solidFill>
                <a:srgbClr val="000066"/>
              </a:solidFill>
              <a:latin typeface="Calibri" pitchFamily="34" charset="0"/>
              <a:cs typeface="Calibri" pitchFamily="34" charset="0"/>
            </a:endParaRPr>
          </a:p>
          <a:p>
            <a:pPr algn="ctr"/>
            <a:r>
              <a:rPr lang="fr-FR" sz="900" dirty="0" smtClean="0">
                <a:solidFill>
                  <a:schemeClr val="tx1">
                    <a:lumMod val="50000"/>
                    <a:lumOff val="50000"/>
                  </a:schemeClr>
                </a:solidFill>
                <a:latin typeface="Calibri" pitchFamily="34" charset="0"/>
                <a:cs typeface="Calibri" pitchFamily="34" charset="0"/>
              </a:rPr>
              <a:t>Faculté de médecine de Strasbourg</a:t>
            </a:r>
          </a:p>
          <a:p>
            <a:pPr algn="ctr"/>
            <a:r>
              <a:rPr lang="fr-FR" sz="900" dirty="0" smtClean="0">
                <a:solidFill>
                  <a:schemeClr val="tx1">
                    <a:lumMod val="50000"/>
                    <a:lumOff val="50000"/>
                  </a:schemeClr>
                </a:solidFill>
                <a:latin typeface="Calibri" pitchFamily="34" charset="0"/>
                <a:cs typeface="Calibri" pitchFamily="34" charset="0"/>
              </a:rPr>
              <a:t>SAMU - CESU 67</a:t>
            </a:r>
            <a:endParaRPr lang="fr-FR" sz="200" b="1" dirty="0" smtClean="0">
              <a:solidFill>
                <a:schemeClr val="tx1">
                  <a:lumMod val="50000"/>
                  <a:lumOff val="50000"/>
                </a:schemeClr>
              </a:solidFill>
              <a:latin typeface="Calibri" pitchFamily="34" charset="0"/>
              <a:cs typeface="Calibri" pitchFamily="34" charset="0"/>
            </a:endParaRPr>
          </a:p>
        </p:txBody>
      </p:sp>
      <p:sp>
        <p:nvSpPr>
          <p:cNvPr id="10" name="Rectangle 9"/>
          <p:cNvSpPr/>
          <p:nvPr/>
        </p:nvSpPr>
        <p:spPr>
          <a:xfrm>
            <a:off x="0" y="0"/>
            <a:ext cx="7102800" cy="34194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915816" y="1340768"/>
            <a:ext cx="4104456" cy="2316019"/>
          </a:xfrm>
          <a:prstGeom prst="rect">
            <a:avLst/>
          </a:prstGeom>
          <a:noFill/>
        </p:spPr>
        <p:txBody>
          <a:bodyPr wrap="square" rtlCol="0">
            <a:spAutoFit/>
          </a:bodyPr>
          <a:lstStyle/>
          <a:p>
            <a:pPr algn="r">
              <a:lnSpc>
                <a:spcPct val="85000"/>
              </a:lnSpc>
            </a:pPr>
            <a:r>
              <a:rPr lang="fr-FR" sz="2000" dirty="0">
                <a:solidFill>
                  <a:schemeClr val="tx1">
                    <a:lumMod val="85000"/>
                    <a:lumOff val="15000"/>
                  </a:schemeClr>
                </a:solidFill>
                <a:latin typeface="Arial Narrow" pitchFamily="34" charset="0"/>
              </a:rPr>
              <a:t>D</a:t>
            </a:r>
            <a:r>
              <a:rPr lang="fr-FR" sz="2000" dirty="0" smtClean="0">
                <a:solidFill>
                  <a:schemeClr val="tx1">
                    <a:lumMod val="85000"/>
                    <a:lumOff val="15000"/>
                  </a:schemeClr>
                </a:solidFill>
                <a:latin typeface="Arial Narrow" pitchFamily="34" charset="0"/>
              </a:rPr>
              <a:t>ans quelles circonstances un triage </a:t>
            </a:r>
          </a:p>
          <a:p>
            <a:pPr algn="r">
              <a:lnSpc>
                <a:spcPct val="85000"/>
              </a:lnSpc>
            </a:pPr>
            <a:r>
              <a:rPr lang="fr-FR" sz="2000" dirty="0" smtClean="0">
                <a:solidFill>
                  <a:schemeClr val="tx1">
                    <a:lumMod val="85000"/>
                    <a:lumOff val="15000"/>
                  </a:schemeClr>
                </a:solidFill>
                <a:latin typeface="Arial Narrow" pitchFamily="34" charset="0"/>
              </a:rPr>
              <a:t>des polytraumatisés est-il nécessaire ?</a:t>
            </a:r>
            <a:endParaRPr lang="fr-FR" sz="2000" dirty="0">
              <a:solidFill>
                <a:schemeClr val="tx1">
                  <a:lumMod val="85000"/>
                  <a:lumOff val="15000"/>
                </a:schemeClr>
              </a:solidFill>
              <a:latin typeface="Arial Narrow" pitchFamily="34" charset="0"/>
            </a:endParaRPr>
          </a:p>
          <a:p>
            <a:pPr marL="285750" indent="-285750" algn="r">
              <a:lnSpc>
                <a:spcPct val="85000"/>
              </a:lnSpc>
              <a:buFont typeface="Arial" pitchFamily="34" charset="0"/>
              <a:buChar char="•"/>
            </a:pPr>
            <a:endParaRPr lang="fr-FR" sz="2000" dirty="0">
              <a:solidFill>
                <a:schemeClr val="tx1">
                  <a:lumMod val="85000"/>
                  <a:lumOff val="15000"/>
                </a:schemeClr>
              </a:solidFill>
              <a:latin typeface="Arial Narrow" pitchFamily="34" charset="0"/>
            </a:endParaRPr>
          </a:p>
          <a:p>
            <a:pPr algn="r">
              <a:lnSpc>
                <a:spcPct val="85000"/>
              </a:lnSpc>
            </a:pPr>
            <a:r>
              <a:rPr lang="fr-FR" sz="2000" dirty="0" smtClean="0">
                <a:solidFill>
                  <a:schemeClr val="tx1">
                    <a:lumMod val="85000"/>
                    <a:lumOff val="15000"/>
                  </a:schemeClr>
                </a:solidFill>
                <a:latin typeface="Arial Narrow" pitchFamily="34" charset="0"/>
              </a:rPr>
              <a:t>Pourquoi et comment trier ?</a:t>
            </a:r>
          </a:p>
          <a:p>
            <a:pPr marL="285750" indent="-285750" algn="r">
              <a:lnSpc>
                <a:spcPct val="85000"/>
              </a:lnSpc>
              <a:buFont typeface="Arial" pitchFamily="34" charset="0"/>
              <a:buChar char="•"/>
            </a:pPr>
            <a:endParaRPr lang="fr-FR" sz="2000" dirty="0">
              <a:solidFill>
                <a:schemeClr val="tx1">
                  <a:lumMod val="85000"/>
                  <a:lumOff val="15000"/>
                </a:schemeClr>
              </a:solidFill>
              <a:latin typeface="Arial Narrow" pitchFamily="34" charset="0"/>
            </a:endParaRPr>
          </a:p>
          <a:p>
            <a:pPr algn="r">
              <a:lnSpc>
                <a:spcPct val="85000"/>
              </a:lnSpc>
            </a:pPr>
            <a:r>
              <a:rPr lang="fr-FR" sz="2000" dirty="0" smtClean="0">
                <a:solidFill>
                  <a:schemeClr val="tx1">
                    <a:lumMod val="85000"/>
                    <a:lumOff val="15000"/>
                  </a:schemeClr>
                </a:solidFill>
                <a:latin typeface="Arial Narrow" pitchFamily="34" charset="0"/>
              </a:rPr>
              <a:t>Le triage des polytraumatisés </a:t>
            </a:r>
          </a:p>
          <a:p>
            <a:pPr algn="r">
              <a:lnSpc>
                <a:spcPct val="85000"/>
              </a:lnSpc>
            </a:pPr>
            <a:r>
              <a:rPr lang="fr-FR" sz="2000" dirty="0" smtClean="0">
                <a:solidFill>
                  <a:schemeClr val="tx1">
                    <a:lumMod val="85000"/>
                    <a:lumOff val="15000"/>
                  </a:schemeClr>
                </a:solidFill>
                <a:latin typeface="Arial Narrow" pitchFamily="34" charset="0"/>
              </a:rPr>
              <a:t>est-il performant ?</a:t>
            </a:r>
            <a:endParaRPr lang="fr-FR" sz="2000" dirty="0">
              <a:solidFill>
                <a:schemeClr val="tx1">
                  <a:lumMod val="85000"/>
                  <a:lumOff val="15000"/>
                </a:schemeClr>
              </a:solidFill>
              <a:latin typeface="Arial Narrow" pitchFamily="34" charset="0"/>
            </a:endParaRPr>
          </a:p>
          <a:p>
            <a:pPr marL="285750" indent="-285750" algn="r">
              <a:lnSpc>
                <a:spcPct val="85000"/>
              </a:lnSpc>
              <a:buFont typeface="Arial" pitchFamily="34" charset="0"/>
              <a:buChar char="•"/>
            </a:pPr>
            <a:endParaRPr lang="fr-FR" sz="2000" dirty="0">
              <a:solidFill>
                <a:schemeClr val="tx1">
                  <a:lumMod val="85000"/>
                  <a:lumOff val="15000"/>
                </a:schemeClr>
              </a:solidFill>
              <a:latin typeface="Arial Narrow" pitchFamily="34" charset="0"/>
            </a:endParaRPr>
          </a:p>
          <a:p>
            <a:pPr marL="285750" indent="-285750" algn="r">
              <a:lnSpc>
                <a:spcPct val="85000"/>
              </a:lnSpc>
              <a:buFont typeface="Arial" pitchFamily="34" charset="0"/>
              <a:buChar char="•"/>
            </a:pPr>
            <a:endParaRPr lang="fr-FR" sz="1000" dirty="0">
              <a:solidFill>
                <a:schemeClr val="tx1">
                  <a:lumMod val="85000"/>
                  <a:lumOff val="15000"/>
                </a:schemeClr>
              </a:solidFill>
              <a:latin typeface="Arial Narrow" pitchFamily="34" charset="0"/>
            </a:endParaRPr>
          </a:p>
        </p:txBody>
      </p:sp>
    </p:spTree>
    <p:extLst>
      <p:ext uri="{BB962C8B-B14F-4D97-AF65-F5344CB8AC3E}">
        <p14:creationId xmlns:p14="http://schemas.microsoft.com/office/powerpoint/2010/main" val="3330916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H:\formations initiales et continues\thèse de médecine générale\photos pirc à exploiter\tri-PMA-2.jpg"/>
          <p:cNvPicPr>
            <a:picLocks noChangeAspect="1" noChangeArrowheads="1"/>
          </p:cNvPicPr>
          <p:nvPr/>
        </p:nvPicPr>
        <p:blipFill rotWithShape="1">
          <a:blip r:embed="rId12">
            <a:duotone>
              <a:schemeClr val="accent2">
                <a:shade val="45000"/>
                <a:satMod val="135000"/>
              </a:schemeClr>
              <a:prstClr val="white"/>
            </a:duotone>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t="39960" b="29756"/>
          <a:stretch/>
        </p:blipFill>
        <p:spPr bwMode="auto">
          <a:xfrm>
            <a:off x="0" y="2887662"/>
            <a:ext cx="9144000" cy="2079903"/>
          </a:xfrm>
          <a:prstGeom prst="rect">
            <a:avLst/>
          </a:prstGeom>
          <a:noFill/>
          <a:effectLst>
            <a:reflection blurRad="38100" stA="40000" endPos="20000" dist="12700" dir="5400000" sy="-100000" algn="bl" rotWithShape="0"/>
          </a:effectLst>
          <a:extLst>
            <a:ext uri="{909E8E84-426E-40DD-AFC4-6F175D3DCCD1}">
              <a14:hiddenFill xmlns:a14="http://schemas.microsoft.com/office/drawing/2010/main">
                <a:solidFill>
                  <a:srgbClr val="FFFFFF"/>
                </a:solidFill>
              </a14:hiddenFill>
            </a:ext>
          </a:extLst>
        </p:spPr>
      </p:pic>
      <p:sp>
        <p:nvSpPr>
          <p:cNvPr id="5123" name="Line 6"/>
          <p:cNvSpPr>
            <a:spLocks noChangeShapeType="1"/>
          </p:cNvSpPr>
          <p:nvPr>
            <p:custDataLst>
              <p:tags r:id="rId1"/>
            </p:custDataLst>
          </p:nvPr>
        </p:nvSpPr>
        <p:spPr bwMode="auto">
          <a:xfrm>
            <a:off x="0" y="5643563"/>
            <a:ext cx="9180513"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4" name="Line 7"/>
          <p:cNvSpPr>
            <a:spLocks noChangeShapeType="1"/>
          </p:cNvSpPr>
          <p:nvPr>
            <p:custDataLst>
              <p:tags r:id="rId2"/>
            </p:custDataLst>
          </p:nvPr>
        </p:nvSpPr>
        <p:spPr bwMode="auto">
          <a:xfrm>
            <a:off x="7092950" y="0"/>
            <a:ext cx="0" cy="68580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cxnSp>
        <p:nvCxnSpPr>
          <p:cNvPr id="16" name="Connecteur droit 15"/>
          <p:cNvCxnSpPr/>
          <p:nvPr>
            <p:custDataLst>
              <p:tags r:id="rId3"/>
            </p:custDataLst>
          </p:nvPr>
        </p:nvCxnSpPr>
        <p:spPr>
          <a:xfrm rot="5400000" flipH="1" flipV="1">
            <a:off x="5652294" y="1443832"/>
            <a:ext cx="2886075" cy="158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custDataLst>
              <p:tags r:id="rId4"/>
            </p:custDataLst>
          </p:nvPr>
        </p:nvCxnSpPr>
        <p:spPr>
          <a:xfrm rot="5400000" flipH="1" flipV="1">
            <a:off x="6123782" y="5925344"/>
            <a:ext cx="1943100" cy="158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Ellipse 18"/>
          <p:cNvSpPr/>
          <p:nvPr>
            <p:custDataLst>
              <p:tags r:id="rId5"/>
            </p:custDataLst>
          </p:nvPr>
        </p:nvSpPr>
        <p:spPr>
          <a:xfrm>
            <a:off x="7326313" y="4464050"/>
            <a:ext cx="360362" cy="360363"/>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Ellipse 19"/>
          <p:cNvSpPr/>
          <p:nvPr>
            <p:custDataLst>
              <p:tags r:id="rId6"/>
            </p:custDataLst>
          </p:nvPr>
        </p:nvSpPr>
        <p:spPr>
          <a:xfrm>
            <a:off x="7929563" y="4464050"/>
            <a:ext cx="360362" cy="360363"/>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Ellipse 20"/>
          <p:cNvSpPr/>
          <p:nvPr>
            <p:custDataLst>
              <p:tags r:id="rId7"/>
            </p:custDataLst>
          </p:nvPr>
        </p:nvSpPr>
        <p:spPr>
          <a:xfrm>
            <a:off x="8531225" y="4464050"/>
            <a:ext cx="360363" cy="360363"/>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Rectangle 21"/>
          <p:cNvSpPr/>
          <p:nvPr>
            <p:custDataLst>
              <p:tags r:id="rId8"/>
            </p:custDataLst>
          </p:nvPr>
        </p:nvSpPr>
        <p:spPr>
          <a:xfrm>
            <a:off x="0" y="4294188"/>
            <a:ext cx="7085013" cy="673100"/>
          </a:xfrm>
          <a:prstGeom prst="rect">
            <a:avLst/>
          </a:prstGeom>
          <a:solidFill>
            <a:srgbClr val="00006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275" name="ZoneTexte 17"/>
          <p:cNvSpPr txBox="1">
            <a:spLocks noChangeArrowheads="1"/>
          </p:cNvSpPr>
          <p:nvPr>
            <p:custDataLst>
              <p:tags r:id="rId9"/>
            </p:custDataLst>
          </p:nvPr>
        </p:nvSpPr>
        <p:spPr bwMode="auto">
          <a:xfrm>
            <a:off x="1484135" y="4248150"/>
            <a:ext cx="5599290" cy="11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4000" b="1" dirty="0" smtClean="0">
                <a:solidFill>
                  <a:schemeClr val="bg1"/>
                </a:solidFill>
                <a:latin typeface="Calibri" pitchFamily="34" charset="0"/>
              </a:rPr>
              <a:t>Question n°3</a:t>
            </a:r>
            <a:endParaRPr lang="fr-FR" sz="4000" b="1" dirty="0">
              <a:solidFill>
                <a:schemeClr val="bg1"/>
              </a:solidFill>
              <a:latin typeface="Calibri" pitchFamily="34" charset="0"/>
            </a:endParaRPr>
          </a:p>
          <a:p>
            <a:pPr algn="r" eaLnBrk="1" hangingPunct="1"/>
            <a:r>
              <a:rPr lang="fr-FR" sz="400" b="1" dirty="0">
                <a:solidFill>
                  <a:schemeClr val="bg1"/>
                </a:solidFill>
                <a:latin typeface="Calibri" pitchFamily="34" charset="0"/>
              </a:rPr>
              <a:t> </a:t>
            </a:r>
          </a:p>
          <a:p>
            <a:pPr algn="r" eaLnBrk="1" hangingPunct="1">
              <a:spcBef>
                <a:spcPts val="100"/>
              </a:spcBef>
            </a:pPr>
            <a:r>
              <a:rPr lang="fr-FR" sz="2100" b="1" dirty="0">
                <a:solidFill>
                  <a:srgbClr val="002060"/>
                </a:solidFill>
                <a:latin typeface="Calibri" pitchFamily="34" charset="0"/>
              </a:rPr>
              <a:t>Le triage des polytraumatisés </a:t>
            </a:r>
            <a:r>
              <a:rPr lang="fr-FR" sz="2100" b="1" dirty="0" smtClean="0">
                <a:solidFill>
                  <a:srgbClr val="002060"/>
                </a:solidFill>
                <a:latin typeface="Calibri" pitchFamily="34" charset="0"/>
              </a:rPr>
              <a:t>est-il </a:t>
            </a:r>
            <a:r>
              <a:rPr lang="fr-FR" sz="2100" b="1" dirty="0">
                <a:solidFill>
                  <a:srgbClr val="002060"/>
                </a:solidFill>
                <a:latin typeface="Calibri" pitchFamily="34" charset="0"/>
              </a:rPr>
              <a:t>performant ?</a:t>
            </a:r>
          </a:p>
        </p:txBody>
      </p:sp>
    </p:spTree>
    <p:extLst>
      <p:ext uri="{BB962C8B-B14F-4D97-AF65-F5344CB8AC3E}">
        <p14:creationId xmlns:p14="http://schemas.microsoft.com/office/powerpoint/2010/main" val="13871069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a:spLocks noChangeArrowheads="1"/>
          </p:cNvSpPr>
          <p:nvPr>
            <p:custDataLst>
              <p:tags r:id="rId1"/>
            </p:custDataLst>
          </p:nvPr>
        </p:nvSpPr>
        <p:spPr bwMode="auto">
          <a:xfrm>
            <a:off x="539750" y="1340768"/>
            <a:ext cx="7920038" cy="5078313"/>
          </a:xfrm>
          <a:prstGeom prst="rect">
            <a:avLst/>
          </a:prstGeom>
          <a:noFill/>
          <a:ln w="9525">
            <a:noFill/>
            <a:miter lim="800000"/>
            <a:headEnd/>
            <a:tailEnd/>
          </a:ln>
          <a:effectLst/>
        </p:spPr>
        <p:txBody>
          <a:bodyPr wrap="square" lIns="0" tIns="0" rIns="0" bIns="0">
            <a:spAutoFit/>
          </a:bodyPr>
          <a:lstStyle/>
          <a:p>
            <a:pPr algn="ctr">
              <a:lnSpc>
                <a:spcPct val="120000"/>
              </a:lnSpc>
              <a:spcBef>
                <a:spcPts val="6000"/>
              </a:spcBef>
              <a:buClr>
                <a:schemeClr val="bg1">
                  <a:lumMod val="65000"/>
                </a:schemeClr>
              </a:buClr>
              <a:buSzPct val="90000"/>
              <a:defRPr/>
            </a:pPr>
            <a:r>
              <a:rPr lang="fr-FR" sz="3600" b="1" dirty="0" smtClean="0">
                <a:solidFill>
                  <a:schemeClr val="tx1">
                    <a:lumMod val="65000"/>
                    <a:lumOff val="35000"/>
                  </a:schemeClr>
                </a:solidFill>
                <a:latin typeface="Calibri" pitchFamily="34" charset="0"/>
                <a:cs typeface="+mn-cs"/>
              </a:rPr>
              <a:t>Le taux de mortalité des </a:t>
            </a:r>
            <a:endParaRPr lang="fr-FR" sz="3600" b="1" dirty="0">
              <a:solidFill>
                <a:schemeClr val="tx1">
                  <a:lumMod val="65000"/>
                  <a:lumOff val="35000"/>
                </a:schemeClr>
              </a:solidFill>
              <a:latin typeface="Calibri" pitchFamily="34" charset="0"/>
              <a:cs typeface="+mn-cs"/>
            </a:endParaRPr>
          </a:p>
          <a:p>
            <a:pPr algn="ctr">
              <a:lnSpc>
                <a:spcPct val="90000"/>
              </a:lnSpc>
              <a:spcBef>
                <a:spcPts val="3000"/>
              </a:spcBef>
              <a:buClr>
                <a:schemeClr val="bg1">
                  <a:lumMod val="65000"/>
                </a:schemeClr>
              </a:buClr>
              <a:buSzPct val="90000"/>
              <a:defRPr/>
            </a:pPr>
            <a:r>
              <a:rPr lang="fr-FR" sz="9000" b="1" dirty="0">
                <a:latin typeface="Calibri" pitchFamily="34" charset="0"/>
                <a:cs typeface="+mn-cs"/>
              </a:rPr>
              <a:t>b</a:t>
            </a:r>
            <a:r>
              <a:rPr lang="fr-FR" sz="9000" b="1" dirty="0" smtClean="0">
                <a:latin typeface="Calibri" pitchFamily="34" charset="0"/>
                <a:cs typeface="+mn-cs"/>
              </a:rPr>
              <a:t>lessés graves</a:t>
            </a:r>
          </a:p>
          <a:p>
            <a:pPr algn="ctr">
              <a:lnSpc>
                <a:spcPct val="120000"/>
              </a:lnSpc>
              <a:spcBef>
                <a:spcPts val="2400"/>
              </a:spcBef>
              <a:buClr>
                <a:schemeClr val="bg1">
                  <a:lumMod val="65000"/>
                </a:schemeClr>
              </a:buClr>
              <a:buSzPct val="90000"/>
              <a:defRPr/>
            </a:pPr>
            <a:r>
              <a:rPr lang="fr-FR" sz="5400" b="1" dirty="0" smtClean="0">
                <a:solidFill>
                  <a:srgbClr val="FF6600"/>
                </a:solidFill>
                <a:latin typeface="Calibri" pitchFamily="34" charset="0"/>
                <a:cs typeface="+mn-cs"/>
              </a:rPr>
              <a:t>est le meilleur indicateur</a:t>
            </a:r>
          </a:p>
          <a:p>
            <a:pPr algn="ctr">
              <a:spcBef>
                <a:spcPts val="4800"/>
              </a:spcBef>
              <a:buClr>
                <a:schemeClr val="bg1">
                  <a:lumMod val="65000"/>
                </a:schemeClr>
              </a:buClr>
              <a:buSzPct val="90000"/>
              <a:defRPr/>
            </a:pPr>
            <a:r>
              <a:rPr lang="fr-FR" sz="2800" dirty="0" smtClean="0">
                <a:solidFill>
                  <a:schemeClr val="tx1">
                    <a:lumMod val="65000"/>
                    <a:lumOff val="35000"/>
                  </a:schemeClr>
                </a:solidFill>
                <a:latin typeface="Calibri" pitchFamily="34" charset="0"/>
                <a:cs typeface="+mn-cs"/>
              </a:rPr>
              <a:t>du succès de la gestion d’une situation </a:t>
            </a:r>
          </a:p>
          <a:p>
            <a:pPr algn="ctr">
              <a:spcBef>
                <a:spcPts val="0"/>
              </a:spcBef>
              <a:buClr>
                <a:schemeClr val="bg1">
                  <a:lumMod val="65000"/>
                </a:schemeClr>
              </a:buClr>
              <a:buSzPct val="90000"/>
              <a:defRPr/>
            </a:pPr>
            <a:r>
              <a:rPr lang="fr-FR" sz="2800" dirty="0" smtClean="0">
                <a:solidFill>
                  <a:schemeClr val="tx1">
                    <a:lumMod val="65000"/>
                    <a:lumOff val="35000"/>
                  </a:schemeClr>
                </a:solidFill>
                <a:latin typeface="Calibri" pitchFamily="34" charset="0"/>
                <a:cs typeface="+mn-cs"/>
              </a:rPr>
              <a:t>de catastrophe sur le plan sanitaire</a:t>
            </a:r>
            <a:endParaRPr lang="fr-FR" sz="1050" dirty="0">
              <a:solidFill>
                <a:schemeClr val="tx1">
                  <a:lumMod val="65000"/>
                  <a:lumOff val="35000"/>
                </a:schemeClr>
              </a:solidFill>
              <a:latin typeface="Impact" pitchFamily="34" charset="0"/>
              <a:cs typeface="+mn-cs"/>
            </a:endParaRPr>
          </a:p>
        </p:txBody>
      </p:sp>
      <p:sp>
        <p:nvSpPr>
          <p:cNvPr id="4" name="Rectangle 3"/>
          <p:cNvSpPr/>
          <p:nvPr>
            <p:custDataLst>
              <p:tags r:id="rId2"/>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smtClean="0">
                <a:solidFill>
                  <a:srgbClr val="FFFFFF"/>
                </a:solidFill>
                <a:latin typeface="Calibri" pitchFamily="34" charset="0"/>
                <a:cs typeface="Arial" charset="0"/>
              </a:rPr>
              <a:t>Les </a:t>
            </a:r>
            <a:r>
              <a:rPr lang="fr-FR" sz="3200" b="1" dirty="0" smtClean="0">
                <a:solidFill>
                  <a:srgbClr val="FFFFFF"/>
                </a:solidFill>
                <a:latin typeface="Calibri" pitchFamily="34" charset="0"/>
                <a:cs typeface="Arial" charset="0"/>
              </a:rPr>
              <a:t>enjeux</a:t>
            </a:r>
            <a:endParaRPr lang="fr-FR" sz="3200" i="1" dirty="0">
              <a:solidFill>
                <a:srgbClr val="FFFFFF"/>
              </a:solidFill>
              <a:latin typeface="Times New Roman" pitchFamily="18" charset="0"/>
              <a:cs typeface="Times New Roman" pitchFamily="18" charset="0"/>
            </a:endParaRPr>
          </a:p>
        </p:txBody>
      </p:sp>
      <p:sp>
        <p:nvSpPr>
          <p:cNvPr id="5" name="Rectangle à coins arrondis 4"/>
          <p:cNvSpPr/>
          <p:nvPr>
            <p:custDataLst>
              <p:tags r:id="rId3"/>
            </p:custDataLst>
          </p:nvPr>
        </p:nvSpPr>
        <p:spPr>
          <a:xfrm>
            <a:off x="6732240" y="827088"/>
            <a:ext cx="1584176"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err="1" smtClean="0">
                <a:solidFill>
                  <a:schemeClr val="bg1">
                    <a:lumMod val="50000"/>
                  </a:schemeClr>
                </a:solidFill>
              </a:rPr>
              <a:t>FRYKBERG</a:t>
            </a:r>
            <a:r>
              <a:rPr lang="fr-FR" sz="900" b="1" dirty="0" smtClean="0">
                <a:solidFill>
                  <a:schemeClr val="bg1">
                    <a:lumMod val="50000"/>
                  </a:schemeClr>
                </a:solidFill>
              </a:rPr>
              <a:t>, 1988, 2002  </a:t>
            </a:r>
            <a:endParaRPr lang="fr-FR" sz="900" b="1" dirty="0">
              <a:solidFill>
                <a:schemeClr val="bg1">
                  <a:lumMod val="50000"/>
                </a:schemeClr>
              </a:solidFill>
            </a:endParaRPr>
          </a:p>
        </p:txBody>
      </p:sp>
    </p:spTree>
    <p:extLst>
      <p:ext uri="{BB962C8B-B14F-4D97-AF65-F5344CB8AC3E}">
        <p14:creationId xmlns:p14="http://schemas.microsoft.com/office/powerpoint/2010/main" val="20876101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3"/>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500"/>
                                        <p:tgtEl>
                                          <p:spTgt spid="15">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fade">
                                      <p:cBhvr>
                                        <p:cTn id="24" dur="500"/>
                                        <p:tgtEl>
                                          <p:spTgt spid="15">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Effect transition="in" filter="fade">
                                      <p:cBhvr>
                                        <p:cTn id="30"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a:spLocks noChangeArrowheads="1"/>
          </p:cNvSpPr>
          <p:nvPr>
            <p:custDataLst>
              <p:tags r:id="rId1"/>
            </p:custDataLst>
          </p:nvPr>
        </p:nvSpPr>
        <p:spPr bwMode="auto">
          <a:xfrm>
            <a:off x="539750" y="1288265"/>
            <a:ext cx="7920038" cy="5164491"/>
          </a:xfrm>
          <a:prstGeom prst="rect">
            <a:avLst/>
          </a:prstGeom>
          <a:noFill/>
          <a:ln w="9525">
            <a:noFill/>
            <a:miter lim="800000"/>
            <a:headEnd/>
            <a:tailEnd/>
          </a:ln>
          <a:effectLst/>
        </p:spPr>
        <p:txBody>
          <a:bodyPr wrap="square" lIns="0" tIns="0" rIns="0" bIns="0">
            <a:spAutoFit/>
          </a:bodyPr>
          <a:lstStyle/>
          <a:p>
            <a:pPr algn="ctr">
              <a:lnSpc>
                <a:spcPct val="120000"/>
              </a:lnSpc>
              <a:spcBef>
                <a:spcPts val="6000"/>
              </a:spcBef>
              <a:buClr>
                <a:schemeClr val="bg1">
                  <a:lumMod val="65000"/>
                </a:schemeClr>
              </a:buClr>
              <a:buSzPct val="90000"/>
              <a:defRPr/>
            </a:pPr>
            <a:r>
              <a:rPr lang="fr-FR" sz="3600" b="1" dirty="0" smtClean="0">
                <a:solidFill>
                  <a:schemeClr val="tx1">
                    <a:lumMod val="65000"/>
                    <a:lumOff val="35000"/>
                  </a:schemeClr>
                </a:solidFill>
                <a:latin typeface="Calibri" pitchFamily="34" charset="0"/>
                <a:cs typeface="+mn-cs"/>
              </a:rPr>
              <a:t>L’efficacité du </a:t>
            </a:r>
            <a:endParaRPr lang="fr-FR" sz="3600" b="1" dirty="0">
              <a:solidFill>
                <a:schemeClr val="tx1">
                  <a:lumMod val="65000"/>
                  <a:lumOff val="35000"/>
                </a:schemeClr>
              </a:solidFill>
              <a:latin typeface="Calibri" pitchFamily="34" charset="0"/>
              <a:cs typeface="+mn-cs"/>
            </a:endParaRPr>
          </a:p>
          <a:p>
            <a:pPr algn="ctr">
              <a:lnSpc>
                <a:spcPct val="120000"/>
              </a:lnSpc>
              <a:spcBef>
                <a:spcPts val="0"/>
              </a:spcBef>
              <a:spcAft>
                <a:spcPts val="600"/>
              </a:spcAft>
              <a:buClr>
                <a:schemeClr val="bg1">
                  <a:lumMod val="65000"/>
                </a:schemeClr>
              </a:buClr>
              <a:buSzPct val="90000"/>
              <a:defRPr/>
            </a:pPr>
            <a:r>
              <a:rPr lang="fr-FR" sz="8800" b="1" dirty="0" smtClean="0">
                <a:solidFill>
                  <a:srgbClr val="FF6600"/>
                </a:solidFill>
                <a:latin typeface="Calibri" pitchFamily="34" charset="0"/>
                <a:cs typeface="+mn-cs"/>
              </a:rPr>
              <a:t>triage</a:t>
            </a:r>
          </a:p>
          <a:p>
            <a:pPr algn="ctr">
              <a:lnSpc>
                <a:spcPct val="120000"/>
              </a:lnSpc>
              <a:spcBef>
                <a:spcPts val="3600"/>
              </a:spcBef>
              <a:spcAft>
                <a:spcPts val="600"/>
              </a:spcAft>
              <a:buClr>
                <a:schemeClr val="bg1">
                  <a:lumMod val="65000"/>
                </a:schemeClr>
              </a:buClr>
              <a:buSzPct val="90000"/>
              <a:defRPr/>
            </a:pPr>
            <a:r>
              <a:rPr lang="fr-FR" sz="5400" b="1" dirty="0" smtClean="0">
                <a:latin typeface="Calibri" pitchFamily="34" charset="0"/>
                <a:cs typeface="+mn-cs"/>
              </a:rPr>
              <a:t>est un déterminant majeur</a:t>
            </a:r>
          </a:p>
          <a:p>
            <a:pPr algn="ctr">
              <a:spcBef>
                <a:spcPts val="6000"/>
              </a:spcBef>
              <a:spcAft>
                <a:spcPts val="600"/>
              </a:spcAft>
              <a:buClr>
                <a:schemeClr val="bg1">
                  <a:lumMod val="65000"/>
                </a:schemeClr>
              </a:buClr>
              <a:buSzPct val="90000"/>
              <a:defRPr/>
            </a:pPr>
            <a:r>
              <a:rPr lang="fr-FR" sz="3200" dirty="0" smtClean="0">
                <a:solidFill>
                  <a:schemeClr val="tx1">
                    <a:lumMod val="65000"/>
                    <a:lumOff val="35000"/>
                  </a:schemeClr>
                </a:solidFill>
                <a:latin typeface="Calibri" pitchFamily="34" charset="0"/>
                <a:cs typeface="+mn-cs"/>
              </a:rPr>
              <a:t>de ce taux de mortalité</a:t>
            </a:r>
            <a:endParaRPr lang="fr-FR" sz="1100" dirty="0">
              <a:solidFill>
                <a:schemeClr val="tx1">
                  <a:lumMod val="65000"/>
                  <a:lumOff val="35000"/>
                </a:schemeClr>
              </a:solidFill>
              <a:latin typeface="Impact" pitchFamily="34" charset="0"/>
              <a:cs typeface="+mn-cs"/>
            </a:endParaRPr>
          </a:p>
        </p:txBody>
      </p:sp>
      <p:sp>
        <p:nvSpPr>
          <p:cNvPr id="4" name="Rectangle 3"/>
          <p:cNvSpPr/>
          <p:nvPr>
            <p:custDataLst>
              <p:tags r:id="rId2"/>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smtClean="0">
                <a:solidFill>
                  <a:srgbClr val="FFFFFF"/>
                </a:solidFill>
                <a:latin typeface="Calibri" pitchFamily="34" charset="0"/>
                <a:cs typeface="Arial" charset="0"/>
              </a:rPr>
              <a:t>Les </a:t>
            </a:r>
            <a:r>
              <a:rPr lang="fr-FR" sz="3200" b="1" dirty="0" smtClean="0">
                <a:solidFill>
                  <a:srgbClr val="FFFFFF"/>
                </a:solidFill>
                <a:latin typeface="Calibri" pitchFamily="34" charset="0"/>
                <a:cs typeface="Arial" charset="0"/>
              </a:rPr>
              <a:t>enjeux</a:t>
            </a:r>
            <a:endParaRPr lang="fr-FR" sz="3200" i="1" dirty="0">
              <a:solidFill>
                <a:srgbClr val="FFFFFF"/>
              </a:solidFill>
              <a:latin typeface="Times New Roman" pitchFamily="18" charset="0"/>
              <a:cs typeface="Times New Roman" pitchFamily="18" charset="0"/>
            </a:endParaRPr>
          </a:p>
        </p:txBody>
      </p:sp>
      <p:sp>
        <p:nvSpPr>
          <p:cNvPr id="5" name="Rectangle à coins arrondis 4"/>
          <p:cNvSpPr/>
          <p:nvPr>
            <p:custDataLst>
              <p:tags r:id="rId3"/>
            </p:custDataLst>
          </p:nvPr>
        </p:nvSpPr>
        <p:spPr>
          <a:xfrm>
            <a:off x="6732240" y="827088"/>
            <a:ext cx="1584176"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err="1" smtClean="0">
                <a:solidFill>
                  <a:schemeClr val="bg1">
                    <a:lumMod val="50000"/>
                  </a:schemeClr>
                </a:solidFill>
              </a:rPr>
              <a:t>FRYKBERG</a:t>
            </a:r>
            <a:r>
              <a:rPr lang="fr-FR" sz="900" b="1" dirty="0" smtClean="0">
                <a:solidFill>
                  <a:schemeClr val="bg1">
                    <a:lumMod val="50000"/>
                  </a:schemeClr>
                </a:solidFill>
              </a:rPr>
              <a:t>, 1988, 2002  </a:t>
            </a:r>
            <a:endParaRPr lang="fr-FR" sz="900" b="1" dirty="0">
              <a:solidFill>
                <a:schemeClr val="bg1">
                  <a:lumMod val="50000"/>
                </a:schemeClr>
              </a:solidFill>
            </a:endParaRPr>
          </a:p>
        </p:txBody>
      </p:sp>
    </p:spTree>
    <p:extLst>
      <p:ext uri="{BB962C8B-B14F-4D97-AF65-F5344CB8AC3E}">
        <p14:creationId xmlns:p14="http://schemas.microsoft.com/office/powerpoint/2010/main" val="29656904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fade">
                                      <p:cBhvr>
                                        <p:cTn id="16"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a:spLocks noChangeArrowheads="1"/>
          </p:cNvSpPr>
          <p:nvPr>
            <p:custDataLst>
              <p:tags r:id="rId1"/>
            </p:custDataLst>
          </p:nvPr>
        </p:nvSpPr>
        <p:spPr bwMode="auto">
          <a:xfrm>
            <a:off x="539750" y="1288265"/>
            <a:ext cx="7920038" cy="5364545"/>
          </a:xfrm>
          <a:prstGeom prst="rect">
            <a:avLst/>
          </a:prstGeom>
          <a:noFill/>
          <a:ln w="9525">
            <a:noFill/>
            <a:miter lim="800000"/>
            <a:headEnd/>
            <a:tailEnd/>
          </a:ln>
          <a:effectLst/>
        </p:spPr>
        <p:txBody>
          <a:bodyPr wrap="square" lIns="0" tIns="0" rIns="0" bIns="0">
            <a:spAutoFit/>
          </a:bodyPr>
          <a:lstStyle/>
          <a:p>
            <a:pPr algn="ctr">
              <a:lnSpc>
                <a:spcPct val="120000"/>
              </a:lnSpc>
              <a:spcBef>
                <a:spcPts val="6000"/>
              </a:spcBef>
              <a:buClr>
                <a:schemeClr val="bg1">
                  <a:lumMod val="65000"/>
                </a:schemeClr>
              </a:buClr>
              <a:buSzPct val="90000"/>
              <a:defRPr/>
            </a:pPr>
            <a:r>
              <a:rPr lang="fr-FR" sz="3600" dirty="0" smtClean="0">
                <a:solidFill>
                  <a:schemeClr val="tx1">
                    <a:lumMod val="65000"/>
                    <a:lumOff val="35000"/>
                  </a:schemeClr>
                </a:solidFill>
                <a:latin typeface="Calibri" pitchFamily="34" charset="0"/>
                <a:cs typeface="+mn-cs"/>
              </a:rPr>
              <a:t>Le</a:t>
            </a:r>
            <a:endParaRPr lang="fr-FR" sz="3600" dirty="0">
              <a:solidFill>
                <a:schemeClr val="tx1">
                  <a:lumMod val="65000"/>
                  <a:lumOff val="35000"/>
                </a:schemeClr>
              </a:solidFill>
              <a:latin typeface="Calibri" pitchFamily="34" charset="0"/>
              <a:cs typeface="+mn-cs"/>
            </a:endParaRPr>
          </a:p>
          <a:p>
            <a:pPr algn="ctr">
              <a:lnSpc>
                <a:spcPct val="120000"/>
              </a:lnSpc>
              <a:spcBef>
                <a:spcPts val="3000"/>
              </a:spcBef>
              <a:spcAft>
                <a:spcPts val="0"/>
              </a:spcAft>
              <a:buClr>
                <a:schemeClr val="bg1">
                  <a:lumMod val="65000"/>
                </a:schemeClr>
              </a:buClr>
              <a:buSzPct val="90000"/>
              <a:defRPr/>
            </a:pPr>
            <a:r>
              <a:rPr lang="fr-FR" sz="8800" b="1" dirty="0" smtClean="0">
                <a:solidFill>
                  <a:srgbClr val="FF6600"/>
                </a:solidFill>
                <a:latin typeface="Calibri" pitchFamily="34" charset="0"/>
                <a:cs typeface="+mn-cs"/>
              </a:rPr>
              <a:t>triage</a:t>
            </a:r>
          </a:p>
          <a:p>
            <a:pPr algn="ctr">
              <a:lnSpc>
                <a:spcPct val="120000"/>
              </a:lnSpc>
              <a:spcBef>
                <a:spcPts val="3000"/>
              </a:spcBef>
              <a:spcAft>
                <a:spcPts val="0"/>
              </a:spcAft>
              <a:buClr>
                <a:schemeClr val="bg1">
                  <a:lumMod val="65000"/>
                </a:schemeClr>
              </a:buClr>
              <a:buSzPct val="90000"/>
              <a:defRPr/>
            </a:pPr>
            <a:r>
              <a:rPr lang="fr-FR" sz="4400" dirty="0" smtClean="0">
                <a:solidFill>
                  <a:schemeClr val="tx1">
                    <a:lumMod val="65000"/>
                    <a:lumOff val="35000"/>
                  </a:schemeClr>
                </a:solidFill>
                <a:latin typeface="Calibri" pitchFamily="34" charset="0"/>
                <a:cs typeface="+mn-cs"/>
              </a:rPr>
              <a:t>est fréquemment</a:t>
            </a:r>
          </a:p>
          <a:p>
            <a:pPr algn="ctr">
              <a:spcBef>
                <a:spcPts val="3000"/>
              </a:spcBef>
              <a:spcAft>
                <a:spcPts val="0"/>
              </a:spcAft>
              <a:buClr>
                <a:schemeClr val="bg1">
                  <a:lumMod val="65000"/>
                </a:schemeClr>
              </a:buClr>
              <a:buSzPct val="90000"/>
              <a:defRPr/>
            </a:pPr>
            <a:r>
              <a:rPr lang="fr-FR" sz="7200" b="1" dirty="0" smtClean="0">
                <a:latin typeface="Calibri" pitchFamily="34" charset="0"/>
                <a:cs typeface="+mn-cs"/>
              </a:rPr>
              <a:t>erroné</a:t>
            </a:r>
            <a:endParaRPr lang="fr-FR" sz="3200" b="1" dirty="0">
              <a:latin typeface="Impact" pitchFamily="34" charset="0"/>
              <a:cs typeface="+mn-cs"/>
            </a:endParaRPr>
          </a:p>
        </p:txBody>
      </p:sp>
      <p:sp>
        <p:nvSpPr>
          <p:cNvPr id="4" name="Rectangle 3"/>
          <p:cNvSpPr/>
          <p:nvPr>
            <p:custDataLst>
              <p:tags r:id="rId2"/>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smtClean="0">
                <a:solidFill>
                  <a:srgbClr val="FFFFFF"/>
                </a:solidFill>
                <a:latin typeface="Calibri" pitchFamily="34" charset="0"/>
                <a:cs typeface="Arial" charset="0"/>
              </a:rPr>
              <a:t>Les </a:t>
            </a:r>
            <a:r>
              <a:rPr lang="fr-FR" sz="3200" b="1" dirty="0" smtClean="0">
                <a:solidFill>
                  <a:srgbClr val="FFFFFF"/>
                </a:solidFill>
                <a:latin typeface="Calibri" pitchFamily="34" charset="0"/>
                <a:cs typeface="Arial" charset="0"/>
              </a:rPr>
              <a:t>difficultés</a:t>
            </a:r>
            <a:endParaRPr lang="fr-FR" sz="3200" i="1" dirty="0">
              <a:solidFill>
                <a:srgbClr val="FFFFFF"/>
              </a:solidFill>
              <a:latin typeface="Times New Roman" pitchFamily="18" charset="0"/>
              <a:cs typeface="Times New Roman" pitchFamily="18" charset="0"/>
            </a:endParaRPr>
          </a:p>
        </p:txBody>
      </p:sp>
      <p:sp>
        <p:nvSpPr>
          <p:cNvPr id="5" name="Rectangle à coins arrondis 4"/>
          <p:cNvSpPr/>
          <p:nvPr>
            <p:custDataLst>
              <p:tags r:id="rId3"/>
            </p:custDataLst>
          </p:nvPr>
        </p:nvSpPr>
        <p:spPr>
          <a:xfrm>
            <a:off x="6732240" y="827088"/>
            <a:ext cx="1584176"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err="1" smtClean="0">
                <a:solidFill>
                  <a:schemeClr val="bg1">
                    <a:lumMod val="50000"/>
                  </a:schemeClr>
                </a:solidFill>
              </a:rPr>
              <a:t>FRYKBERG</a:t>
            </a:r>
            <a:r>
              <a:rPr lang="fr-FR" sz="900" b="1" dirty="0" smtClean="0">
                <a:solidFill>
                  <a:schemeClr val="bg1">
                    <a:lumMod val="50000"/>
                  </a:schemeClr>
                </a:solidFill>
              </a:rPr>
              <a:t>, 1988, 2002  </a:t>
            </a:r>
            <a:endParaRPr lang="fr-FR" sz="900" b="1" dirty="0">
              <a:solidFill>
                <a:schemeClr val="bg1">
                  <a:lumMod val="50000"/>
                </a:schemeClr>
              </a:solidFill>
            </a:endParaRPr>
          </a:p>
        </p:txBody>
      </p:sp>
    </p:spTree>
    <p:extLst>
      <p:ext uri="{BB962C8B-B14F-4D97-AF65-F5344CB8AC3E}">
        <p14:creationId xmlns:p14="http://schemas.microsoft.com/office/powerpoint/2010/main" val="4449987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3"/>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500"/>
                                        <p:tgtEl>
                                          <p:spTgt spid="1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fade">
                                      <p:cBhvr>
                                        <p:cTn id="2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a:spLocks noChangeArrowheads="1"/>
          </p:cNvSpPr>
          <p:nvPr>
            <p:custDataLst>
              <p:tags r:id="rId1"/>
            </p:custDataLst>
          </p:nvPr>
        </p:nvSpPr>
        <p:spPr bwMode="auto">
          <a:xfrm>
            <a:off x="539750" y="1288265"/>
            <a:ext cx="7920038" cy="5222968"/>
          </a:xfrm>
          <a:prstGeom prst="rect">
            <a:avLst/>
          </a:prstGeom>
          <a:noFill/>
          <a:ln w="9525">
            <a:noFill/>
            <a:miter lim="800000"/>
            <a:headEnd/>
            <a:tailEnd/>
          </a:ln>
          <a:effectLst/>
        </p:spPr>
        <p:txBody>
          <a:bodyPr wrap="square" lIns="0" tIns="0" rIns="0" bIns="0">
            <a:spAutoFit/>
          </a:bodyPr>
          <a:lstStyle/>
          <a:p>
            <a:pPr algn="ctr">
              <a:lnSpc>
                <a:spcPct val="120000"/>
              </a:lnSpc>
              <a:spcBef>
                <a:spcPts val="6000"/>
              </a:spcBef>
              <a:buClr>
                <a:schemeClr val="bg1">
                  <a:lumMod val="65000"/>
                </a:schemeClr>
              </a:buClr>
              <a:buSzPct val="90000"/>
              <a:defRPr/>
            </a:pPr>
            <a:r>
              <a:rPr lang="fr-FR" sz="4400" b="1" dirty="0" smtClean="0">
                <a:solidFill>
                  <a:schemeClr val="tx1">
                    <a:lumMod val="65000"/>
                    <a:lumOff val="35000"/>
                  </a:schemeClr>
                </a:solidFill>
                <a:latin typeface="Calibri" pitchFamily="34" charset="0"/>
                <a:cs typeface="+mn-cs"/>
              </a:rPr>
              <a:t>Repérer</a:t>
            </a:r>
            <a:endParaRPr lang="fr-FR" sz="4400" b="1" dirty="0">
              <a:solidFill>
                <a:schemeClr val="tx1">
                  <a:lumMod val="65000"/>
                  <a:lumOff val="35000"/>
                </a:schemeClr>
              </a:solidFill>
              <a:latin typeface="Calibri" pitchFamily="34" charset="0"/>
              <a:cs typeface="+mn-cs"/>
            </a:endParaRPr>
          </a:p>
          <a:p>
            <a:pPr algn="ctr">
              <a:lnSpc>
                <a:spcPct val="120000"/>
              </a:lnSpc>
              <a:spcBef>
                <a:spcPts val="2400"/>
              </a:spcBef>
              <a:spcAft>
                <a:spcPts val="0"/>
              </a:spcAft>
              <a:buClr>
                <a:schemeClr val="bg1">
                  <a:lumMod val="65000"/>
                </a:schemeClr>
              </a:buClr>
              <a:buSzPct val="90000"/>
              <a:defRPr/>
            </a:pPr>
            <a:r>
              <a:rPr lang="fr-FR" sz="6600" b="1" dirty="0" smtClean="0">
                <a:solidFill>
                  <a:srgbClr val="FF6600"/>
                </a:solidFill>
                <a:latin typeface="Calibri" pitchFamily="34" charset="0"/>
                <a:cs typeface="+mn-cs"/>
              </a:rPr>
              <a:t>les blessés graves</a:t>
            </a:r>
          </a:p>
          <a:p>
            <a:pPr algn="ctr">
              <a:spcBef>
                <a:spcPts val="3000"/>
              </a:spcBef>
              <a:spcAft>
                <a:spcPts val="0"/>
              </a:spcAft>
              <a:buClr>
                <a:schemeClr val="bg1">
                  <a:lumMod val="65000"/>
                </a:schemeClr>
              </a:buClr>
              <a:buSzPct val="90000"/>
              <a:defRPr/>
            </a:pPr>
            <a:r>
              <a:rPr lang="fr-FR" sz="3000" b="1" dirty="0" smtClean="0">
                <a:solidFill>
                  <a:schemeClr val="tx1">
                    <a:lumMod val="65000"/>
                    <a:lumOff val="35000"/>
                  </a:schemeClr>
                </a:solidFill>
                <a:latin typeface="Calibri" pitchFamily="34" charset="0"/>
                <a:cs typeface="+mn-cs"/>
              </a:rPr>
              <a:t>est difficile </a:t>
            </a:r>
            <a:r>
              <a:rPr lang="fr-FR" sz="3000" dirty="0" smtClean="0">
                <a:solidFill>
                  <a:schemeClr val="tx1">
                    <a:lumMod val="65000"/>
                    <a:lumOff val="35000"/>
                  </a:schemeClr>
                </a:solidFill>
                <a:latin typeface="Calibri" pitchFamily="34" charset="0"/>
                <a:cs typeface="+mn-cs"/>
              </a:rPr>
              <a:t>au sein d’une population constituée </a:t>
            </a:r>
            <a:r>
              <a:rPr lang="fr-FR" sz="4200" dirty="0" smtClean="0">
                <a:latin typeface="Calibri" pitchFamily="34" charset="0"/>
                <a:cs typeface="+mn-cs"/>
              </a:rPr>
              <a:t>majoritairement de blessés légers</a:t>
            </a:r>
          </a:p>
          <a:p>
            <a:pPr algn="ctr">
              <a:lnSpc>
                <a:spcPct val="120000"/>
              </a:lnSpc>
              <a:spcBef>
                <a:spcPts val="3000"/>
              </a:spcBef>
              <a:spcAft>
                <a:spcPts val="0"/>
              </a:spcAft>
              <a:buClr>
                <a:schemeClr val="bg1">
                  <a:lumMod val="65000"/>
                </a:schemeClr>
              </a:buClr>
              <a:buSzPct val="90000"/>
              <a:defRPr/>
            </a:pPr>
            <a:endParaRPr lang="fr-FR" sz="200" dirty="0" smtClean="0">
              <a:solidFill>
                <a:srgbClr val="000066"/>
              </a:solidFill>
              <a:latin typeface="Calibri" pitchFamily="34" charset="0"/>
              <a:cs typeface="+mn-cs"/>
            </a:endParaRPr>
          </a:p>
          <a:p>
            <a:pPr algn="ctr">
              <a:spcBef>
                <a:spcPts val="1800"/>
              </a:spcBef>
              <a:spcAft>
                <a:spcPts val="0"/>
              </a:spcAft>
              <a:buClr>
                <a:schemeClr val="bg1">
                  <a:lumMod val="65000"/>
                </a:schemeClr>
              </a:buClr>
              <a:buSzPct val="90000"/>
              <a:defRPr/>
            </a:pPr>
            <a:r>
              <a:rPr lang="fr-FR" sz="2400" dirty="0" smtClean="0">
                <a:solidFill>
                  <a:schemeClr val="tx1">
                    <a:lumMod val="65000"/>
                    <a:lumOff val="35000"/>
                  </a:schemeClr>
                </a:solidFill>
                <a:latin typeface="Calibri" pitchFamily="34" charset="0"/>
                <a:cs typeface="+mn-cs"/>
              </a:rPr>
              <a:t>surtout lorsque le nombre d’impliqués est très important </a:t>
            </a:r>
          </a:p>
          <a:p>
            <a:pPr algn="ctr">
              <a:spcBef>
                <a:spcPts val="0"/>
              </a:spcBef>
              <a:spcAft>
                <a:spcPts val="0"/>
              </a:spcAft>
              <a:buClr>
                <a:schemeClr val="bg1">
                  <a:lumMod val="65000"/>
                </a:schemeClr>
              </a:buClr>
              <a:buSzPct val="90000"/>
              <a:defRPr/>
            </a:pPr>
            <a:r>
              <a:rPr lang="fr-FR" sz="2400" dirty="0" smtClean="0">
                <a:solidFill>
                  <a:schemeClr val="tx1">
                    <a:lumMod val="65000"/>
                    <a:lumOff val="35000"/>
                  </a:schemeClr>
                </a:solidFill>
                <a:latin typeface="Calibri" pitchFamily="34" charset="0"/>
                <a:cs typeface="+mn-cs"/>
              </a:rPr>
              <a:t>et lorsque le triage est réalisé tôt</a:t>
            </a:r>
            <a:endParaRPr lang="fr-FR" sz="1000" dirty="0">
              <a:solidFill>
                <a:schemeClr val="tx1">
                  <a:lumMod val="65000"/>
                  <a:lumOff val="35000"/>
                </a:schemeClr>
              </a:solidFill>
              <a:latin typeface="Impact" pitchFamily="34" charset="0"/>
              <a:cs typeface="+mn-cs"/>
            </a:endParaRPr>
          </a:p>
        </p:txBody>
      </p:sp>
      <p:sp>
        <p:nvSpPr>
          <p:cNvPr id="4" name="Rectangle 3"/>
          <p:cNvSpPr/>
          <p:nvPr>
            <p:custDataLst>
              <p:tags r:id="rId2"/>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smtClean="0">
                <a:solidFill>
                  <a:srgbClr val="FFFFFF"/>
                </a:solidFill>
                <a:latin typeface="Calibri" pitchFamily="34" charset="0"/>
                <a:cs typeface="Arial" charset="0"/>
              </a:rPr>
              <a:t>Les </a:t>
            </a:r>
            <a:r>
              <a:rPr lang="fr-FR" sz="3200" b="1" dirty="0" smtClean="0">
                <a:solidFill>
                  <a:srgbClr val="FFFFFF"/>
                </a:solidFill>
                <a:latin typeface="Calibri" pitchFamily="34" charset="0"/>
                <a:cs typeface="Arial" charset="0"/>
              </a:rPr>
              <a:t>difficultés</a:t>
            </a:r>
            <a:endParaRPr lang="fr-FR" sz="3200" i="1" dirty="0">
              <a:solidFill>
                <a:srgbClr val="FFFFFF"/>
              </a:solidFill>
              <a:latin typeface="Times New Roman" pitchFamily="18" charset="0"/>
              <a:cs typeface="Times New Roman" pitchFamily="18" charset="0"/>
            </a:endParaRPr>
          </a:p>
        </p:txBody>
      </p:sp>
      <p:sp>
        <p:nvSpPr>
          <p:cNvPr id="5" name="Rectangle à coins arrondis 4"/>
          <p:cNvSpPr/>
          <p:nvPr>
            <p:custDataLst>
              <p:tags r:id="rId3"/>
            </p:custDataLst>
          </p:nvPr>
        </p:nvSpPr>
        <p:spPr>
          <a:xfrm>
            <a:off x="4283969" y="827088"/>
            <a:ext cx="4032448"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smtClean="0">
                <a:solidFill>
                  <a:schemeClr val="bg1">
                    <a:lumMod val="50000"/>
                  </a:schemeClr>
                </a:solidFill>
              </a:rPr>
              <a:t>FRYKBERG, 2002   |   HOEY et al, 2004   |   RICARD-HIBON et al, 2009</a:t>
            </a:r>
            <a:endParaRPr lang="fr-FR" sz="900" b="1" dirty="0">
              <a:solidFill>
                <a:schemeClr val="bg1">
                  <a:lumMod val="50000"/>
                </a:schemeClr>
              </a:solidFill>
            </a:endParaRPr>
          </a:p>
        </p:txBody>
      </p:sp>
    </p:spTree>
    <p:extLst>
      <p:ext uri="{BB962C8B-B14F-4D97-AF65-F5344CB8AC3E}">
        <p14:creationId xmlns:p14="http://schemas.microsoft.com/office/powerpoint/2010/main" val="3363606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fade">
                                      <p:cBhvr>
                                        <p:cTn id="16" dur="500"/>
                                        <p:tgtEl>
                                          <p:spTgt spid="1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Effect transition="in" filter="fade">
                                      <p:cBhvr>
                                        <p:cTn id="21" dur="500"/>
                                        <p:tgtEl>
                                          <p:spTgt spid="1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xEl>
                                              <p:pRg st="5" end="5"/>
                                            </p:txEl>
                                          </p:spTgt>
                                        </p:tgtEl>
                                        <p:attrNameLst>
                                          <p:attrName>style.visibility</p:attrName>
                                        </p:attrNameLst>
                                      </p:cBhvr>
                                      <p:to>
                                        <p:strVal val="visible"/>
                                      </p:to>
                                    </p:set>
                                    <p:animEffect transition="in" filter="fade">
                                      <p:cBhvr>
                                        <p:cTn id="26"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a:spLocks noChangeArrowheads="1"/>
          </p:cNvSpPr>
          <p:nvPr>
            <p:custDataLst>
              <p:tags r:id="rId1"/>
            </p:custDataLst>
          </p:nvPr>
        </p:nvSpPr>
        <p:spPr bwMode="auto">
          <a:xfrm>
            <a:off x="323528" y="1374442"/>
            <a:ext cx="8136260" cy="5109091"/>
          </a:xfrm>
          <a:prstGeom prst="rect">
            <a:avLst/>
          </a:prstGeom>
          <a:noFill/>
          <a:ln w="9525">
            <a:noFill/>
            <a:miter lim="800000"/>
            <a:headEnd/>
            <a:tailEnd/>
          </a:ln>
          <a:effectLst/>
        </p:spPr>
        <p:txBody>
          <a:bodyPr wrap="square" lIns="0" tIns="0" rIns="0" bIns="0">
            <a:spAutoFit/>
          </a:bodyPr>
          <a:lstStyle/>
          <a:p>
            <a:pPr marL="1074738" lvl="1" indent="-457200" algn="just">
              <a:spcBef>
                <a:spcPts val="3000"/>
              </a:spcBef>
              <a:spcAft>
                <a:spcPts val="0"/>
              </a:spcAft>
              <a:buClr>
                <a:schemeClr val="bg1">
                  <a:lumMod val="65000"/>
                </a:schemeClr>
              </a:buClr>
              <a:buFont typeface="Cambria" pitchFamily="18" charset="0"/>
              <a:buChar char="-"/>
            </a:pPr>
            <a:r>
              <a:rPr lang="fr-FR" sz="3000" dirty="0">
                <a:latin typeface="Calibri" pitchFamily="34" charset="0"/>
                <a:cs typeface="Calibri" pitchFamily="34" charset="0"/>
              </a:rPr>
              <a:t>situation et pratique d’exceptions</a:t>
            </a:r>
          </a:p>
          <a:p>
            <a:pPr marL="1074738" lvl="1" indent="-457200" algn="just">
              <a:spcBef>
                <a:spcPts val="2400"/>
              </a:spcBef>
              <a:spcAft>
                <a:spcPts val="0"/>
              </a:spcAft>
              <a:buClr>
                <a:schemeClr val="bg1">
                  <a:lumMod val="65000"/>
                </a:schemeClr>
              </a:buClr>
              <a:buFont typeface="Cambria" pitchFamily="18" charset="0"/>
              <a:buChar char="-"/>
            </a:pPr>
            <a:r>
              <a:rPr lang="fr-FR" sz="3000" dirty="0">
                <a:latin typeface="Calibri" pitchFamily="34" charset="0"/>
                <a:cs typeface="Calibri" pitchFamily="34" charset="0"/>
              </a:rPr>
              <a:t>environnement de triage hostile</a:t>
            </a:r>
          </a:p>
          <a:p>
            <a:pPr marL="1074738" lvl="1" indent="-457200" algn="just">
              <a:spcBef>
                <a:spcPts val="2400"/>
              </a:spcBef>
              <a:spcAft>
                <a:spcPts val="0"/>
              </a:spcAft>
              <a:buClr>
                <a:schemeClr val="bg1">
                  <a:lumMod val="65000"/>
                </a:schemeClr>
              </a:buClr>
              <a:buFont typeface="Cambria" pitchFamily="18" charset="0"/>
              <a:buChar char="-"/>
            </a:pPr>
            <a:r>
              <a:rPr lang="fr-FR" sz="3000" dirty="0">
                <a:latin typeface="Calibri" pitchFamily="34" charset="0"/>
                <a:cs typeface="Calibri" pitchFamily="34" charset="0"/>
              </a:rPr>
              <a:t>nécessité d’aller </a:t>
            </a:r>
            <a:r>
              <a:rPr lang="fr-FR" sz="3000" dirty="0" smtClean="0">
                <a:latin typeface="Calibri" pitchFamily="34" charset="0"/>
                <a:cs typeface="Calibri" pitchFamily="34" charset="0"/>
              </a:rPr>
              <a:t>vite</a:t>
            </a:r>
          </a:p>
          <a:p>
            <a:pPr marL="1074738" lvl="1" indent="-457200" algn="just">
              <a:spcBef>
                <a:spcPts val="2400"/>
              </a:spcBef>
              <a:spcAft>
                <a:spcPts val="0"/>
              </a:spcAft>
              <a:buClr>
                <a:schemeClr val="bg1">
                  <a:lumMod val="65000"/>
                </a:schemeClr>
              </a:buClr>
              <a:buFont typeface="Cambria" pitchFamily="18" charset="0"/>
              <a:buChar char="-"/>
            </a:pPr>
            <a:r>
              <a:rPr lang="fr-FR" sz="3000" dirty="0" smtClean="0">
                <a:latin typeface="Calibri" pitchFamily="34" charset="0"/>
                <a:cs typeface="Calibri" pitchFamily="34" charset="0"/>
              </a:rPr>
              <a:t>statut psycho-affectif du trieur</a:t>
            </a:r>
            <a:endParaRPr lang="fr-FR" sz="3000" dirty="0">
              <a:latin typeface="Calibri" pitchFamily="34" charset="0"/>
              <a:cs typeface="Calibri" pitchFamily="34" charset="0"/>
            </a:endParaRPr>
          </a:p>
          <a:p>
            <a:pPr marL="1074738" lvl="1" indent="-457200" algn="just">
              <a:spcBef>
                <a:spcPts val="2400"/>
              </a:spcBef>
              <a:spcAft>
                <a:spcPts val="0"/>
              </a:spcAft>
              <a:buClr>
                <a:schemeClr val="bg1">
                  <a:lumMod val="65000"/>
                </a:schemeClr>
              </a:buClr>
              <a:buFont typeface="Cambria" pitchFamily="18" charset="0"/>
              <a:buChar char="-"/>
            </a:pPr>
            <a:r>
              <a:rPr lang="fr-FR" sz="3000" dirty="0">
                <a:latin typeface="Calibri" pitchFamily="34" charset="0"/>
                <a:cs typeface="Calibri" pitchFamily="34" charset="0"/>
              </a:rPr>
              <a:t>conditionnement des victimes</a:t>
            </a:r>
          </a:p>
          <a:p>
            <a:pPr marL="1074738" lvl="1" indent="-457200" algn="just">
              <a:spcBef>
                <a:spcPts val="2400"/>
              </a:spcBef>
              <a:spcAft>
                <a:spcPts val="0"/>
              </a:spcAft>
              <a:buClr>
                <a:schemeClr val="bg1">
                  <a:lumMod val="65000"/>
                </a:schemeClr>
              </a:buClr>
              <a:buFont typeface="Cambria" pitchFamily="18" charset="0"/>
              <a:buChar char="-"/>
            </a:pPr>
            <a:r>
              <a:rPr lang="fr-FR" sz="3000" dirty="0">
                <a:latin typeface="Calibri" pitchFamily="34" charset="0"/>
                <a:cs typeface="Calibri" pitchFamily="34" charset="0"/>
              </a:rPr>
              <a:t>phénomènes </a:t>
            </a:r>
            <a:r>
              <a:rPr lang="fr-FR" sz="3000" dirty="0" smtClean="0">
                <a:latin typeface="Calibri" pitchFamily="34" charset="0"/>
                <a:cs typeface="Calibri" pitchFamily="34" charset="0"/>
              </a:rPr>
              <a:t>physiologiques perturbateurs </a:t>
            </a:r>
            <a:r>
              <a:rPr lang="fr-FR" sz="2400" dirty="0" smtClean="0">
                <a:solidFill>
                  <a:schemeClr val="tx1">
                    <a:lumMod val="50000"/>
                    <a:lumOff val="50000"/>
                  </a:schemeClr>
                </a:solidFill>
                <a:latin typeface="Univers LT 47 CondensedLt" pitchFamily="2" charset="0"/>
                <a:cs typeface="Calibri" pitchFamily="34" charset="0"/>
              </a:rPr>
              <a:t>(compensation des hypovolémies, tolérance majorée à la douleur, réactions neuropsychiatriques)</a:t>
            </a:r>
            <a:endParaRPr lang="fr-FR" sz="2400" dirty="0">
              <a:solidFill>
                <a:schemeClr val="tx1">
                  <a:lumMod val="50000"/>
                  <a:lumOff val="50000"/>
                </a:schemeClr>
              </a:solidFill>
              <a:latin typeface="Univers LT 47 CondensedLt" pitchFamily="2" charset="0"/>
              <a:cs typeface="Calibri" pitchFamily="34" charset="0"/>
            </a:endParaRPr>
          </a:p>
        </p:txBody>
      </p:sp>
      <p:sp>
        <p:nvSpPr>
          <p:cNvPr id="4" name="Rectangle 3"/>
          <p:cNvSpPr/>
          <p:nvPr>
            <p:custDataLst>
              <p:tags r:id="rId2"/>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smtClean="0">
                <a:solidFill>
                  <a:srgbClr val="FFFFFF"/>
                </a:solidFill>
                <a:latin typeface="Calibri" pitchFamily="34" charset="0"/>
                <a:cs typeface="Arial" charset="0"/>
              </a:rPr>
              <a:t>Les </a:t>
            </a:r>
            <a:r>
              <a:rPr lang="fr-FR" sz="3200" b="1" dirty="0" smtClean="0">
                <a:solidFill>
                  <a:srgbClr val="FFFFFF"/>
                </a:solidFill>
                <a:latin typeface="Calibri" pitchFamily="34" charset="0"/>
                <a:cs typeface="Arial" charset="0"/>
              </a:rPr>
              <a:t>difficultés</a:t>
            </a:r>
            <a:endParaRPr lang="fr-FR" sz="3200" i="1" dirty="0">
              <a:solidFill>
                <a:srgbClr val="FFFFFF"/>
              </a:solidFill>
              <a:latin typeface="Times New Roman" pitchFamily="18" charset="0"/>
              <a:cs typeface="Times New Roman" pitchFamily="18" charset="0"/>
            </a:endParaRPr>
          </a:p>
        </p:txBody>
      </p:sp>
      <p:sp>
        <p:nvSpPr>
          <p:cNvPr id="5" name="Rectangle à coins arrondis 4"/>
          <p:cNvSpPr/>
          <p:nvPr>
            <p:custDataLst>
              <p:tags r:id="rId3"/>
            </p:custDataLst>
          </p:nvPr>
        </p:nvSpPr>
        <p:spPr>
          <a:xfrm>
            <a:off x="7164288" y="827088"/>
            <a:ext cx="1152128"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smtClean="0">
                <a:solidFill>
                  <a:schemeClr val="bg1">
                    <a:lumMod val="50000"/>
                  </a:schemeClr>
                </a:solidFill>
              </a:rPr>
              <a:t>BARTIER, 2004</a:t>
            </a:r>
            <a:endParaRPr lang="fr-FR" sz="900" b="1" dirty="0">
              <a:solidFill>
                <a:schemeClr val="bg1">
                  <a:lumMod val="50000"/>
                </a:schemeClr>
              </a:solidFill>
            </a:endParaRPr>
          </a:p>
        </p:txBody>
      </p:sp>
    </p:spTree>
    <p:extLst>
      <p:ext uri="{BB962C8B-B14F-4D97-AF65-F5344CB8AC3E}">
        <p14:creationId xmlns:p14="http://schemas.microsoft.com/office/powerpoint/2010/main" val="3873656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fade">
                                      <p:cBhvr>
                                        <p:cTn id="13" dur="500"/>
                                        <p:tgtEl>
                                          <p:spTgt spid="15">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fade">
                                      <p:cBhvr>
                                        <p:cTn id="16" dur="500"/>
                                        <p:tgtEl>
                                          <p:spTgt spid="1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500"/>
                                        <p:tgtEl>
                                          <p:spTgt spid="1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fade">
                                      <p:cBhvr>
                                        <p:cTn id="22" dur="500"/>
                                        <p:tgtEl>
                                          <p:spTgt spid="15">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animEffect transition="in" filter="fade">
                                      <p:cBhvr>
                                        <p:cTn id="25"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 name="Groupe 255"/>
          <p:cNvGrpSpPr/>
          <p:nvPr/>
        </p:nvGrpSpPr>
        <p:grpSpPr>
          <a:xfrm rot="16200000">
            <a:off x="1182546" y="4717347"/>
            <a:ext cx="855657" cy="605805"/>
            <a:chOff x="539750" y="1124744"/>
            <a:chExt cx="855657" cy="605805"/>
          </a:xfrm>
        </p:grpSpPr>
        <p:pic>
          <p:nvPicPr>
            <p:cNvPr id="25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8" name="Ellipse 257"/>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lvl="0" algn="just">
              <a:lnSpc>
                <a:spcPct val="110000"/>
              </a:lnSpc>
              <a:spcBef>
                <a:spcPts val="1800"/>
              </a:spcBef>
              <a:buClr>
                <a:srgbClr val="A6A6A6"/>
              </a:buClr>
              <a:buSzPct val="90000"/>
              <a:defRPr/>
            </a:pPr>
            <a:r>
              <a:rPr lang="fr-FR" sz="3200" dirty="0">
                <a:solidFill>
                  <a:srgbClr val="FFFFFF"/>
                </a:solidFill>
                <a:latin typeface="Calibri" pitchFamily="34" charset="0"/>
                <a:cs typeface="Arial" charset="0"/>
              </a:rPr>
              <a:t>Dans</a:t>
            </a:r>
            <a:r>
              <a:rPr lang="fr-FR" sz="3200" b="1" dirty="0">
                <a:solidFill>
                  <a:srgbClr val="FFFFFF"/>
                </a:solidFill>
                <a:latin typeface="Calibri" pitchFamily="34" charset="0"/>
                <a:cs typeface="Arial" charset="0"/>
              </a:rPr>
              <a:t> </a:t>
            </a:r>
            <a:r>
              <a:rPr lang="fr-FR" sz="2400" dirty="0">
                <a:solidFill>
                  <a:srgbClr val="FFFFFF"/>
                </a:solidFill>
                <a:latin typeface="Calibri" pitchFamily="34" charset="0"/>
                <a:cs typeface="Arial" charset="0"/>
              </a:rPr>
              <a:t>la</a:t>
            </a:r>
            <a:r>
              <a:rPr lang="fr-FR" sz="3200" b="1" dirty="0">
                <a:solidFill>
                  <a:srgbClr val="FFFFFF"/>
                </a:solidFill>
                <a:latin typeface="Calibri" pitchFamily="34" charset="0"/>
                <a:cs typeface="Arial" charset="0"/>
              </a:rPr>
              <a:t> réalité, </a:t>
            </a:r>
            <a:r>
              <a:rPr lang="fr-FR" sz="3200" dirty="0">
                <a:solidFill>
                  <a:srgbClr val="FFFFFF"/>
                </a:solidFill>
                <a:latin typeface="Calibri" pitchFamily="34" charset="0"/>
                <a:cs typeface="Arial" charset="0"/>
              </a:rPr>
              <a:t>c’est plutôt </a:t>
            </a:r>
            <a:r>
              <a:rPr lang="fr-FR" sz="3200" b="1" dirty="0" smtClean="0">
                <a:solidFill>
                  <a:srgbClr val="FFFFFF"/>
                </a:solidFill>
                <a:latin typeface="Calibri" pitchFamily="34" charset="0"/>
                <a:cs typeface="Arial" charset="0"/>
              </a:rPr>
              <a:t>ça</a:t>
            </a:r>
            <a:endParaRPr lang="fr-FR" sz="3200" b="1" i="1" dirty="0">
              <a:solidFill>
                <a:srgbClr val="FF9900"/>
              </a:solidFill>
              <a:latin typeface="Times New Roman" pitchFamily="18" charset="0"/>
              <a:cs typeface="Times New Roman" pitchFamily="18" charset="0"/>
            </a:endParaRPr>
          </a:p>
        </p:txBody>
      </p:sp>
      <p:sp>
        <p:nvSpPr>
          <p:cNvPr id="2" name="AutoShape 2" descr="https://encrypted-tbn3.gstatic.com/images?q=tbn:ANd9GcTeezMFBNQ-CX2EUbtmGQwNbZh6GBt4RFFUoeAG0iIo8pBlcBsR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07" name="Connecteur droit 106"/>
          <p:cNvCxnSpPr/>
          <p:nvPr/>
        </p:nvCxnSpPr>
        <p:spPr>
          <a:xfrm>
            <a:off x="2182138" y="2366177"/>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8" name="ZoneTexte 107"/>
          <p:cNvSpPr txBox="1"/>
          <p:nvPr/>
        </p:nvSpPr>
        <p:spPr>
          <a:xfrm>
            <a:off x="2182138" y="2290893"/>
            <a:ext cx="1055096" cy="523220"/>
          </a:xfrm>
          <a:prstGeom prst="rect">
            <a:avLst/>
          </a:prstGeom>
          <a:noFill/>
        </p:spPr>
        <p:txBody>
          <a:bodyPr wrap="none" rtlCol="0">
            <a:spAutoFit/>
          </a:bodyPr>
          <a:lstStyle/>
          <a:p>
            <a:pPr algn="r"/>
            <a:r>
              <a:rPr lang="fr-FR" sz="1400" dirty="0" smtClean="0">
                <a:latin typeface="Univers LT 47 CondensedLt" pitchFamily="2" charset="0"/>
              </a:rPr>
              <a:t>Ne semblent</a:t>
            </a:r>
          </a:p>
          <a:p>
            <a:pPr algn="r"/>
            <a:r>
              <a:rPr lang="fr-FR" sz="1400" dirty="0" smtClean="0">
                <a:latin typeface="Univers LT 47 CondensedLt" pitchFamily="2" charset="0"/>
              </a:rPr>
              <a:t>pas blessés</a:t>
            </a:r>
            <a:endParaRPr lang="fr-FR" sz="1400" dirty="0">
              <a:latin typeface="Univers LT 47 CondensedLt" pitchFamily="2" charset="0"/>
            </a:endParaRPr>
          </a:p>
        </p:txBody>
      </p:sp>
      <p:cxnSp>
        <p:nvCxnSpPr>
          <p:cNvPr id="125" name="Connecteur droit 124"/>
          <p:cNvCxnSpPr/>
          <p:nvPr/>
        </p:nvCxnSpPr>
        <p:spPr>
          <a:xfrm>
            <a:off x="3563888" y="1195799"/>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6" name="ZoneTexte 125"/>
          <p:cNvSpPr txBox="1"/>
          <p:nvPr/>
        </p:nvSpPr>
        <p:spPr>
          <a:xfrm>
            <a:off x="3619129" y="1128793"/>
            <a:ext cx="535724" cy="523220"/>
          </a:xfrm>
          <a:prstGeom prst="rect">
            <a:avLst/>
          </a:prstGeom>
          <a:noFill/>
        </p:spPr>
        <p:txBody>
          <a:bodyPr wrap="none" rtlCol="0">
            <a:spAutoFit/>
          </a:bodyPr>
          <a:lstStyle/>
          <a:p>
            <a:r>
              <a:rPr lang="fr-FR" sz="1400" dirty="0" smtClean="0">
                <a:latin typeface="Univers LT 47 CondensedLt" pitchFamily="2" charset="0"/>
              </a:rPr>
              <a:t>TC</a:t>
            </a:r>
          </a:p>
          <a:p>
            <a:r>
              <a:rPr lang="fr-FR" sz="1400" dirty="0" smtClean="0">
                <a:latin typeface="Univers LT 47 CondensedLt" pitchFamily="2" charset="0"/>
              </a:rPr>
              <a:t>coma</a:t>
            </a:r>
            <a:endParaRPr lang="fr-FR" sz="1400" dirty="0">
              <a:latin typeface="Univers LT 47 CondensedLt" pitchFamily="2" charset="0"/>
            </a:endParaRPr>
          </a:p>
        </p:txBody>
      </p:sp>
      <p:cxnSp>
        <p:nvCxnSpPr>
          <p:cNvPr id="128" name="Connecteur droit 127"/>
          <p:cNvCxnSpPr/>
          <p:nvPr/>
        </p:nvCxnSpPr>
        <p:spPr>
          <a:xfrm>
            <a:off x="5148064" y="120114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ZoneTexte 128"/>
          <p:cNvSpPr txBox="1"/>
          <p:nvPr/>
        </p:nvSpPr>
        <p:spPr>
          <a:xfrm>
            <a:off x="5190558" y="1129135"/>
            <a:ext cx="849883" cy="523220"/>
          </a:xfrm>
          <a:prstGeom prst="rect">
            <a:avLst/>
          </a:prstGeom>
          <a:noFill/>
        </p:spPr>
        <p:txBody>
          <a:bodyPr wrap="none" rtlCol="0">
            <a:spAutoFit/>
          </a:bodyPr>
          <a:lstStyle/>
          <a:p>
            <a:r>
              <a:rPr lang="fr-FR" sz="1400" dirty="0" smtClean="0">
                <a:latin typeface="Univers LT 47 CondensedLt" pitchFamily="2" charset="0"/>
              </a:rPr>
              <a:t>Détresse</a:t>
            </a:r>
          </a:p>
          <a:p>
            <a:r>
              <a:rPr lang="fr-FR" sz="1400" dirty="0" smtClean="0">
                <a:latin typeface="Univers LT 47 CondensedLt" pitchFamily="2" charset="0"/>
              </a:rPr>
              <a:t>respiratoire</a:t>
            </a:r>
          </a:p>
        </p:txBody>
      </p:sp>
      <p:cxnSp>
        <p:nvCxnSpPr>
          <p:cNvPr id="131" name="Connecteur droit 130"/>
          <p:cNvCxnSpPr/>
          <p:nvPr/>
        </p:nvCxnSpPr>
        <p:spPr>
          <a:xfrm>
            <a:off x="1414981" y="119310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2" name="ZoneTexte 131"/>
          <p:cNvSpPr txBox="1"/>
          <p:nvPr/>
        </p:nvSpPr>
        <p:spPr>
          <a:xfrm>
            <a:off x="1470222" y="1109109"/>
            <a:ext cx="1085554" cy="523220"/>
          </a:xfrm>
          <a:prstGeom prst="rect">
            <a:avLst/>
          </a:prstGeom>
          <a:noFill/>
        </p:spPr>
        <p:txBody>
          <a:bodyPr wrap="none" rtlCol="0">
            <a:spAutoFit/>
          </a:bodyPr>
          <a:lstStyle/>
          <a:p>
            <a:r>
              <a:rPr lang="fr-FR" sz="1400" dirty="0" smtClean="0">
                <a:latin typeface="Univers LT 47 CondensedLt" pitchFamily="2" charset="0"/>
              </a:rPr>
              <a:t>Plaie </a:t>
            </a:r>
          </a:p>
          <a:p>
            <a:r>
              <a:rPr lang="fr-FR" sz="1400" dirty="0" smtClean="0">
                <a:latin typeface="Univers LT 47 CondensedLt" pitchFamily="2" charset="0"/>
              </a:rPr>
              <a:t>hémorragique</a:t>
            </a:r>
            <a:endParaRPr lang="fr-FR" sz="1400" dirty="0">
              <a:latin typeface="Univers LT 47 CondensedLt" pitchFamily="2" charset="0"/>
            </a:endParaRPr>
          </a:p>
        </p:txBody>
      </p:sp>
      <p:cxnSp>
        <p:nvCxnSpPr>
          <p:cNvPr id="134" name="Connecteur droit 133"/>
          <p:cNvCxnSpPr/>
          <p:nvPr/>
        </p:nvCxnSpPr>
        <p:spPr>
          <a:xfrm>
            <a:off x="6948264" y="120240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5" name="ZoneTexte 134"/>
          <p:cNvSpPr txBox="1"/>
          <p:nvPr/>
        </p:nvSpPr>
        <p:spPr>
          <a:xfrm>
            <a:off x="7019162" y="1130400"/>
            <a:ext cx="1132654" cy="523220"/>
          </a:xfrm>
          <a:prstGeom prst="rect">
            <a:avLst/>
          </a:prstGeom>
          <a:noFill/>
        </p:spPr>
        <p:txBody>
          <a:bodyPr wrap="none" rtlCol="0">
            <a:spAutoFit/>
          </a:bodyPr>
          <a:lstStyle/>
          <a:p>
            <a:r>
              <a:rPr lang="fr-FR" sz="1400" dirty="0" smtClean="0">
                <a:latin typeface="Univers LT 47 CondensedLt" pitchFamily="2" charset="0"/>
              </a:rPr>
              <a:t>Fracture ouverte</a:t>
            </a:r>
          </a:p>
          <a:p>
            <a:r>
              <a:rPr lang="fr-FR" sz="1400" dirty="0" smtClean="0">
                <a:latin typeface="Univers LT 47 CondensedLt" pitchFamily="2" charset="0"/>
              </a:rPr>
              <a:t>du fémur</a:t>
            </a:r>
          </a:p>
        </p:txBody>
      </p:sp>
      <p:cxnSp>
        <p:nvCxnSpPr>
          <p:cNvPr id="137" name="Connecteur droit 136"/>
          <p:cNvCxnSpPr/>
          <p:nvPr/>
        </p:nvCxnSpPr>
        <p:spPr>
          <a:xfrm>
            <a:off x="5967484" y="3056042"/>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8" name="ZoneTexte 137"/>
          <p:cNvSpPr txBox="1"/>
          <p:nvPr/>
        </p:nvSpPr>
        <p:spPr>
          <a:xfrm>
            <a:off x="5011773" y="2984034"/>
            <a:ext cx="955711" cy="523220"/>
          </a:xfrm>
          <a:prstGeom prst="rect">
            <a:avLst/>
          </a:prstGeom>
          <a:noFill/>
        </p:spPr>
        <p:txBody>
          <a:bodyPr wrap="none" rtlCol="0">
            <a:spAutoFit/>
          </a:bodyPr>
          <a:lstStyle/>
          <a:p>
            <a:pPr algn="r"/>
            <a:r>
              <a:rPr lang="fr-FR" sz="1400" dirty="0" smtClean="0">
                <a:latin typeface="Univers LT 47 CondensedLt" pitchFamily="2" charset="0"/>
              </a:rPr>
              <a:t>Brulure de</a:t>
            </a:r>
          </a:p>
          <a:p>
            <a:pPr algn="r"/>
            <a:r>
              <a:rPr lang="fr-FR" sz="1400" dirty="0" smtClean="0">
                <a:latin typeface="Univers LT 47 CondensedLt" pitchFamily="2" charset="0"/>
              </a:rPr>
              <a:t>l’avant-bras</a:t>
            </a:r>
          </a:p>
        </p:txBody>
      </p:sp>
      <p:cxnSp>
        <p:nvCxnSpPr>
          <p:cNvPr id="140" name="Connecteur droit 139"/>
          <p:cNvCxnSpPr/>
          <p:nvPr/>
        </p:nvCxnSpPr>
        <p:spPr>
          <a:xfrm>
            <a:off x="7870768" y="3066059"/>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1" name="ZoneTexte 140"/>
          <p:cNvSpPr txBox="1"/>
          <p:nvPr/>
        </p:nvSpPr>
        <p:spPr>
          <a:xfrm>
            <a:off x="6953530" y="2994051"/>
            <a:ext cx="917238" cy="523220"/>
          </a:xfrm>
          <a:prstGeom prst="rect">
            <a:avLst/>
          </a:prstGeom>
          <a:noFill/>
        </p:spPr>
        <p:txBody>
          <a:bodyPr wrap="none" rtlCol="0">
            <a:spAutoFit/>
          </a:bodyPr>
          <a:lstStyle/>
          <a:p>
            <a:pPr algn="r"/>
            <a:r>
              <a:rPr lang="fr-FR" sz="1400" dirty="0" smtClean="0">
                <a:latin typeface="Univers LT 47 CondensedLt" pitchFamily="2" charset="0"/>
              </a:rPr>
              <a:t>Fracture de</a:t>
            </a:r>
          </a:p>
          <a:p>
            <a:pPr algn="r"/>
            <a:r>
              <a:rPr lang="fr-FR" sz="1400" dirty="0" smtClean="0">
                <a:latin typeface="Univers LT 47 CondensedLt" pitchFamily="2" charset="0"/>
              </a:rPr>
              <a:t>la clavicule</a:t>
            </a:r>
            <a:endParaRPr lang="fr-FR" sz="1400" dirty="0">
              <a:latin typeface="Univers LT 47 CondensedLt" pitchFamily="2" charset="0"/>
            </a:endParaRPr>
          </a:p>
        </p:txBody>
      </p:sp>
      <p:cxnSp>
        <p:nvCxnSpPr>
          <p:cNvPr id="143" name="Connecteur droit 142"/>
          <p:cNvCxnSpPr/>
          <p:nvPr/>
        </p:nvCxnSpPr>
        <p:spPr>
          <a:xfrm>
            <a:off x="5441778" y="151953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4" name="ZoneTexte 143"/>
          <p:cNvSpPr txBox="1"/>
          <p:nvPr/>
        </p:nvSpPr>
        <p:spPr>
          <a:xfrm>
            <a:off x="4556599" y="1447525"/>
            <a:ext cx="885179" cy="523220"/>
          </a:xfrm>
          <a:prstGeom prst="rect">
            <a:avLst/>
          </a:prstGeom>
          <a:noFill/>
        </p:spPr>
        <p:txBody>
          <a:bodyPr wrap="none" rtlCol="0">
            <a:spAutoFit/>
          </a:bodyPr>
          <a:lstStyle/>
          <a:p>
            <a:pPr algn="r"/>
            <a:r>
              <a:rPr lang="fr-FR" sz="1400" dirty="0" smtClean="0">
                <a:latin typeface="Univers LT 47 CondensedLt" pitchFamily="2" charset="0"/>
              </a:rPr>
              <a:t>État</a:t>
            </a:r>
          </a:p>
          <a:p>
            <a:pPr algn="r"/>
            <a:r>
              <a:rPr lang="fr-FR" sz="1400" dirty="0" smtClean="0">
                <a:latin typeface="Univers LT 47 CondensedLt" pitchFamily="2" charset="0"/>
              </a:rPr>
              <a:t>d’agitation</a:t>
            </a:r>
            <a:endParaRPr lang="fr-FR" sz="1400" dirty="0">
              <a:latin typeface="Univers LT 47 CondensedLt" pitchFamily="2" charset="0"/>
            </a:endParaRPr>
          </a:p>
        </p:txBody>
      </p:sp>
      <p:cxnSp>
        <p:nvCxnSpPr>
          <p:cNvPr id="146" name="Connecteur droit 145"/>
          <p:cNvCxnSpPr/>
          <p:nvPr/>
        </p:nvCxnSpPr>
        <p:spPr>
          <a:xfrm>
            <a:off x="7870768" y="3944608"/>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7" name="ZoneTexte 146"/>
          <p:cNvSpPr txBox="1"/>
          <p:nvPr/>
        </p:nvSpPr>
        <p:spPr>
          <a:xfrm>
            <a:off x="6854143" y="3872600"/>
            <a:ext cx="1016625" cy="523220"/>
          </a:xfrm>
          <a:prstGeom prst="rect">
            <a:avLst/>
          </a:prstGeom>
          <a:noFill/>
        </p:spPr>
        <p:txBody>
          <a:bodyPr wrap="none" rtlCol="0">
            <a:spAutoFit/>
          </a:bodyPr>
          <a:lstStyle/>
          <a:p>
            <a:pPr algn="r"/>
            <a:r>
              <a:rPr lang="fr-FR" sz="1400" dirty="0" smtClean="0">
                <a:latin typeface="Univers LT 47 CondensedLt" pitchFamily="2" charset="0"/>
              </a:rPr>
              <a:t>Douleurs</a:t>
            </a:r>
          </a:p>
          <a:p>
            <a:pPr algn="r"/>
            <a:r>
              <a:rPr lang="fr-FR" sz="1400" dirty="0" smtClean="0">
                <a:latin typeface="Univers LT 47 CondensedLt" pitchFamily="2" charset="0"/>
              </a:rPr>
              <a:t>rachidiennes</a:t>
            </a:r>
            <a:endParaRPr lang="fr-FR" sz="1400" dirty="0">
              <a:latin typeface="Univers LT 47 CondensedLt" pitchFamily="2" charset="0"/>
            </a:endParaRPr>
          </a:p>
        </p:txBody>
      </p:sp>
      <p:cxnSp>
        <p:nvCxnSpPr>
          <p:cNvPr id="149" name="Connecteur droit 148"/>
          <p:cNvCxnSpPr/>
          <p:nvPr/>
        </p:nvCxnSpPr>
        <p:spPr>
          <a:xfrm>
            <a:off x="5967484" y="4002181"/>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0" name="ZoneTexte 149"/>
          <p:cNvSpPr txBox="1"/>
          <p:nvPr/>
        </p:nvSpPr>
        <p:spPr>
          <a:xfrm>
            <a:off x="5011773" y="3930173"/>
            <a:ext cx="955711" cy="523220"/>
          </a:xfrm>
          <a:prstGeom prst="rect">
            <a:avLst/>
          </a:prstGeom>
          <a:noFill/>
        </p:spPr>
        <p:txBody>
          <a:bodyPr wrap="none" rtlCol="0">
            <a:spAutoFit/>
          </a:bodyPr>
          <a:lstStyle/>
          <a:p>
            <a:pPr algn="r"/>
            <a:r>
              <a:rPr lang="fr-FR" sz="1400" dirty="0" smtClean="0">
                <a:latin typeface="Univers LT 47 CondensedLt" pitchFamily="2" charset="0"/>
              </a:rPr>
              <a:t>Fracture de</a:t>
            </a:r>
          </a:p>
          <a:p>
            <a:pPr algn="r"/>
            <a:r>
              <a:rPr lang="fr-FR" sz="1400" dirty="0" smtClean="0">
                <a:latin typeface="Univers LT 47 CondensedLt" pitchFamily="2" charset="0"/>
              </a:rPr>
              <a:t>l’avant-bras</a:t>
            </a:r>
          </a:p>
        </p:txBody>
      </p:sp>
      <p:cxnSp>
        <p:nvCxnSpPr>
          <p:cNvPr id="152" name="Connecteur droit 151"/>
          <p:cNvCxnSpPr/>
          <p:nvPr/>
        </p:nvCxnSpPr>
        <p:spPr>
          <a:xfrm>
            <a:off x="7870320" y="1571841"/>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3" name="ZoneTexte 152"/>
          <p:cNvSpPr txBox="1"/>
          <p:nvPr/>
        </p:nvSpPr>
        <p:spPr>
          <a:xfrm>
            <a:off x="6853695" y="1499833"/>
            <a:ext cx="1016625" cy="523220"/>
          </a:xfrm>
          <a:prstGeom prst="rect">
            <a:avLst/>
          </a:prstGeom>
          <a:noFill/>
        </p:spPr>
        <p:txBody>
          <a:bodyPr wrap="none" rtlCol="0">
            <a:spAutoFit/>
          </a:bodyPr>
          <a:lstStyle/>
          <a:p>
            <a:pPr algn="r"/>
            <a:r>
              <a:rPr lang="fr-FR" sz="1400" dirty="0" smtClean="0">
                <a:latin typeface="Univers LT 47 CondensedLt" pitchFamily="2" charset="0"/>
              </a:rPr>
              <a:t>Douleurs</a:t>
            </a:r>
          </a:p>
          <a:p>
            <a:pPr algn="r"/>
            <a:r>
              <a:rPr lang="fr-FR" sz="1400" dirty="0" smtClean="0">
                <a:latin typeface="Univers LT 47 CondensedLt" pitchFamily="2" charset="0"/>
              </a:rPr>
              <a:t>rachidiennes</a:t>
            </a:r>
            <a:endParaRPr lang="fr-FR" sz="1400" dirty="0">
              <a:latin typeface="Univers LT 47 CondensedLt" pitchFamily="2" charset="0"/>
            </a:endParaRPr>
          </a:p>
        </p:txBody>
      </p:sp>
      <p:cxnSp>
        <p:nvCxnSpPr>
          <p:cNvPr id="155" name="Connecteur droit 154"/>
          <p:cNvCxnSpPr/>
          <p:nvPr/>
        </p:nvCxnSpPr>
        <p:spPr>
          <a:xfrm>
            <a:off x="1490085" y="6124918"/>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6" name="ZoneTexte 155"/>
          <p:cNvSpPr txBox="1"/>
          <p:nvPr/>
        </p:nvSpPr>
        <p:spPr>
          <a:xfrm>
            <a:off x="1545326" y="6152347"/>
            <a:ext cx="604653" cy="307777"/>
          </a:xfrm>
          <a:prstGeom prst="rect">
            <a:avLst/>
          </a:prstGeom>
          <a:noFill/>
        </p:spPr>
        <p:txBody>
          <a:bodyPr wrap="none" rtlCol="0">
            <a:spAutoFit/>
          </a:bodyPr>
          <a:lstStyle/>
          <a:p>
            <a:r>
              <a:rPr lang="fr-FR" sz="1400" dirty="0" smtClean="0">
                <a:latin typeface="Univers LT 47 CondensedLt" pitchFamily="2" charset="0"/>
              </a:rPr>
              <a:t>Apnée</a:t>
            </a:r>
            <a:endParaRPr lang="fr-FR" sz="1400" dirty="0">
              <a:latin typeface="Univers LT 47 CondensedLt" pitchFamily="2" charset="0"/>
            </a:endParaRPr>
          </a:p>
        </p:txBody>
      </p:sp>
      <p:cxnSp>
        <p:nvCxnSpPr>
          <p:cNvPr id="158" name="Connecteur droit 157"/>
          <p:cNvCxnSpPr/>
          <p:nvPr/>
        </p:nvCxnSpPr>
        <p:spPr>
          <a:xfrm>
            <a:off x="7860245" y="483678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9" name="ZoneTexte 158"/>
          <p:cNvSpPr txBox="1"/>
          <p:nvPr/>
        </p:nvSpPr>
        <p:spPr>
          <a:xfrm>
            <a:off x="6718147" y="4751383"/>
            <a:ext cx="1106392" cy="523220"/>
          </a:xfrm>
          <a:prstGeom prst="rect">
            <a:avLst/>
          </a:prstGeom>
          <a:noFill/>
        </p:spPr>
        <p:txBody>
          <a:bodyPr wrap="none" rtlCol="0">
            <a:spAutoFit/>
          </a:bodyPr>
          <a:lstStyle/>
          <a:p>
            <a:pPr algn="r"/>
            <a:r>
              <a:rPr lang="fr-FR" sz="1400" dirty="0" smtClean="0">
                <a:latin typeface="Univers LT 47 CondensedLt" pitchFamily="2" charset="0"/>
              </a:rPr>
              <a:t>Plaies </a:t>
            </a:r>
            <a:r>
              <a:rPr lang="fr-FR" sz="1400" dirty="0" err="1" smtClean="0">
                <a:latin typeface="Univers LT 47 CondensedLt" pitchFamily="2" charset="0"/>
              </a:rPr>
              <a:t>superf</a:t>
            </a:r>
            <a:r>
              <a:rPr lang="fr-FR" sz="1400" dirty="0" smtClean="0">
                <a:latin typeface="Univers LT 47 CondensedLt" pitchFamily="2" charset="0"/>
              </a:rPr>
              <a:t>.</a:t>
            </a:r>
          </a:p>
          <a:p>
            <a:pPr algn="r"/>
            <a:r>
              <a:rPr lang="fr-FR" sz="1400" dirty="0" smtClean="0">
                <a:latin typeface="Univers LT 47 CondensedLt" pitchFamily="2" charset="0"/>
              </a:rPr>
              <a:t>des membres</a:t>
            </a:r>
            <a:endParaRPr lang="fr-FR" sz="1400" dirty="0">
              <a:latin typeface="Univers LT 47 CondensedLt" pitchFamily="2" charset="0"/>
            </a:endParaRPr>
          </a:p>
        </p:txBody>
      </p:sp>
      <p:cxnSp>
        <p:nvCxnSpPr>
          <p:cNvPr id="161" name="Connecteur droit 160"/>
          <p:cNvCxnSpPr/>
          <p:nvPr/>
        </p:nvCxnSpPr>
        <p:spPr>
          <a:xfrm>
            <a:off x="5969013" y="4836982"/>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2" name="ZoneTexte 161"/>
          <p:cNvSpPr txBox="1"/>
          <p:nvPr/>
        </p:nvSpPr>
        <p:spPr>
          <a:xfrm>
            <a:off x="4820899" y="4751383"/>
            <a:ext cx="1106392" cy="523220"/>
          </a:xfrm>
          <a:prstGeom prst="rect">
            <a:avLst/>
          </a:prstGeom>
          <a:noFill/>
        </p:spPr>
        <p:txBody>
          <a:bodyPr wrap="none" rtlCol="0">
            <a:spAutoFit/>
          </a:bodyPr>
          <a:lstStyle/>
          <a:p>
            <a:pPr algn="r"/>
            <a:r>
              <a:rPr lang="fr-FR" sz="1400" dirty="0" smtClean="0">
                <a:latin typeface="Univers LT 47 CondensedLt" pitchFamily="2" charset="0"/>
              </a:rPr>
              <a:t>Brulures de la</a:t>
            </a:r>
          </a:p>
          <a:p>
            <a:pPr algn="r"/>
            <a:r>
              <a:rPr lang="fr-FR" sz="1400" dirty="0" smtClean="0">
                <a:latin typeface="Univers LT 47 CondensedLt" pitchFamily="2" charset="0"/>
              </a:rPr>
              <a:t>face et du cou</a:t>
            </a:r>
            <a:endParaRPr lang="fr-FR" sz="1400" dirty="0">
              <a:latin typeface="Univers LT 47 CondensedLt" pitchFamily="2" charset="0"/>
            </a:endParaRPr>
          </a:p>
        </p:txBody>
      </p:sp>
      <p:cxnSp>
        <p:nvCxnSpPr>
          <p:cNvPr id="164" name="Connecteur droit 163"/>
          <p:cNvCxnSpPr/>
          <p:nvPr/>
        </p:nvCxnSpPr>
        <p:spPr>
          <a:xfrm>
            <a:off x="5969013" y="581082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5" name="ZoneTexte 164"/>
          <p:cNvSpPr txBox="1"/>
          <p:nvPr/>
        </p:nvSpPr>
        <p:spPr>
          <a:xfrm>
            <a:off x="4662245" y="5738812"/>
            <a:ext cx="1306768" cy="523220"/>
          </a:xfrm>
          <a:prstGeom prst="rect">
            <a:avLst/>
          </a:prstGeom>
          <a:noFill/>
        </p:spPr>
        <p:txBody>
          <a:bodyPr wrap="none" rtlCol="0">
            <a:spAutoFit/>
          </a:bodyPr>
          <a:lstStyle/>
          <a:p>
            <a:pPr algn="r"/>
            <a:r>
              <a:rPr lang="fr-FR" sz="1400" dirty="0" smtClean="0">
                <a:latin typeface="Univers LT 47 CondensedLt" pitchFamily="2" charset="0"/>
              </a:rPr>
              <a:t>TC sans troubles </a:t>
            </a:r>
          </a:p>
          <a:p>
            <a:pPr algn="r"/>
            <a:r>
              <a:rPr lang="fr-FR" sz="1400" dirty="0" smtClean="0">
                <a:latin typeface="Univers LT 47 CondensedLt" pitchFamily="2" charset="0"/>
              </a:rPr>
              <a:t>de la conscience</a:t>
            </a:r>
          </a:p>
        </p:txBody>
      </p:sp>
      <p:cxnSp>
        <p:nvCxnSpPr>
          <p:cNvPr id="167" name="Connecteur droit 166"/>
          <p:cNvCxnSpPr/>
          <p:nvPr/>
        </p:nvCxnSpPr>
        <p:spPr>
          <a:xfrm>
            <a:off x="3818370" y="153573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8" name="ZoneTexte 167"/>
          <p:cNvSpPr txBox="1"/>
          <p:nvPr/>
        </p:nvSpPr>
        <p:spPr>
          <a:xfrm>
            <a:off x="2753860" y="1466534"/>
            <a:ext cx="1016625" cy="523220"/>
          </a:xfrm>
          <a:prstGeom prst="rect">
            <a:avLst/>
          </a:prstGeom>
          <a:noFill/>
        </p:spPr>
        <p:txBody>
          <a:bodyPr wrap="none" rtlCol="0">
            <a:spAutoFit/>
          </a:bodyPr>
          <a:lstStyle/>
          <a:p>
            <a:pPr algn="r"/>
            <a:r>
              <a:rPr lang="fr-FR" sz="1400" dirty="0" smtClean="0">
                <a:latin typeface="Univers LT 47 CondensedLt" pitchFamily="2" charset="0"/>
              </a:rPr>
              <a:t>Douleurs</a:t>
            </a:r>
          </a:p>
          <a:p>
            <a:pPr algn="r"/>
            <a:r>
              <a:rPr lang="fr-FR" sz="1400" dirty="0" smtClean="0">
                <a:latin typeface="Univers LT 47 CondensedLt" pitchFamily="2" charset="0"/>
              </a:rPr>
              <a:t>abdominales</a:t>
            </a:r>
            <a:endParaRPr lang="fr-FR" sz="1400" dirty="0">
              <a:latin typeface="Univers LT 47 CondensedLt" pitchFamily="2" charset="0"/>
            </a:endParaRPr>
          </a:p>
        </p:txBody>
      </p:sp>
      <p:grpSp>
        <p:nvGrpSpPr>
          <p:cNvPr id="7" name="Groupe 6"/>
          <p:cNvGrpSpPr/>
          <p:nvPr/>
        </p:nvGrpSpPr>
        <p:grpSpPr>
          <a:xfrm>
            <a:off x="539750" y="1074286"/>
            <a:ext cx="855657" cy="605805"/>
            <a:chOff x="539750" y="1124744"/>
            <a:chExt cx="855657" cy="605805"/>
          </a:xfrm>
        </p:grpSpPr>
        <p:pic>
          <p:nvPicPr>
            <p:cNvPr id="13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1033200" y="1263600"/>
              <a:ext cx="316800" cy="327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2" name="Groupe 171"/>
          <p:cNvGrpSpPr/>
          <p:nvPr/>
        </p:nvGrpSpPr>
        <p:grpSpPr>
          <a:xfrm rot="10800000">
            <a:off x="2672467" y="1074285"/>
            <a:ext cx="855657" cy="605805"/>
            <a:chOff x="539750" y="1124744"/>
            <a:chExt cx="855657" cy="605805"/>
          </a:xfrm>
        </p:grpSpPr>
        <p:pic>
          <p:nvPicPr>
            <p:cNvPr id="17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 name="Ellipse 173"/>
            <p:cNvSpPr/>
            <p:nvPr/>
          </p:nvSpPr>
          <p:spPr>
            <a:xfrm>
              <a:off x="1033200" y="1263600"/>
              <a:ext cx="316800" cy="327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5" name="Groupe 174"/>
          <p:cNvGrpSpPr/>
          <p:nvPr/>
        </p:nvGrpSpPr>
        <p:grpSpPr>
          <a:xfrm rot="20153266">
            <a:off x="4249278" y="1074286"/>
            <a:ext cx="855657" cy="605805"/>
            <a:chOff x="539750" y="1124744"/>
            <a:chExt cx="855657" cy="605805"/>
          </a:xfrm>
        </p:grpSpPr>
        <p:pic>
          <p:nvPicPr>
            <p:cNvPr id="17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 name="Ellipse 176"/>
            <p:cNvSpPr/>
            <p:nvPr/>
          </p:nvSpPr>
          <p:spPr>
            <a:xfrm>
              <a:off x="1033200" y="1263600"/>
              <a:ext cx="316800" cy="327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8" name="Groupe 177"/>
          <p:cNvGrpSpPr/>
          <p:nvPr/>
        </p:nvGrpSpPr>
        <p:grpSpPr>
          <a:xfrm>
            <a:off x="6058180" y="1074286"/>
            <a:ext cx="855657" cy="605805"/>
            <a:chOff x="539750" y="1124744"/>
            <a:chExt cx="855657" cy="605805"/>
          </a:xfrm>
        </p:grpSpPr>
        <p:pic>
          <p:nvPicPr>
            <p:cNvPr id="17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 name="Ellipse 179"/>
            <p:cNvSpPr/>
            <p:nvPr/>
          </p:nvSpPr>
          <p:spPr>
            <a:xfrm>
              <a:off x="1033200" y="1263600"/>
              <a:ext cx="316800" cy="327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18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246896">
            <a:off x="5492067" y="1168145"/>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Ellipse 185"/>
          <p:cNvSpPr/>
          <p:nvPr/>
        </p:nvSpPr>
        <p:spPr>
          <a:xfrm rot="14846896">
            <a:off x="5550426" y="1225377"/>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7" name="Groupe 186"/>
          <p:cNvGrpSpPr/>
          <p:nvPr/>
        </p:nvGrpSpPr>
        <p:grpSpPr>
          <a:xfrm rot="16200000">
            <a:off x="5898941" y="3850397"/>
            <a:ext cx="855657" cy="605805"/>
            <a:chOff x="539750" y="1124744"/>
            <a:chExt cx="855657" cy="605805"/>
          </a:xfrm>
        </p:grpSpPr>
        <p:pic>
          <p:nvPicPr>
            <p:cNvPr id="18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 name="Ellipse 188"/>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93" name="Groupe 192"/>
          <p:cNvGrpSpPr/>
          <p:nvPr/>
        </p:nvGrpSpPr>
        <p:grpSpPr>
          <a:xfrm rot="16200000">
            <a:off x="5898941" y="5630133"/>
            <a:ext cx="855657" cy="605805"/>
            <a:chOff x="539750" y="1124744"/>
            <a:chExt cx="855657" cy="605805"/>
          </a:xfrm>
        </p:grpSpPr>
        <p:pic>
          <p:nvPicPr>
            <p:cNvPr id="19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 name="Ellipse 194"/>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96" name="Groupe 195"/>
          <p:cNvGrpSpPr/>
          <p:nvPr/>
        </p:nvGrpSpPr>
        <p:grpSpPr>
          <a:xfrm rot="16200000">
            <a:off x="7795615" y="4714493"/>
            <a:ext cx="855657" cy="605805"/>
            <a:chOff x="539750" y="1124744"/>
            <a:chExt cx="855657" cy="605805"/>
          </a:xfrm>
        </p:grpSpPr>
        <p:pic>
          <p:nvPicPr>
            <p:cNvPr id="19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 name="Ellipse 197"/>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0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4760" y="1244267"/>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 name="Ellipse 200"/>
          <p:cNvSpPr/>
          <p:nvPr/>
        </p:nvSpPr>
        <p:spPr>
          <a:xfrm rot="16200000">
            <a:off x="4029016" y="1284274"/>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02" name="Groupe 201"/>
          <p:cNvGrpSpPr/>
          <p:nvPr/>
        </p:nvGrpSpPr>
        <p:grpSpPr>
          <a:xfrm rot="16200000">
            <a:off x="7795615" y="2911553"/>
            <a:ext cx="855657" cy="605805"/>
            <a:chOff x="539750" y="1124744"/>
            <a:chExt cx="855657" cy="605805"/>
          </a:xfrm>
        </p:grpSpPr>
        <p:pic>
          <p:nvPicPr>
            <p:cNvPr id="20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 name="Ellipse 203"/>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05" name="Groupe 204"/>
          <p:cNvGrpSpPr/>
          <p:nvPr/>
        </p:nvGrpSpPr>
        <p:grpSpPr>
          <a:xfrm>
            <a:off x="7964813" y="3831307"/>
            <a:ext cx="855657" cy="605805"/>
            <a:chOff x="539750" y="1124744"/>
            <a:chExt cx="855657" cy="605805"/>
          </a:xfrm>
        </p:grpSpPr>
        <p:pic>
          <p:nvPicPr>
            <p:cNvPr id="20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Ellipse 206"/>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0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8089741" y="1330117"/>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 name="Ellipse 209"/>
          <p:cNvSpPr/>
          <p:nvPr/>
        </p:nvSpPr>
        <p:spPr>
          <a:xfrm>
            <a:off x="8458265" y="1593899"/>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11" name="Groupe 210"/>
          <p:cNvGrpSpPr/>
          <p:nvPr/>
        </p:nvGrpSpPr>
        <p:grpSpPr>
          <a:xfrm rot="10800000">
            <a:off x="559324" y="6003332"/>
            <a:ext cx="855657" cy="605805"/>
            <a:chOff x="539750" y="1124744"/>
            <a:chExt cx="855657" cy="605805"/>
          </a:xfrm>
        </p:grpSpPr>
        <p:pic>
          <p:nvPicPr>
            <p:cNvPr id="21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3" name="Ellipse 212"/>
            <p:cNvSpPr/>
            <p:nvPr/>
          </p:nvSpPr>
          <p:spPr>
            <a:xfrm>
              <a:off x="1033200" y="1263600"/>
              <a:ext cx="316800" cy="327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14" name="Groupe 213"/>
          <p:cNvGrpSpPr/>
          <p:nvPr/>
        </p:nvGrpSpPr>
        <p:grpSpPr>
          <a:xfrm rot="16200000">
            <a:off x="3498394" y="2537585"/>
            <a:ext cx="855657" cy="605805"/>
            <a:chOff x="539750" y="1124744"/>
            <a:chExt cx="855657" cy="605805"/>
          </a:xfrm>
        </p:grpSpPr>
        <p:pic>
          <p:nvPicPr>
            <p:cNvPr id="21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 name="Ellipse 215"/>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17" name="Groupe 216"/>
          <p:cNvGrpSpPr/>
          <p:nvPr/>
        </p:nvGrpSpPr>
        <p:grpSpPr>
          <a:xfrm rot="16200000">
            <a:off x="1360522" y="4833809"/>
            <a:ext cx="855657" cy="605805"/>
            <a:chOff x="539750" y="1124744"/>
            <a:chExt cx="855657" cy="605805"/>
          </a:xfrm>
        </p:grpSpPr>
        <p:pic>
          <p:nvPicPr>
            <p:cNvPr id="21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 name="Ellipse 218"/>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0" name="Groupe 219"/>
          <p:cNvGrpSpPr/>
          <p:nvPr/>
        </p:nvGrpSpPr>
        <p:grpSpPr>
          <a:xfrm rot="16200000">
            <a:off x="76886" y="4576065"/>
            <a:ext cx="855657" cy="605805"/>
            <a:chOff x="539750" y="1124744"/>
            <a:chExt cx="855657" cy="605805"/>
          </a:xfrm>
        </p:grpSpPr>
        <p:pic>
          <p:nvPicPr>
            <p:cNvPr id="22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 name="Ellipse 221"/>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3" name="Groupe 222"/>
          <p:cNvGrpSpPr/>
          <p:nvPr/>
        </p:nvGrpSpPr>
        <p:grpSpPr>
          <a:xfrm rot="16200000">
            <a:off x="3658514" y="4681715"/>
            <a:ext cx="855657" cy="605805"/>
            <a:chOff x="539750" y="1124744"/>
            <a:chExt cx="855657" cy="605805"/>
          </a:xfrm>
        </p:grpSpPr>
        <p:pic>
          <p:nvPicPr>
            <p:cNvPr id="22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 name="Ellipse 224"/>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6" name="Groupe 225"/>
          <p:cNvGrpSpPr/>
          <p:nvPr/>
        </p:nvGrpSpPr>
        <p:grpSpPr>
          <a:xfrm rot="16200000">
            <a:off x="3021049" y="4610009"/>
            <a:ext cx="855657" cy="605805"/>
            <a:chOff x="539750" y="1124744"/>
            <a:chExt cx="855657" cy="605805"/>
          </a:xfrm>
        </p:grpSpPr>
        <p:pic>
          <p:nvPicPr>
            <p:cNvPr id="22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 name="Ellipse 227"/>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9" name="Groupe 228"/>
          <p:cNvGrpSpPr/>
          <p:nvPr/>
        </p:nvGrpSpPr>
        <p:grpSpPr>
          <a:xfrm rot="16200000">
            <a:off x="2605799" y="4397801"/>
            <a:ext cx="855657" cy="605805"/>
            <a:chOff x="539750" y="1124744"/>
            <a:chExt cx="855657" cy="605805"/>
          </a:xfrm>
        </p:grpSpPr>
        <p:pic>
          <p:nvPicPr>
            <p:cNvPr id="23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 name="Ellipse 230"/>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32" name="Groupe 231"/>
          <p:cNvGrpSpPr/>
          <p:nvPr/>
        </p:nvGrpSpPr>
        <p:grpSpPr>
          <a:xfrm rot="16200000">
            <a:off x="2591710" y="3098470"/>
            <a:ext cx="855657" cy="605805"/>
            <a:chOff x="539750" y="1124744"/>
            <a:chExt cx="855657" cy="605805"/>
          </a:xfrm>
        </p:grpSpPr>
        <p:pic>
          <p:nvPicPr>
            <p:cNvPr id="23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4" name="Ellipse 233"/>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35" name="Groupe 234"/>
          <p:cNvGrpSpPr/>
          <p:nvPr/>
        </p:nvGrpSpPr>
        <p:grpSpPr>
          <a:xfrm rot="16200000">
            <a:off x="2993268" y="3098470"/>
            <a:ext cx="855657" cy="605805"/>
            <a:chOff x="539750" y="1124744"/>
            <a:chExt cx="855657" cy="605805"/>
          </a:xfrm>
        </p:grpSpPr>
        <p:pic>
          <p:nvPicPr>
            <p:cNvPr id="23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 name="Ellipse 236"/>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38" name="Groupe 237"/>
          <p:cNvGrpSpPr/>
          <p:nvPr/>
        </p:nvGrpSpPr>
        <p:grpSpPr>
          <a:xfrm rot="16200000">
            <a:off x="891290" y="2556434"/>
            <a:ext cx="855657" cy="605805"/>
            <a:chOff x="539750" y="1124744"/>
            <a:chExt cx="855657" cy="605805"/>
          </a:xfrm>
        </p:grpSpPr>
        <p:pic>
          <p:nvPicPr>
            <p:cNvPr id="23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 name="Ellipse 239"/>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41" name="Groupe 240"/>
          <p:cNvGrpSpPr/>
          <p:nvPr/>
        </p:nvGrpSpPr>
        <p:grpSpPr>
          <a:xfrm rot="16200000">
            <a:off x="1043690" y="2708834"/>
            <a:ext cx="855657" cy="605805"/>
            <a:chOff x="539750" y="1124744"/>
            <a:chExt cx="855657" cy="605805"/>
          </a:xfrm>
        </p:grpSpPr>
        <p:pic>
          <p:nvPicPr>
            <p:cNvPr id="24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3" name="Ellipse 242"/>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44" name="Groupe 243"/>
          <p:cNvGrpSpPr/>
          <p:nvPr/>
        </p:nvGrpSpPr>
        <p:grpSpPr>
          <a:xfrm rot="16200000">
            <a:off x="1196090" y="2861234"/>
            <a:ext cx="855657" cy="605805"/>
            <a:chOff x="539750" y="1124744"/>
            <a:chExt cx="855657" cy="605805"/>
          </a:xfrm>
        </p:grpSpPr>
        <p:pic>
          <p:nvPicPr>
            <p:cNvPr id="24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 name="Ellipse 245"/>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47" name="Groupe 246"/>
          <p:cNvGrpSpPr/>
          <p:nvPr/>
        </p:nvGrpSpPr>
        <p:grpSpPr>
          <a:xfrm rot="16200000">
            <a:off x="1925166" y="3009077"/>
            <a:ext cx="855657" cy="605805"/>
            <a:chOff x="539750" y="1124744"/>
            <a:chExt cx="855657" cy="605805"/>
          </a:xfrm>
        </p:grpSpPr>
        <p:pic>
          <p:nvPicPr>
            <p:cNvPr id="24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 name="Ellipse 248"/>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0" name="Groupe 249"/>
          <p:cNvGrpSpPr/>
          <p:nvPr/>
        </p:nvGrpSpPr>
        <p:grpSpPr>
          <a:xfrm rot="16200000">
            <a:off x="1984226" y="4832246"/>
            <a:ext cx="855657" cy="605805"/>
            <a:chOff x="539750" y="1124744"/>
            <a:chExt cx="855657" cy="605805"/>
          </a:xfrm>
        </p:grpSpPr>
        <p:pic>
          <p:nvPicPr>
            <p:cNvPr id="25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 name="Ellipse 251"/>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3" name="Groupe 252"/>
          <p:cNvGrpSpPr/>
          <p:nvPr/>
        </p:nvGrpSpPr>
        <p:grpSpPr>
          <a:xfrm rot="16200000">
            <a:off x="1270481" y="3765815"/>
            <a:ext cx="855657" cy="605805"/>
            <a:chOff x="539750" y="1124744"/>
            <a:chExt cx="855657" cy="605805"/>
          </a:xfrm>
        </p:grpSpPr>
        <p:pic>
          <p:nvPicPr>
            <p:cNvPr id="25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5" name="Ellipse 254"/>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9" name="Groupe 258"/>
          <p:cNvGrpSpPr/>
          <p:nvPr/>
        </p:nvGrpSpPr>
        <p:grpSpPr>
          <a:xfrm rot="16200000">
            <a:off x="593410" y="4958488"/>
            <a:ext cx="855657" cy="605805"/>
            <a:chOff x="539750" y="1124744"/>
            <a:chExt cx="855657" cy="605805"/>
          </a:xfrm>
        </p:grpSpPr>
        <p:pic>
          <p:nvPicPr>
            <p:cNvPr id="26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 name="Ellipse 260"/>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6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6886" y="1291649"/>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4" name="Ellipse 263"/>
          <p:cNvSpPr/>
          <p:nvPr/>
        </p:nvSpPr>
        <p:spPr>
          <a:xfrm rot="16200000">
            <a:off x="1901142" y="1331656"/>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65" name="Groupe 264"/>
          <p:cNvGrpSpPr/>
          <p:nvPr/>
        </p:nvGrpSpPr>
        <p:grpSpPr>
          <a:xfrm rot="16200000">
            <a:off x="638205" y="3467974"/>
            <a:ext cx="855657" cy="605805"/>
            <a:chOff x="539750" y="1124744"/>
            <a:chExt cx="855657" cy="605805"/>
          </a:xfrm>
        </p:grpSpPr>
        <p:pic>
          <p:nvPicPr>
            <p:cNvPr id="26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7" name="Ellipse 266"/>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68" name="Groupe 267"/>
          <p:cNvGrpSpPr/>
          <p:nvPr/>
        </p:nvGrpSpPr>
        <p:grpSpPr>
          <a:xfrm rot="16200000">
            <a:off x="111921" y="2671103"/>
            <a:ext cx="855657" cy="605805"/>
            <a:chOff x="539750" y="1124744"/>
            <a:chExt cx="855657" cy="605805"/>
          </a:xfrm>
        </p:grpSpPr>
        <p:pic>
          <p:nvPicPr>
            <p:cNvPr id="26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0" name="Ellipse 269"/>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39" name="Groupe 138"/>
          <p:cNvGrpSpPr/>
          <p:nvPr/>
        </p:nvGrpSpPr>
        <p:grpSpPr>
          <a:xfrm rot="16200000">
            <a:off x="5892846" y="2868260"/>
            <a:ext cx="855657" cy="605805"/>
            <a:chOff x="539750" y="1124744"/>
            <a:chExt cx="855657" cy="605805"/>
          </a:xfrm>
        </p:grpSpPr>
        <p:pic>
          <p:nvPicPr>
            <p:cNvPr id="14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Ellipse 144"/>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48" name="Groupe 147"/>
          <p:cNvGrpSpPr/>
          <p:nvPr/>
        </p:nvGrpSpPr>
        <p:grpSpPr>
          <a:xfrm rot="14690841">
            <a:off x="5892847" y="4714493"/>
            <a:ext cx="855657" cy="605805"/>
            <a:chOff x="539750" y="1124744"/>
            <a:chExt cx="855657" cy="605805"/>
          </a:xfrm>
        </p:grpSpPr>
        <p:pic>
          <p:nvPicPr>
            <p:cNvPr id="15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Ellipse 153"/>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20200435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3"/>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par>
                                <p:cTn id="10" presetID="1" presetClass="emph" presetSubtype="2" repeatCount="indefinite" autoRev="1" fill="hold" nodeType="withEffect">
                                  <p:stCondLst>
                                    <p:cond delay="0"/>
                                  </p:stCondLst>
                                  <p:childTnLst>
                                    <p:animClr clrSpc="rgb" dir="cw">
                                      <p:cBhvr>
                                        <p:cTn id="11" dur="1000" fill="hold"/>
                                        <p:tgtEl>
                                          <p:spTgt spid="264"/>
                                        </p:tgtEl>
                                        <p:attrNameLst>
                                          <p:attrName>fillcolor</p:attrName>
                                        </p:attrNameLst>
                                      </p:cBhvr>
                                      <p:to>
                                        <a:srgbClr val="FF0000"/>
                                      </p:to>
                                    </p:animClr>
                                    <p:set>
                                      <p:cBhvr>
                                        <p:cTn id="12" dur="1000" fill="hold"/>
                                        <p:tgtEl>
                                          <p:spTgt spid="264"/>
                                        </p:tgtEl>
                                        <p:attrNameLst>
                                          <p:attrName>fill.type</p:attrName>
                                        </p:attrNameLst>
                                      </p:cBhvr>
                                      <p:to>
                                        <p:strVal val="solid"/>
                                      </p:to>
                                    </p:set>
                                    <p:set>
                                      <p:cBhvr>
                                        <p:cTn id="13" dur="1000" fill="hold"/>
                                        <p:tgtEl>
                                          <p:spTgt spid="264"/>
                                        </p:tgtEl>
                                        <p:attrNameLst>
                                          <p:attrName>fill.on</p:attrName>
                                        </p:attrNameLst>
                                      </p:cBhvr>
                                      <p:to>
                                        <p:strVal val="true"/>
                                      </p:to>
                                    </p:set>
                                  </p:childTnLst>
                                </p:cTn>
                              </p:par>
                              <p:par>
                                <p:cTn id="14" presetID="1" presetClass="emph" presetSubtype="2" repeatCount="indefinite" autoRev="1" fill="hold" nodeType="withEffect">
                                  <p:stCondLst>
                                    <p:cond delay="0"/>
                                  </p:stCondLst>
                                  <p:childTnLst>
                                    <p:animClr clrSpc="rgb" dir="cw">
                                      <p:cBhvr>
                                        <p:cTn id="15" dur="1000" fill="hold"/>
                                        <p:tgtEl>
                                          <p:spTgt spid="201"/>
                                        </p:tgtEl>
                                        <p:attrNameLst>
                                          <p:attrName>fillcolor</p:attrName>
                                        </p:attrNameLst>
                                      </p:cBhvr>
                                      <p:to>
                                        <a:srgbClr val="FF0000"/>
                                      </p:to>
                                    </p:animClr>
                                    <p:set>
                                      <p:cBhvr>
                                        <p:cTn id="16" dur="1000" fill="hold"/>
                                        <p:tgtEl>
                                          <p:spTgt spid="201"/>
                                        </p:tgtEl>
                                        <p:attrNameLst>
                                          <p:attrName>fill.type</p:attrName>
                                        </p:attrNameLst>
                                      </p:cBhvr>
                                      <p:to>
                                        <p:strVal val="solid"/>
                                      </p:to>
                                    </p:set>
                                    <p:set>
                                      <p:cBhvr>
                                        <p:cTn id="17" dur="1000" fill="hold"/>
                                        <p:tgtEl>
                                          <p:spTgt spid="201"/>
                                        </p:tgtEl>
                                        <p:attrNameLst>
                                          <p:attrName>fill.on</p:attrName>
                                        </p:attrNameLst>
                                      </p:cBhvr>
                                      <p:to>
                                        <p:strVal val="true"/>
                                      </p:to>
                                    </p:set>
                                  </p:childTnLst>
                                </p:cTn>
                              </p:par>
                              <p:par>
                                <p:cTn id="18" presetID="1" presetClass="emph" presetSubtype="2" repeatCount="indefinite" autoRev="1" fill="hold" nodeType="withEffect">
                                  <p:stCondLst>
                                    <p:cond delay="0"/>
                                  </p:stCondLst>
                                  <p:childTnLst>
                                    <p:animClr clrSpc="rgb" dir="cw">
                                      <p:cBhvr>
                                        <p:cTn id="19" dur="1000" fill="hold"/>
                                        <p:tgtEl>
                                          <p:spTgt spid="186"/>
                                        </p:tgtEl>
                                        <p:attrNameLst>
                                          <p:attrName>fillcolor</p:attrName>
                                        </p:attrNameLst>
                                      </p:cBhvr>
                                      <p:to>
                                        <a:srgbClr val="FF0000"/>
                                      </p:to>
                                    </p:animClr>
                                    <p:set>
                                      <p:cBhvr>
                                        <p:cTn id="20" dur="1000" fill="hold"/>
                                        <p:tgtEl>
                                          <p:spTgt spid="186"/>
                                        </p:tgtEl>
                                        <p:attrNameLst>
                                          <p:attrName>fill.type</p:attrName>
                                        </p:attrNameLst>
                                      </p:cBhvr>
                                      <p:to>
                                        <p:strVal val="solid"/>
                                      </p:to>
                                    </p:set>
                                    <p:set>
                                      <p:cBhvr>
                                        <p:cTn id="21" dur="1000" fill="hold"/>
                                        <p:tgtEl>
                                          <p:spTgt spid="186"/>
                                        </p:tgtEl>
                                        <p:attrNameLst>
                                          <p:attrName>fill.on</p:attrName>
                                        </p:attrNameLst>
                                      </p:cBhvr>
                                      <p:to>
                                        <p:strVal val="true"/>
                                      </p:to>
                                    </p:set>
                                  </p:childTnLst>
                                </p:cTn>
                              </p:par>
                              <p:par>
                                <p:cTn id="22" presetID="1" presetClass="emph" presetSubtype="2" repeatCount="indefinite" autoRev="1" fill="hold" nodeType="withEffect">
                                  <p:stCondLst>
                                    <p:cond delay="0"/>
                                  </p:stCondLst>
                                  <p:childTnLst>
                                    <p:animClr clrSpc="rgb" dir="cw">
                                      <p:cBhvr>
                                        <p:cTn id="23" dur="1000" fill="hold"/>
                                        <p:tgtEl>
                                          <p:spTgt spid="210"/>
                                        </p:tgtEl>
                                        <p:attrNameLst>
                                          <p:attrName>fillcolor</p:attrName>
                                        </p:attrNameLst>
                                      </p:cBhvr>
                                      <p:to>
                                        <a:srgbClr val="FF0000"/>
                                      </p:to>
                                    </p:animClr>
                                    <p:set>
                                      <p:cBhvr>
                                        <p:cTn id="24" dur="1000" fill="hold"/>
                                        <p:tgtEl>
                                          <p:spTgt spid="210"/>
                                        </p:tgtEl>
                                        <p:attrNameLst>
                                          <p:attrName>fill.type</p:attrName>
                                        </p:attrNameLst>
                                      </p:cBhvr>
                                      <p:to>
                                        <p:strVal val="solid"/>
                                      </p:to>
                                    </p:set>
                                    <p:set>
                                      <p:cBhvr>
                                        <p:cTn id="25" dur="1000" fill="hold"/>
                                        <p:tgtEl>
                                          <p:spTgt spid="2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 name="Groupe 255"/>
          <p:cNvGrpSpPr/>
          <p:nvPr/>
        </p:nvGrpSpPr>
        <p:grpSpPr>
          <a:xfrm rot="16200000">
            <a:off x="1182546" y="4717347"/>
            <a:ext cx="855657" cy="605805"/>
            <a:chOff x="539750" y="1124744"/>
            <a:chExt cx="855657" cy="605805"/>
          </a:xfrm>
        </p:grpSpPr>
        <p:pic>
          <p:nvPicPr>
            <p:cNvPr id="25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8" name="Ellipse 257"/>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lvl="0" algn="just">
              <a:lnSpc>
                <a:spcPct val="110000"/>
              </a:lnSpc>
              <a:spcBef>
                <a:spcPts val="1800"/>
              </a:spcBef>
              <a:buClr>
                <a:srgbClr val="A6A6A6"/>
              </a:buClr>
              <a:buSzPct val="90000"/>
              <a:defRPr/>
            </a:pPr>
            <a:r>
              <a:rPr lang="fr-FR" sz="3200" dirty="0">
                <a:solidFill>
                  <a:srgbClr val="FFFFFF"/>
                </a:solidFill>
                <a:latin typeface="Calibri" pitchFamily="34" charset="0"/>
                <a:cs typeface="Arial" charset="0"/>
              </a:rPr>
              <a:t>Dans</a:t>
            </a:r>
            <a:r>
              <a:rPr lang="fr-FR" sz="3200" b="1" dirty="0">
                <a:solidFill>
                  <a:srgbClr val="FFFFFF"/>
                </a:solidFill>
                <a:latin typeface="Calibri" pitchFamily="34" charset="0"/>
                <a:cs typeface="Arial" charset="0"/>
              </a:rPr>
              <a:t> </a:t>
            </a:r>
            <a:r>
              <a:rPr lang="fr-FR" sz="2400" dirty="0">
                <a:solidFill>
                  <a:srgbClr val="FFFFFF"/>
                </a:solidFill>
                <a:latin typeface="Calibri" pitchFamily="34" charset="0"/>
                <a:cs typeface="Arial" charset="0"/>
              </a:rPr>
              <a:t>la</a:t>
            </a:r>
            <a:r>
              <a:rPr lang="fr-FR" sz="3200" b="1" dirty="0">
                <a:solidFill>
                  <a:srgbClr val="FFFFFF"/>
                </a:solidFill>
                <a:latin typeface="Calibri" pitchFamily="34" charset="0"/>
                <a:cs typeface="Arial" charset="0"/>
              </a:rPr>
              <a:t> réalité, </a:t>
            </a:r>
            <a:r>
              <a:rPr lang="fr-FR" sz="3200" dirty="0">
                <a:solidFill>
                  <a:srgbClr val="FFFFFF"/>
                </a:solidFill>
                <a:latin typeface="Calibri" pitchFamily="34" charset="0"/>
                <a:cs typeface="Arial" charset="0"/>
              </a:rPr>
              <a:t>c’est plutôt </a:t>
            </a:r>
            <a:r>
              <a:rPr lang="fr-FR" sz="3200" b="1" dirty="0">
                <a:solidFill>
                  <a:srgbClr val="FFFFFF"/>
                </a:solidFill>
                <a:latin typeface="Calibri" pitchFamily="34" charset="0"/>
                <a:cs typeface="Arial" charset="0"/>
              </a:rPr>
              <a:t>ça</a:t>
            </a:r>
            <a:endParaRPr lang="fr-FR" sz="3200" b="1" i="1" dirty="0">
              <a:solidFill>
                <a:srgbClr val="FF9900"/>
              </a:solidFill>
              <a:latin typeface="Times New Roman" pitchFamily="18" charset="0"/>
              <a:cs typeface="Times New Roman" pitchFamily="18" charset="0"/>
            </a:endParaRPr>
          </a:p>
        </p:txBody>
      </p:sp>
      <p:sp>
        <p:nvSpPr>
          <p:cNvPr id="2" name="AutoShape 2" descr="https://encrypted-tbn3.gstatic.com/images?q=tbn:ANd9GcTeezMFBNQ-CX2EUbtmGQwNbZh6GBt4RFFUoeAG0iIo8pBlcBsR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07" name="Connecteur droit 106"/>
          <p:cNvCxnSpPr/>
          <p:nvPr/>
        </p:nvCxnSpPr>
        <p:spPr>
          <a:xfrm>
            <a:off x="2182138" y="2366177"/>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8" name="ZoneTexte 107"/>
          <p:cNvSpPr txBox="1"/>
          <p:nvPr/>
        </p:nvSpPr>
        <p:spPr>
          <a:xfrm>
            <a:off x="2182138" y="2290893"/>
            <a:ext cx="1055096" cy="523220"/>
          </a:xfrm>
          <a:prstGeom prst="rect">
            <a:avLst/>
          </a:prstGeom>
          <a:noFill/>
        </p:spPr>
        <p:txBody>
          <a:bodyPr wrap="none" rtlCol="0">
            <a:spAutoFit/>
          </a:bodyPr>
          <a:lstStyle/>
          <a:p>
            <a:pPr algn="r"/>
            <a:r>
              <a:rPr lang="fr-FR" sz="1400" dirty="0" smtClean="0">
                <a:latin typeface="Univers LT 47 CondensedLt" pitchFamily="2" charset="0"/>
              </a:rPr>
              <a:t>Ne semblent</a:t>
            </a:r>
          </a:p>
          <a:p>
            <a:pPr algn="r"/>
            <a:r>
              <a:rPr lang="fr-FR" sz="1400" dirty="0" smtClean="0">
                <a:latin typeface="Univers LT 47 CondensedLt" pitchFamily="2" charset="0"/>
              </a:rPr>
              <a:t>pas blessés</a:t>
            </a:r>
            <a:endParaRPr lang="fr-FR" sz="1400" dirty="0">
              <a:latin typeface="Univers LT 47 CondensedLt" pitchFamily="2" charset="0"/>
            </a:endParaRPr>
          </a:p>
        </p:txBody>
      </p:sp>
      <p:cxnSp>
        <p:nvCxnSpPr>
          <p:cNvPr id="125" name="Connecteur droit 124"/>
          <p:cNvCxnSpPr/>
          <p:nvPr/>
        </p:nvCxnSpPr>
        <p:spPr>
          <a:xfrm>
            <a:off x="3563888" y="1195799"/>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6" name="ZoneTexte 125"/>
          <p:cNvSpPr txBox="1"/>
          <p:nvPr/>
        </p:nvSpPr>
        <p:spPr>
          <a:xfrm>
            <a:off x="3619129" y="1128793"/>
            <a:ext cx="535724" cy="523220"/>
          </a:xfrm>
          <a:prstGeom prst="rect">
            <a:avLst/>
          </a:prstGeom>
          <a:noFill/>
        </p:spPr>
        <p:txBody>
          <a:bodyPr wrap="none" rtlCol="0">
            <a:spAutoFit/>
          </a:bodyPr>
          <a:lstStyle/>
          <a:p>
            <a:r>
              <a:rPr lang="fr-FR" sz="1400" dirty="0" smtClean="0">
                <a:latin typeface="Univers LT 47 CondensedLt" pitchFamily="2" charset="0"/>
              </a:rPr>
              <a:t>TC</a:t>
            </a:r>
          </a:p>
          <a:p>
            <a:r>
              <a:rPr lang="fr-FR" sz="1400" dirty="0" smtClean="0">
                <a:latin typeface="Univers LT 47 CondensedLt" pitchFamily="2" charset="0"/>
              </a:rPr>
              <a:t>coma</a:t>
            </a:r>
            <a:endParaRPr lang="fr-FR" sz="1400" dirty="0">
              <a:latin typeface="Univers LT 47 CondensedLt" pitchFamily="2" charset="0"/>
            </a:endParaRPr>
          </a:p>
        </p:txBody>
      </p:sp>
      <p:cxnSp>
        <p:nvCxnSpPr>
          <p:cNvPr id="128" name="Connecteur droit 127"/>
          <p:cNvCxnSpPr/>
          <p:nvPr/>
        </p:nvCxnSpPr>
        <p:spPr>
          <a:xfrm>
            <a:off x="5148064" y="120114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ZoneTexte 128"/>
          <p:cNvSpPr txBox="1"/>
          <p:nvPr/>
        </p:nvSpPr>
        <p:spPr>
          <a:xfrm>
            <a:off x="5190558" y="1129135"/>
            <a:ext cx="849883" cy="523220"/>
          </a:xfrm>
          <a:prstGeom prst="rect">
            <a:avLst/>
          </a:prstGeom>
          <a:noFill/>
        </p:spPr>
        <p:txBody>
          <a:bodyPr wrap="none" rtlCol="0">
            <a:spAutoFit/>
          </a:bodyPr>
          <a:lstStyle/>
          <a:p>
            <a:r>
              <a:rPr lang="fr-FR" sz="1400" dirty="0" smtClean="0">
                <a:latin typeface="Univers LT 47 CondensedLt" pitchFamily="2" charset="0"/>
              </a:rPr>
              <a:t>Détresse</a:t>
            </a:r>
          </a:p>
          <a:p>
            <a:r>
              <a:rPr lang="fr-FR" sz="1400" dirty="0" smtClean="0">
                <a:latin typeface="Univers LT 47 CondensedLt" pitchFamily="2" charset="0"/>
              </a:rPr>
              <a:t>respiratoire</a:t>
            </a:r>
          </a:p>
        </p:txBody>
      </p:sp>
      <p:cxnSp>
        <p:nvCxnSpPr>
          <p:cNvPr id="131" name="Connecteur droit 130"/>
          <p:cNvCxnSpPr/>
          <p:nvPr/>
        </p:nvCxnSpPr>
        <p:spPr>
          <a:xfrm>
            <a:off x="1414981" y="119310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2" name="ZoneTexte 131"/>
          <p:cNvSpPr txBox="1"/>
          <p:nvPr/>
        </p:nvSpPr>
        <p:spPr>
          <a:xfrm>
            <a:off x="1470222" y="1109109"/>
            <a:ext cx="1085554" cy="523220"/>
          </a:xfrm>
          <a:prstGeom prst="rect">
            <a:avLst/>
          </a:prstGeom>
          <a:noFill/>
        </p:spPr>
        <p:txBody>
          <a:bodyPr wrap="none" rtlCol="0">
            <a:spAutoFit/>
          </a:bodyPr>
          <a:lstStyle/>
          <a:p>
            <a:r>
              <a:rPr lang="fr-FR" sz="1400" dirty="0" smtClean="0">
                <a:latin typeface="Univers LT 47 CondensedLt" pitchFamily="2" charset="0"/>
              </a:rPr>
              <a:t>Plaie </a:t>
            </a:r>
          </a:p>
          <a:p>
            <a:r>
              <a:rPr lang="fr-FR" sz="1400" dirty="0" smtClean="0">
                <a:latin typeface="Univers LT 47 CondensedLt" pitchFamily="2" charset="0"/>
              </a:rPr>
              <a:t>hémorragique</a:t>
            </a:r>
            <a:endParaRPr lang="fr-FR" sz="1400" dirty="0">
              <a:latin typeface="Univers LT 47 CondensedLt" pitchFamily="2" charset="0"/>
            </a:endParaRPr>
          </a:p>
        </p:txBody>
      </p:sp>
      <p:cxnSp>
        <p:nvCxnSpPr>
          <p:cNvPr id="134" name="Connecteur droit 133"/>
          <p:cNvCxnSpPr/>
          <p:nvPr/>
        </p:nvCxnSpPr>
        <p:spPr>
          <a:xfrm>
            <a:off x="6948264" y="120240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5" name="ZoneTexte 134"/>
          <p:cNvSpPr txBox="1"/>
          <p:nvPr/>
        </p:nvSpPr>
        <p:spPr>
          <a:xfrm>
            <a:off x="7019162" y="1130400"/>
            <a:ext cx="1132654" cy="523220"/>
          </a:xfrm>
          <a:prstGeom prst="rect">
            <a:avLst/>
          </a:prstGeom>
          <a:noFill/>
        </p:spPr>
        <p:txBody>
          <a:bodyPr wrap="none" rtlCol="0">
            <a:spAutoFit/>
          </a:bodyPr>
          <a:lstStyle/>
          <a:p>
            <a:r>
              <a:rPr lang="fr-FR" sz="1400" dirty="0" smtClean="0">
                <a:latin typeface="Univers LT 47 CondensedLt" pitchFamily="2" charset="0"/>
              </a:rPr>
              <a:t>Fracture ouverte</a:t>
            </a:r>
          </a:p>
          <a:p>
            <a:r>
              <a:rPr lang="fr-FR" sz="1400" dirty="0" smtClean="0">
                <a:latin typeface="Univers LT 47 CondensedLt" pitchFamily="2" charset="0"/>
              </a:rPr>
              <a:t>du fémur</a:t>
            </a:r>
          </a:p>
        </p:txBody>
      </p:sp>
      <p:cxnSp>
        <p:nvCxnSpPr>
          <p:cNvPr id="137" name="Connecteur droit 136"/>
          <p:cNvCxnSpPr/>
          <p:nvPr/>
        </p:nvCxnSpPr>
        <p:spPr>
          <a:xfrm>
            <a:off x="5967484" y="3056042"/>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8" name="ZoneTexte 137"/>
          <p:cNvSpPr txBox="1"/>
          <p:nvPr/>
        </p:nvSpPr>
        <p:spPr>
          <a:xfrm>
            <a:off x="5011773" y="2984034"/>
            <a:ext cx="955711" cy="523220"/>
          </a:xfrm>
          <a:prstGeom prst="rect">
            <a:avLst/>
          </a:prstGeom>
          <a:noFill/>
        </p:spPr>
        <p:txBody>
          <a:bodyPr wrap="none" rtlCol="0">
            <a:spAutoFit/>
          </a:bodyPr>
          <a:lstStyle/>
          <a:p>
            <a:pPr algn="r"/>
            <a:r>
              <a:rPr lang="fr-FR" sz="1400" dirty="0" smtClean="0">
                <a:latin typeface="Univers LT 47 CondensedLt" pitchFamily="2" charset="0"/>
              </a:rPr>
              <a:t>Brulure de</a:t>
            </a:r>
          </a:p>
          <a:p>
            <a:pPr algn="r"/>
            <a:r>
              <a:rPr lang="fr-FR" sz="1400" dirty="0" smtClean="0">
                <a:latin typeface="Univers LT 47 CondensedLt" pitchFamily="2" charset="0"/>
              </a:rPr>
              <a:t>l’avant-bras</a:t>
            </a:r>
          </a:p>
        </p:txBody>
      </p:sp>
      <p:cxnSp>
        <p:nvCxnSpPr>
          <p:cNvPr id="140" name="Connecteur droit 139"/>
          <p:cNvCxnSpPr/>
          <p:nvPr/>
        </p:nvCxnSpPr>
        <p:spPr>
          <a:xfrm>
            <a:off x="7870768" y="3066059"/>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1" name="ZoneTexte 140"/>
          <p:cNvSpPr txBox="1"/>
          <p:nvPr/>
        </p:nvSpPr>
        <p:spPr>
          <a:xfrm>
            <a:off x="6953530" y="2994051"/>
            <a:ext cx="917238" cy="523220"/>
          </a:xfrm>
          <a:prstGeom prst="rect">
            <a:avLst/>
          </a:prstGeom>
          <a:noFill/>
        </p:spPr>
        <p:txBody>
          <a:bodyPr wrap="none" rtlCol="0">
            <a:spAutoFit/>
          </a:bodyPr>
          <a:lstStyle/>
          <a:p>
            <a:pPr algn="r"/>
            <a:r>
              <a:rPr lang="fr-FR" sz="1400" dirty="0" smtClean="0">
                <a:latin typeface="Univers LT 47 CondensedLt" pitchFamily="2" charset="0"/>
              </a:rPr>
              <a:t>Fracture de</a:t>
            </a:r>
          </a:p>
          <a:p>
            <a:pPr algn="r"/>
            <a:r>
              <a:rPr lang="fr-FR" sz="1400" dirty="0" smtClean="0">
                <a:latin typeface="Univers LT 47 CondensedLt" pitchFamily="2" charset="0"/>
              </a:rPr>
              <a:t>la clavicule</a:t>
            </a:r>
            <a:endParaRPr lang="fr-FR" sz="1400" dirty="0">
              <a:latin typeface="Univers LT 47 CondensedLt" pitchFamily="2" charset="0"/>
            </a:endParaRPr>
          </a:p>
        </p:txBody>
      </p:sp>
      <p:cxnSp>
        <p:nvCxnSpPr>
          <p:cNvPr id="143" name="Connecteur droit 142"/>
          <p:cNvCxnSpPr/>
          <p:nvPr/>
        </p:nvCxnSpPr>
        <p:spPr>
          <a:xfrm>
            <a:off x="5441778" y="151953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4" name="ZoneTexte 143"/>
          <p:cNvSpPr txBox="1"/>
          <p:nvPr/>
        </p:nvSpPr>
        <p:spPr>
          <a:xfrm>
            <a:off x="4556599" y="1447525"/>
            <a:ext cx="885179" cy="523220"/>
          </a:xfrm>
          <a:prstGeom prst="rect">
            <a:avLst/>
          </a:prstGeom>
          <a:noFill/>
        </p:spPr>
        <p:txBody>
          <a:bodyPr wrap="none" rtlCol="0">
            <a:spAutoFit/>
          </a:bodyPr>
          <a:lstStyle/>
          <a:p>
            <a:pPr algn="r"/>
            <a:r>
              <a:rPr lang="fr-FR" sz="1400" dirty="0" smtClean="0">
                <a:latin typeface="Univers LT 47 CondensedLt" pitchFamily="2" charset="0"/>
              </a:rPr>
              <a:t>État</a:t>
            </a:r>
          </a:p>
          <a:p>
            <a:pPr algn="r"/>
            <a:r>
              <a:rPr lang="fr-FR" sz="1400" dirty="0" smtClean="0">
                <a:latin typeface="Univers LT 47 CondensedLt" pitchFamily="2" charset="0"/>
              </a:rPr>
              <a:t>d’agitation</a:t>
            </a:r>
            <a:endParaRPr lang="fr-FR" sz="1400" dirty="0">
              <a:latin typeface="Univers LT 47 CondensedLt" pitchFamily="2" charset="0"/>
            </a:endParaRPr>
          </a:p>
        </p:txBody>
      </p:sp>
      <p:cxnSp>
        <p:nvCxnSpPr>
          <p:cNvPr id="146" name="Connecteur droit 145"/>
          <p:cNvCxnSpPr/>
          <p:nvPr/>
        </p:nvCxnSpPr>
        <p:spPr>
          <a:xfrm>
            <a:off x="7870768" y="3944608"/>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7" name="ZoneTexte 146"/>
          <p:cNvSpPr txBox="1"/>
          <p:nvPr/>
        </p:nvSpPr>
        <p:spPr>
          <a:xfrm>
            <a:off x="6854143" y="3872600"/>
            <a:ext cx="1016625" cy="523220"/>
          </a:xfrm>
          <a:prstGeom prst="rect">
            <a:avLst/>
          </a:prstGeom>
          <a:noFill/>
        </p:spPr>
        <p:txBody>
          <a:bodyPr wrap="none" rtlCol="0">
            <a:spAutoFit/>
          </a:bodyPr>
          <a:lstStyle/>
          <a:p>
            <a:pPr algn="r"/>
            <a:r>
              <a:rPr lang="fr-FR" sz="1400" dirty="0" smtClean="0">
                <a:latin typeface="Univers LT 47 CondensedLt" pitchFamily="2" charset="0"/>
              </a:rPr>
              <a:t>Douleurs</a:t>
            </a:r>
          </a:p>
          <a:p>
            <a:pPr algn="r"/>
            <a:r>
              <a:rPr lang="fr-FR" sz="1400" dirty="0" smtClean="0">
                <a:latin typeface="Univers LT 47 CondensedLt" pitchFamily="2" charset="0"/>
              </a:rPr>
              <a:t>rachidiennes</a:t>
            </a:r>
            <a:endParaRPr lang="fr-FR" sz="1400" dirty="0">
              <a:latin typeface="Univers LT 47 CondensedLt" pitchFamily="2" charset="0"/>
            </a:endParaRPr>
          </a:p>
        </p:txBody>
      </p:sp>
      <p:cxnSp>
        <p:nvCxnSpPr>
          <p:cNvPr id="149" name="Connecteur droit 148"/>
          <p:cNvCxnSpPr/>
          <p:nvPr/>
        </p:nvCxnSpPr>
        <p:spPr>
          <a:xfrm>
            <a:off x="5967484" y="4002181"/>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0" name="ZoneTexte 149"/>
          <p:cNvSpPr txBox="1"/>
          <p:nvPr/>
        </p:nvSpPr>
        <p:spPr>
          <a:xfrm>
            <a:off x="5011773" y="3930173"/>
            <a:ext cx="955711" cy="523220"/>
          </a:xfrm>
          <a:prstGeom prst="rect">
            <a:avLst/>
          </a:prstGeom>
          <a:noFill/>
        </p:spPr>
        <p:txBody>
          <a:bodyPr wrap="none" rtlCol="0">
            <a:spAutoFit/>
          </a:bodyPr>
          <a:lstStyle/>
          <a:p>
            <a:pPr algn="r"/>
            <a:r>
              <a:rPr lang="fr-FR" sz="1400" dirty="0" smtClean="0">
                <a:latin typeface="Univers LT 47 CondensedLt" pitchFamily="2" charset="0"/>
              </a:rPr>
              <a:t>Fracture de</a:t>
            </a:r>
          </a:p>
          <a:p>
            <a:pPr algn="r"/>
            <a:r>
              <a:rPr lang="fr-FR" sz="1400" dirty="0" smtClean="0">
                <a:latin typeface="Univers LT 47 CondensedLt" pitchFamily="2" charset="0"/>
              </a:rPr>
              <a:t>l’avant-bras</a:t>
            </a:r>
          </a:p>
        </p:txBody>
      </p:sp>
      <p:cxnSp>
        <p:nvCxnSpPr>
          <p:cNvPr id="152" name="Connecteur droit 151"/>
          <p:cNvCxnSpPr/>
          <p:nvPr/>
        </p:nvCxnSpPr>
        <p:spPr>
          <a:xfrm>
            <a:off x="7870320" y="1571841"/>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3" name="ZoneTexte 152"/>
          <p:cNvSpPr txBox="1"/>
          <p:nvPr/>
        </p:nvSpPr>
        <p:spPr>
          <a:xfrm>
            <a:off x="6853695" y="1499833"/>
            <a:ext cx="1016625" cy="523220"/>
          </a:xfrm>
          <a:prstGeom prst="rect">
            <a:avLst/>
          </a:prstGeom>
          <a:noFill/>
        </p:spPr>
        <p:txBody>
          <a:bodyPr wrap="none" rtlCol="0">
            <a:spAutoFit/>
          </a:bodyPr>
          <a:lstStyle/>
          <a:p>
            <a:pPr algn="r"/>
            <a:r>
              <a:rPr lang="fr-FR" sz="1400" dirty="0" smtClean="0">
                <a:latin typeface="Univers LT 47 CondensedLt" pitchFamily="2" charset="0"/>
              </a:rPr>
              <a:t>Douleurs</a:t>
            </a:r>
          </a:p>
          <a:p>
            <a:pPr algn="r"/>
            <a:r>
              <a:rPr lang="fr-FR" sz="1400" dirty="0" smtClean="0">
                <a:latin typeface="Univers LT 47 CondensedLt" pitchFamily="2" charset="0"/>
              </a:rPr>
              <a:t>rachidiennes</a:t>
            </a:r>
            <a:endParaRPr lang="fr-FR" sz="1400" dirty="0">
              <a:latin typeface="Univers LT 47 CondensedLt" pitchFamily="2" charset="0"/>
            </a:endParaRPr>
          </a:p>
        </p:txBody>
      </p:sp>
      <p:cxnSp>
        <p:nvCxnSpPr>
          <p:cNvPr id="155" name="Connecteur droit 154"/>
          <p:cNvCxnSpPr/>
          <p:nvPr/>
        </p:nvCxnSpPr>
        <p:spPr>
          <a:xfrm>
            <a:off x="1490085" y="6124918"/>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6" name="ZoneTexte 155"/>
          <p:cNvSpPr txBox="1"/>
          <p:nvPr/>
        </p:nvSpPr>
        <p:spPr>
          <a:xfrm>
            <a:off x="1545326" y="6152347"/>
            <a:ext cx="604653" cy="307777"/>
          </a:xfrm>
          <a:prstGeom prst="rect">
            <a:avLst/>
          </a:prstGeom>
          <a:noFill/>
        </p:spPr>
        <p:txBody>
          <a:bodyPr wrap="none" rtlCol="0">
            <a:spAutoFit/>
          </a:bodyPr>
          <a:lstStyle/>
          <a:p>
            <a:r>
              <a:rPr lang="fr-FR" sz="1400" dirty="0" smtClean="0">
                <a:latin typeface="Univers LT 47 CondensedLt" pitchFamily="2" charset="0"/>
              </a:rPr>
              <a:t>Apnée</a:t>
            </a:r>
            <a:endParaRPr lang="fr-FR" sz="1400" dirty="0">
              <a:latin typeface="Univers LT 47 CondensedLt" pitchFamily="2" charset="0"/>
            </a:endParaRPr>
          </a:p>
        </p:txBody>
      </p:sp>
      <p:cxnSp>
        <p:nvCxnSpPr>
          <p:cNvPr id="158" name="Connecteur droit 157"/>
          <p:cNvCxnSpPr/>
          <p:nvPr/>
        </p:nvCxnSpPr>
        <p:spPr>
          <a:xfrm>
            <a:off x="7860245" y="483678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9" name="ZoneTexte 158"/>
          <p:cNvSpPr txBox="1"/>
          <p:nvPr/>
        </p:nvSpPr>
        <p:spPr>
          <a:xfrm>
            <a:off x="6718147" y="4751383"/>
            <a:ext cx="1106392" cy="523220"/>
          </a:xfrm>
          <a:prstGeom prst="rect">
            <a:avLst/>
          </a:prstGeom>
          <a:noFill/>
        </p:spPr>
        <p:txBody>
          <a:bodyPr wrap="none" rtlCol="0">
            <a:spAutoFit/>
          </a:bodyPr>
          <a:lstStyle/>
          <a:p>
            <a:pPr algn="r"/>
            <a:r>
              <a:rPr lang="fr-FR" sz="1400" dirty="0" smtClean="0">
                <a:latin typeface="Univers LT 47 CondensedLt" pitchFamily="2" charset="0"/>
              </a:rPr>
              <a:t>Plaies </a:t>
            </a:r>
            <a:r>
              <a:rPr lang="fr-FR" sz="1400" dirty="0" err="1" smtClean="0">
                <a:latin typeface="Univers LT 47 CondensedLt" pitchFamily="2" charset="0"/>
              </a:rPr>
              <a:t>superf</a:t>
            </a:r>
            <a:r>
              <a:rPr lang="fr-FR" sz="1400" dirty="0" smtClean="0">
                <a:latin typeface="Univers LT 47 CondensedLt" pitchFamily="2" charset="0"/>
              </a:rPr>
              <a:t>.</a:t>
            </a:r>
          </a:p>
          <a:p>
            <a:pPr algn="r"/>
            <a:r>
              <a:rPr lang="fr-FR" sz="1400" dirty="0" smtClean="0">
                <a:latin typeface="Univers LT 47 CondensedLt" pitchFamily="2" charset="0"/>
              </a:rPr>
              <a:t>des membres</a:t>
            </a:r>
            <a:endParaRPr lang="fr-FR" sz="1400" dirty="0">
              <a:latin typeface="Univers LT 47 CondensedLt" pitchFamily="2" charset="0"/>
            </a:endParaRPr>
          </a:p>
        </p:txBody>
      </p:sp>
      <p:cxnSp>
        <p:nvCxnSpPr>
          <p:cNvPr id="161" name="Connecteur droit 160"/>
          <p:cNvCxnSpPr/>
          <p:nvPr/>
        </p:nvCxnSpPr>
        <p:spPr>
          <a:xfrm>
            <a:off x="5969013" y="4836982"/>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2" name="ZoneTexte 161"/>
          <p:cNvSpPr txBox="1"/>
          <p:nvPr/>
        </p:nvSpPr>
        <p:spPr>
          <a:xfrm>
            <a:off x="4820899" y="4751383"/>
            <a:ext cx="1106392" cy="523220"/>
          </a:xfrm>
          <a:prstGeom prst="rect">
            <a:avLst/>
          </a:prstGeom>
          <a:noFill/>
        </p:spPr>
        <p:txBody>
          <a:bodyPr wrap="none" rtlCol="0">
            <a:spAutoFit/>
          </a:bodyPr>
          <a:lstStyle/>
          <a:p>
            <a:pPr algn="r"/>
            <a:r>
              <a:rPr lang="fr-FR" sz="1400" dirty="0" smtClean="0">
                <a:latin typeface="Univers LT 47 CondensedLt" pitchFamily="2" charset="0"/>
              </a:rPr>
              <a:t>Brulures de la</a:t>
            </a:r>
          </a:p>
          <a:p>
            <a:pPr algn="r"/>
            <a:r>
              <a:rPr lang="fr-FR" sz="1400" dirty="0" smtClean="0">
                <a:latin typeface="Univers LT 47 CondensedLt" pitchFamily="2" charset="0"/>
              </a:rPr>
              <a:t>face et du cou</a:t>
            </a:r>
            <a:endParaRPr lang="fr-FR" sz="1400" dirty="0">
              <a:latin typeface="Univers LT 47 CondensedLt" pitchFamily="2" charset="0"/>
            </a:endParaRPr>
          </a:p>
        </p:txBody>
      </p:sp>
      <p:cxnSp>
        <p:nvCxnSpPr>
          <p:cNvPr id="164" name="Connecteur droit 163"/>
          <p:cNvCxnSpPr/>
          <p:nvPr/>
        </p:nvCxnSpPr>
        <p:spPr>
          <a:xfrm>
            <a:off x="5969013" y="581082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5" name="ZoneTexte 164"/>
          <p:cNvSpPr txBox="1"/>
          <p:nvPr/>
        </p:nvSpPr>
        <p:spPr>
          <a:xfrm>
            <a:off x="4662245" y="5738812"/>
            <a:ext cx="1306768" cy="523220"/>
          </a:xfrm>
          <a:prstGeom prst="rect">
            <a:avLst/>
          </a:prstGeom>
          <a:noFill/>
        </p:spPr>
        <p:txBody>
          <a:bodyPr wrap="none" rtlCol="0">
            <a:spAutoFit/>
          </a:bodyPr>
          <a:lstStyle/>
          <a:p>
            <a:pPr algn="r"/>
            <a:r>
              <a:rPr lang="fr-FR" sz="1400" dirty="0" smtClean="0">
                <a:latin typeface="Univers LT 47 CondensedLt" pitchFamily="2" charset="0"/>
              </a:rPr>
              <a:t>TC sans troubles </a:t>
            </a:r>
          </a:p>
          <a:p>
            <a:pPr algn="r"/>
            <a:r>
              <a:rPr lang="fr-FR" sz="1400" dirty="0" smtClean="0">
                <a:latin typeface="Univers LT 47 CondensedLt" pitchFamily="2" charset="0"/>
              </a:rPr>
              <a:t>de la conscience</a:t>
            </a:r>
          </a:p>
        </p:txBody>
      </p:sp>
      <p:cxnSp>
        <p:nvCxnSpPr>
          <p:cNvPr id="167" name="Connecteur droit 166"/>
          <p:cNvCxnSpPr/>
          <p:nvPr/>
        </p:nvCxnSpPr>
        <p:spPr>
          <a:xfrm>
            <a:off x="3818370" y="153573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8" name="ZoneTexte 167"/>
          <p:cNvSpPr txBox="1"/>
          <p:nvPr/>
        </p:nvSpPr>
        <p:spPr>
          <a:xfrm>
            <a:off x="2753860" y="1466534"/>
            <a:ext cx="1016625" cy="523220"/>
          </a:xfrm>
          <a:prstGeom prst="rect">
            <a:avLst/>
          </a:prstGeom>
          <a:noFill/>
        </p:spPr>
        <p:txBody>
          <a:bodyPr wrap="none" rtlCol="0">
            <a:spAutoFit/>
          </a:bodyPr>
          <a:lstStyle/>
          <a:p>
            <a:pPr algn="r"/>
            <a:r>
              <a:rPr lang="fr-FR" sz="1400" dirty="0" smtClean="0">
                <a:latin typeface="Univers LT 47 CondensedLt" pitchFamily="2" charset="0"/>
              </a:rPr>
              <a:t>Douleurs</a:t>
            </a:r>
          </a:p>
          <a:p>
            <a:pPr algn="r"/>
            <a:r>
              <a:rPr lang="fr-FR" sz="1400" dirty="0" smtClean="0">
                <a:latin typeface="Univers LT 47 CondensedLt" pitchFamily="2" charset="0"/>
              </a:rPr>
              <a:t>abdominales</a:t>
            </a:r>
            <a:endParaRPr lang="fr-FR" sz="1400" dirty="0">
              <a:latin typeface="Univers LT 47 CondensedLt" pitchFamily="2" charset="0"/>
            </a:endParaRPr>
          </a:p>
        </p:txBody>
      </p:sp>
      <p:grpSp>
        <p:nvGrpSpPr>
          <p:cNvPr id="7" name="Groupe 6"/>
          <p:cNvGrpSpPr/>
          <p:nvPr/>
        </p:nvGrpSpPr>
        <p:grpSpPr>
          <a:xfrm>
            <a:off x="539750" y="1074286"/>
            <a:ext cx="855657" cy="605805"/>
            <a:chOff x="539750" y="1124744"/>
            <a:chExt cx="855657" cy="605805"/>
          </a:xfrm>
        </p:grpSpPr>
        <p:pic>
          <p:nvPicPr>
            <p:cNvPr id="13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1033200" y="1263600"/>
              <a:ext cx="316800" cy="327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2" name="Groupe 171"/>
          <p:cNvGrpSpPr/>
          <p:nvPr/>
        </p:nvGrpSpPr>
        <p:grpSpPr>
          <a:xfrm rot="10800000">
            <a:off x="2672467" y="1074285"/>
            <a:ext cx="855657" cy="605805"/>
            <a:chOff x="539750" y="1124744"/>
            <a:chExt cx="855657" cy="605805"/>
          </a:xfrm>
        </p:grpSpPr>
        <p:pic>
          <p:nvPicPr>
            <p:cNvPr id="17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 name="Ellipse 173"/>
            <p:cNvSpPr/>
            <p:nvPr/>
          </p:nvSpPr>
          <p:spPr>
            <a:xfrm>
              <a:off x="1033200" y="1263600"/>
              <a:ext cx="316800" cy="327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5" name="Groupe 174"/>
          <p:cNvGrpSpPr/>
          <p:nvPr/>
        </p:nvGrpSpPr>
        <p:grpSpPr>
          <a:xfrm rot="20153266">
            <a:off x="4249278" y="1074286"/>
            <a:ext cx="855657" cy="605805"/>
            <a:chOff x="539750" y="1124744"/>
            <a:chExt cx="855657" cy="605805"/>
          </a:xfrm>
        </p:grpSpPr>
        <p:pic>
          <p:nvPicPr>
            <p:cNvPr id="17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 name="Ellipse 176"/>
            <p:cNvSpPr/>
            <p:nvPr/>
          </p:nvSpPr>
          <p:spPr>
            <a:xfrm>
              <a:off x="1033200" y="1263600"/>
              <a:ext cx="316800" cy="327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78" name="Groupe 177"/>
          <p:cNvGrpSpPr/>
          <p:nvPr/>
        </p:nvGrpSpPr>
        <p:grpSpPr>
          <a:xfrm>
            <a:off x="6058180" y="1074286"/>
            <a:ext cx="855657" cy="605805"/>
            <a:chOff x="539750" y="1124744"/>
            <a:chExt cx="855657" cy="605805"/>
          </a:xfrm>
        </p:grpSpPr>
        <p:pic>
          <p:nvPicPr>
            <p:cNvPr id="17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 name="Ellipse 179"/>
            <p:cNvSpPr/>
            <p:nvPr/>
          </p:nvSpPr>
          <p:spPr>
            <a:xfrm>
              <a:off x="1033200" y="1263600"/>
              <a:ext cx="316800" cy="327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18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246896">
            <a:off x="5492067" y="1168145"/>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Ellipse 185"/>
          <p:cNvSpPr/>
          <p:nvPr/>
        </p:nvSpPr>
        <p:spPr>
          <a:xfrm rot="14846896">
            <a:off x="5550426" y="1225377"/>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7" name="Groupe 186"/>
          <p:cNvGrpSpPr/>
          <p:nvPr/>
        </p:nvGrpSpPr>
        <p:grpSpPr>
          <a:xfrm rot="16200000">
            <a:off x="5898941" y="3850397"/>
            <a:ext cx="855657" cy="605805"/>
            <a:chOff x="539750" y="1124744"/>
            <a:chExt cx="855657" cy="605805"/>
          </a:xfrm>
        </p:grpSpPr>
        <p:pic>
          <p:nvPicPr>
            <p:cNvPr id="18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 name="Ellipse 188"/>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93" name="Groupe 192"/>
          <p:cNvGrpSpPr/>
          <p:nvPr/>
        </p:nvGrpSpPr>
        <p:grpSpPr>
          <a:xfrm rot="16200000">
            <a:off x="5898941" y="5630133"/>
            <a:ext cx="855657" cy="605805"/>
            <a:chOff x="539750" y="1124744"/>
            <a:chExt cx="855657" cy="605805"/>
          </a:xfrm>
        </p:grpSpPr>
        <p:pic>
          <p:nvPicPr>
            <p:cNvPr id="19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 name="Ellipse 194"/>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96" name="Groupe 195"/>
          <p:cNvGrpSpPr/>
          <p:nvPr/>
        </p:nvGrpSpPr>
        <p:grpSpPr>
          <a:xfrm rot="16200000">
            <a:off x="7795615" y="4714493"/>
            <a:ext cx="855657" cy="605805"/>
            <a:chOff x="539750" y="1124744"/>
            <a:chExt cx="855657" cy="605805"/>
          </a:xfrm>
        </p:grpSpPr>
        <p:pic>
          <p:nvPicPr>
            <p:cNvPr id="19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 name="Ellipse 197"/>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0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4760" y="1244267"/>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 name="Ellipse 200"/>
          <p:cNvSpPr/>
          <p:nvPr/>
        </p:nvSpPr>
        <p:spPr>
          <a:xfrm rot="16200000">
            <a:off x="4029016" y="1284274"/>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02" name="Groupe 201"/>
          <p:cNvGrpSpPr/>
          <p:nvPr/>
        </p:nvGrpSpPr>
        <p:grpSpPr>
          <a:xfrm rot="16200000">
            <a:off x="7795615" y="2911553"/>
            <a:ext cx="855657" cy="605805"/>
            <a:chOff x="539750" y="1124744"/>
            <a:chExt cx="855657" cy="605805"/>
          </a:xfrm>
        </p:grpSpPr>
        <p:pic>
          <p:nvPicPr>
            <p:cNvPr id="20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 name="Ellipse 203"/>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05" name="Groupe 204"/>
          <p:cNvGrpSpPr/>
          <p:nvPr/>
        </p:nvGrpSpPr>
        <p:grpSpPr>
          <a:xfrm>
            <a:off x="7964813" y="3831307"/>
            <a:ext cx="855657" cy="605805"/>
            <a:chOff x="539750" y="1124744"/>
            <a:chExt cx="855657" cy="605805"/>
          </a:xfrm>
        </p:grpSpPr>
        <p:pic>
          <p:nvPicPr>
            <p:cNvPr id="20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Ellipse 206"/>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0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8089741" y="1330117"/>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 name="Ellipse 209"/>
          <p:cNvSpPr/>
          <p:nvPr/>
        </p:nvSpPr>
        <p:spPr>
          <a:xfrm>
            <a:off x="8458265" y="1593899"/>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11" name="Groupe 210"/>
          <p:cNvGrpSpPr/>
          <p:nvPr/>
        </p:nvGrpSpPr>
        <p:grpSpPr>
          <a:xfrm rot="10800000">
            <a:off x="559324" y="6003332"/>
            <a:ext cx="855657" cy="605805"/>
            <a:chOff x="539750" y="1124744"/>
            <a:chExt cx="855657" cy="605805"/>
          </a:xfrm>
        </p:grpSpPr>
        <p:pic>
          <p:nvPicPr>
            <p:cNvPr id="21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3" name="Ellipse 212"/>
            <p:cNvSpPr/>
            <p:nvPr/>
          </p:nvSpPr>
          <p:spPr>
            <a:xfrm>
              <a:off x="1033200" y="1263600"/>
              <a:ext cx="316800" cy="327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14" name="Groupe 213"/>
          <p:cNvGrpSpPr/>
          <p:nvPr/>
        </p:nvGrpSpPr>
        <p:grpSpPr>
          <a:xfrm rot="16200000">
            <a:off x="3498394" y="2537585"/>
            <a:ext cx="855657" cy="605805"/>
            <a:chOff x="539750" y="1124744"/>
            <a:chExt cx="855657" cy="605805"/>
          </a:xfrm>
        </p:grpSpPr>
        <p:pic>
          <p:nvPicPr>
            <p:cNvPr id="21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 name="Ellipse 215"/>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17" name="Groupe 216"/>
          <p:cNvGrpSpPr/>
          <p:nvPr/>
        </p:nvGrpSpPr>
        <p:grpSpPr>
          <a:xfrm rot="16200000">
            <a:off x="1360522" y="4833809"/>
            <a:ext cx="855657" cy="605805"/>
            <a:chOff x="539750" y="1124744"/>
            <a:chExt cx="855657" cy="605805"/>
          </a:xfrm>
        </p:grpSpPr>
        <p:pic>
          <p:nvPicPr>
            <p:cNvPr id="21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 name="Ellipse 218"/>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0" name="Groupe 219"/>
          <p:cNvGrpSpPr/>
          <p:nvPr/>
        </p:nvGrpSpPr>
        <p:grpSpPr>
          <a:xfrm rot="16200000">
            <a:off x="76886" y="4576065"/>
            <a:ext cx="855657" cy="605805"/>
            <a:chOff x="539750" y="1124744"/>
            <a:chExt cx="855657" cy="605805"/>
          </a:xfrm>
        </p:grpSpPr>
        <p:pic>
          <p:nvPicPr>
            <p:cNvPr id="22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 name="Ellipse 221"/>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3" name="Groupe 222"/>
          <p:cNvGrpSpPr/>
          <p:nvPr/>
        </p:nvGrpSpPr>
        <p:grpSpPr>
          <a:xfrm rot="16200000">
            <a:off x="3658514" y="4681715"/>
            <a:ext cx="855657" cy="605805"/>
            <a:chOff x="539750" y="1124744"/>
            <a:chExt cx="855657" cy="605805"/>
          </a:xfrm>
        </p:grpSpPr>
        <p:pic>
          <p:nvPicPr>
            <p:cNvPr id="22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 name="Ellipse 224"/>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6" name="Groupe 225"/>
          <p:cNvGrpSpPr/>
          <p:nvPr/>
        </p:nvGrpSpPr>
        <p:grpSpPr>
          <a:xfrm rot="16200000">
            <a:off x="3021049" y="4610009"/>
            <a:ext cx="855657" cy="605805"/>
            <a:chOff x="539750" y="1124744"/>
            <a:chExt cx="855657" cy="605805"/>
          </a:xfrm>
        </p:grpSpPr>
        <p:pic>
          <p:nvPicPr>
            <p:cNvPr id="22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 name="Ellipse 227"/>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9" name="Groupe 228"/>
          <p:cNvGrpSpPr/>
          <p:nvPr/>
        </p:nvGrpSpPr>
        <p:grpSpPr>
          <a:xfrm rot="16200000">
            <a:off x="2605799" y="4397801"/>
            <a:ext cx="855657" cy="605805"/>
            <a:chOff x="539750" y="1124744"/>
            <a:chExt cx="855657" cy="605805"/>
          </a:xfrm>
        </p:grpSpPr>
        <p:pic>
          <p:nvPicPr>
            <p:cNvPr id="23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 name="Ellipse 230"/>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32" name="Groupe 231"/>
          <p:cNvGrpSpPr/>
          <p:nvPr/>
        </p:nvGrpSpPr>
        <p:grpSpPr>
          <a:xfrm rot="16200000">
            <a:off x="2591710" y="3098470"/>
            <a:ext cx="855657" cy="605805"/>
            <a:chOff x="539750" y="1124744"/>
            <a:chExt cx="855657" cy="605805"/>
          </a:xfrm>
        </p:grpSpPr>
        <p:pic>
          <p:nvPicPr>
            <p:cNvPr id="23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4" name="Ellipse 233"/>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35" name="Groupe 234"/>
          <p:cNvGrpSpPr/>
          <p:nvPr/>
        </p:nvGrpSpPr>
        <p:grpSpPr>
          <a:xfrm rot="16200000">
            <a:off x="2993268" y="3098470"/>
            <a:ext cx="855657" cy="605805"/>
            <a:chOff x="539750" y="1124744"/>
            <a:chExt cx="855657" cy="605805"/>
          </a:xfrm>
        </p:grpSpPr>
        <p:pic>
          <p:nvPicPr>
            <p:cNvPr id="23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 name="Ellipse 236"/>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38" name="Groupe 237"/>
          <p:cNvGrpSpPr/>
          <p:nvPr/>
        </p:nvGrpSpPr>
        <p:grpSpPr>
          <a:xfrm rot="16200000">
            <a:off x="891290" y="2556434"/>
            <a:ext cx="855657" cy="605805"/>
            <a:chOff x="539750" y="1124744"/>
            <a:chExt cx="855657" cy="605805"/>
          </a:xfrm>
        </p:grpSpPr>
        <p:pic>
          <p:nvPicPr>
            <p:cNvPr id="23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0" name="Ellipse 239"/>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41" name="Groupe 240"/>
          <p:cNvGrpSpPr/>
          <p:nvPr/>
        </p:nvGrpSpPr>
        <p:grpSpPr>
          <a:xfrm rot="16200000">
            <a:off x="1043690" y="2708834"/>
            <a:ext cx="855657" cy="605805"/>
            <a:chOff x="539750" y="1124744"/>
            <a:chExt cx="855657" cy="605805"/>
          </a:xfrm>
        </p:grpSpPr>
        <p:pic>
          <p:nvPicPr>
            <p:cNvPr id="24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3" name="Ellipse 242"/>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44" name="Groupe 243"/>
          <p:cNvGrpSpPr/>
          <p:nvPr/>
        </p:nvGrpSpPr>
        <p:grpSpPr>
          <a:xfrm rot="16200000">
            <a:off x="1196090" y="2861234"/>
            <a:ext cx="855657" cy="605805"/>
            <a:chOff x="539750" y="1124744"/>
            <a:chExt cx="855657" cy="605805"/>
          </a:xfrm>
        </p:grpSpPr>
        <p:pic>
          <p:nvPicPr>
            <p:cNvPr id="24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 name="Ellipse 245"/>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47" name="Groupe 246"/>
          <p:cNvGrpSpPr/>
          <p:nvPr/>
        </p:nvGrpSpPr>
        <p:grpSpPr>
          <a:xfrm rot="16200000">
            <a:off x="1925166" y="3009077"/>
            <a:ext cx="855657" cy="605805"/>
            <a:chOff x="539750" y="1124744"/>
            <a:chExt cx="855657" cy="605805"/>
          </a:xfrm>
        </p:grpSpPr>
        <p:pic>
          <p:nvPicPr>
            <p:cNvPr id="24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 name="Ellipse 248"/>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0" name="Groupe 249"/>
          <p:cNvGrpSpPr/>
          <p:nvPr/>
        </p:nvGrpSpPr>
        <p:grpSpPr>
          <a:xfrm rot="16200000">
            <a:off x="1984226" y="4832246"/>
            <a:ext cx="855657" cy="605805"/>
            <a:chOff x="539750" y="1124744"/>
            <a:chExt cx="855657" cy="605805"/>
          </a:xfrm>
        </p:grpSpPr>
        <p:pic>
          <p:nvPicPr>
            <p:cNvPr id="25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 name="Ellipse 251"/>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3" name="Groupe 252"/>
          <p:cNvGrpSpPr/>
          <p:nvPr/>
        </p:nvGrpSpPr>
        <p:grpSpPr>
          <a:xfrm rot="16200000">
            <a:off x="1270481" y="3765815"/>
            <a:ext cx="855657" cy="605805"/>
            <a:chOff x="539750" y="1124744"/>
            <a:chExt cx="855657" cy="605805"/>
          </a:xfrm>
        </p:grpSpPr>
        <p:pic>
          <p:nvPicPr>
            <p:cNvPr id="25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5" name="Ellipse 254"/>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9" name="Groupe 258"/>
          <p:cNvGrpSpPr/>
          <p:nvPr/>
        </p:nvGrpSpPr>
        <p:grpSpPr>
          <a:xfrm rot="16200000">
            <a:off x="593410" y="4958488"/>
            <a:ext cx="855657" cy="605805"/>
            <a:chOff x="539750" y="1124744"/>
            <a:chExt cx="855657" cy="605805"/>
          </a:xfrm>
        </p:grpSpPr>
        <p:pic>
          <p:nvPicPr>
            <p:cNvPr id="26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 name="Ellipse 260"/>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6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6886" y="1291649"/>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4" name="Ellipse 263"/>
          <p:cNvSpPr/>
          <p:nvPr/>
        </p:nvSpPr>
        <p:spPr>
          <a:xfrm rot="16200000">
            <a:off x="1901142" y="1331656"/>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65" name="Groupe 264"/>
          <p:cNvGrpSpPr/>
          <p:nvPr/>
        </p:nvGrpSpPr>
        <p:grpSpPr>
          <a:xfrm rot="16200000">
            <a:off x="638205" y="3467974"/>
            <a:ext cx="855657" cy="605805"/>
            <a:chOff x="539750" y="1124744"/>
            <a:chExt cx="855657" cy="605805"/>
          </a:xfrm>
        </p:grpSpPr>
        <p:pic>
          <p:nvPicPr>
            <p:cNvPr id="26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7" name="Ellipse 266"/>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68" name="Groupe 267"/>
          <p:cNvGrpSpPr/>
          <p:nvPr/>
        </p:nvGrpSpPr>
        <p:grpSpPr>
          <a:xfrm rot="16200000">
            <a:off x="111921" y="2671103"/>
            <a:ext cx="855657" cy="605805"/>
            <a:chOff x="539750" y="1124744"/>
            <a:chExt cx="855657" cy="605805"/>
          </a:xfrm>
        </p:grpSpPr>
        <p:pic>
          <p:nvPicPr>
            <p:cNvPr id="26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0" name="Ellipse 269"/>
            <p:cNvSpPr/>
            <p:nvPr/>
          </p:nvSpPr>
          <p:spPr>
            <a:xfrm>
              <a:off x="1033200" y="1263600"/>
              <a:ext cx="316800" cy="32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5" name="Connecteur droit avec flèche 4"/>
          <p:cNvCxnSpPr>
            <a:stCxn id="139" idx="3"/>
          </p:cNvCxnSpPr>
          <p:nvPr/>
        </p:nvCxnSpPr>
        <p:spPr>
          <a:xfrm flipV="1">
            <a:off x="5508104" y="2079069"/>
            <a:ext cx="2736304" cy="310461"/>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2" name="Connecteur droit avec flèche 141"/>
          <p:cNvCxnSpPr/>
          <p:nvPr/>
        </p:nvCxnSpPr>
        <p:spPr>
          <a:xfrm flipV="1">
            <a:off x="4999188" y="1921499"/>
            <a:ext cx="616311" cy="265896"/>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5" name="Connecteur droit avec flèche 144"/>
          <p:cNvCxnSpPr/>
          <p:nvPr/>
        </p:nvCxnSpPr>
        <p:spPr>
          <a:xfrm flipH="1" flipV="1">
            <a:off x="2412054" y="1970745"/>
            <a:ext cx="974700" cy="328683"/>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8" name="Connecteur droit avec flèche 147"/>
          <p:cNvCxnSpPr/>
          <p:nvPr/>
        </p:nvCxnSpPr>
        <p:spPr>
          <a:xfrm flipV="1">
            <a:off x="3623320" y="2043873"/>
            <a:ext cx="298976" cy="164342"/>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9" name="ZoneTexte 138"/>
          <p:cNvSpPr txBox="1"/>
          <p:nvPr/>
        </p:nvSpPr>
        <p:spPr>
          <a:xfrm>
            <a:off x="3386754" y="2204864"/>
            <a:ext cx="2121350" cy="369332"/>
          </a:xfrm>
          <a:prstGeom prst="rect">
            <a:avLst/>
          </a:prstGeom>
          <a:solidFill>
            <a:srgbClr val="404040"/>
          </a:solidFill>
          <a:ln w="38100">
            <a:solidFill>
              <a:srgbClr val="404040"/>
            </a:solidFill>
          </a:ln>
        </p:spPr>
        <p:txBody>
          <a:bodyPr wrap="none" rtlCol="0">
            <a:spAutoFit/>
          </a:bodyPr>
          <a:lstStyle/>
          <a:p>
            <a:pPr algn="ctr"/>
            <a:r>
              <a:rPr lang="fr-FR" b="1" dirty="0" smtClean="0">
                <a:solidFill>
                  <a:schemeClr val="bg1"/>
                </a:solidFill>
                <a:latin typeface="Univers LT 47 CondensedLt" pitchFamily="2" charset="0"/>
              </a:rPr>
              <a:t>PATIENTS </a:t>
            </a:r>
            <a:r>
              <a:rPr lang="fr-FR" b="1" dirty="0" err="1" smtClean="0">
                <a:solidFill>
                  <a:schemeClr val="bg1"/>
                </a:solidFill>
                <a:latin typeface="Univers LT 47 CondensedLt" pitchFamily="2" charset="0"/>
              </a:rPr>
              <a:t>SURTRIÉS</a:t>
            </a:r>
            <a:endParaRPr lang="fr-FR" b="1" dirty="0">
              <a:solidFill>
                <a:schemeClr val="bg1"/>
              </a:solidFill>
              <a:latin typeface="Univers LT 47 CondensedLt" pitchFamily="2" charset="0"/>
            </a:endParaRPr>
          </a:p>
        </p:txBody>
      </p:sp>
      <p:grpSp>
        <p:nvGrpSpPr>
          <p:cNvPr id="151" name="Groupe 150"/>
          <p:cNvGrpSpPr/>
          <p:nvPr/>
        </p:nvGrpSpPr>
        <p:grpSpPr>
          <a:xfrm rot="16200000">
            <a:off x="5892846" y="2868260"/>
            <a:ext cx="855657" cy="605805"/>
            <a:chOff x="539750" y="1124744"/>
            <a:chExt cx="855657" cy="605805"/>
          </a:xfrm>
        </p:grpSpPr>
        <p:pic>
          <p:nvPicPr>
            <p:cNvPr id="15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 name="Ellipse 156"/>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60" name="Groupe 159"/>
          <p:cNvGrpSpPr/>
          <p:nvPr/>
        </p:nvGrpSpPr>
        <p:grpSpPr>
          <a:xfrm rot="14690841">
            <a:off x="5892847" y="4714493"/>
            <a:ext cx="855657" cy="605805"/>
            <a:chOff x="539750" y="1124744"/>
            <a:chExt cx="855657" cy="605805"/>
          </a:xfrm>
        </p:grpSpPr>
        <p:pic>
          <p:nvPicPr>
            <p:cNvPr id="16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664676" y="9998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 name="Ellipse 165"/>
            <p:cNvSpPr/>
            <p:nvPr/>
          </p:nvSpPr>
          <p:spPr>
            <a:xfrm>
              <a:off x="1033200" y="1263600"/>
              <a:ext cx="316800" cy="327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4199514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autoRev="1" fill="hold" nodeType="withEffect">
                                  <p:stCondLst>
                                    <p:cond delay="0"/>
                                  </p:stCondLst>
                                  <p:childTnLst>
                                    <p:animClr clrSpc="rgb" dir="cw">
                                      <p:cBhvr>
                                        <p:cTn id="6" dur="1000" fill="hold"/>
                                        <p:tgtEl>
                                          <p:spTgt spid="264"/>
                                        </p:tgtEl>
                                        <p:attrNameLst>
                                          <p:attrName>fillcolor</p:attrName>
                                        </p:attrNameLst>
                                      </p:cBhvr>
                                      <p:to>
                                        <a:srgbClr val="FF0000"/>
                                      </p:to>
                                    </p:animClr>
                                    <p:set>
                                      <p:cBhvr>
                                        <p:cTn id="7" dur="1000" fill="hold"/>
                                        <p:tgtEl>
                                          <p:spTgt spid="264"/>
                                        </p:tgtEl>
                                        <p:attrNameLst>
                                          <p:attrName>fill.type</p:attrName>
                                        </p:attrNameLst>
                                      </p:cBhvr>
                                      <p:to>
                                        <p:strVal val="solid"/>
                                      </p:to>
                                    </p:set>
                                    <p:set>
                                      <p:cBhvr>
                                        <p:cTn id="8" dur="1000" fill="hold"/>
                                        <p:tgtEl>
                                          <p:spTgt spid="264"/>
                                        </p:tgtEl>
                                        <p:attrNameLst>
                                          <p:attrName>fill.on</p:attrName>
                                        </p:attrNameLst>
                                      </p:cBhvr>
                                      <p:to>
                                        <p:strVal val="true"/>
                                      </p:to>
                                    </p:set>
                                  </p:childTnLst>
                                </p:cTn>
                              </p:par>
                              <p:par>
                                <p:cTn id="9" presetID="1" presetClass="emph" presetSubtype="2" repeatCount="indefinite" autoRev="1" fill="hold" nodeType="withEffect">
                                  <p:stCondLst>
                                    <p:cond delay="0"/>
                                  </p:stCondLst>
                                  <p:childTnLst>
                                    <p:animClr clrSpc="rgb" dir="cw">
                                      <p:cBhvr>
                                        <p:cTn id="10" dur="1000" fill="hold"/>
                                        <p:tgtEl>
                                          <p:spTgt spid="201"/>
                                        </p:tgtEl>
                                        <p:attrNameLst>
                                          <p:attrName>fillcolor</p:attrName>
                                        </p:attrNameLst>
                                      </p:cBhvr>
                                      <p:to>
                                        <a:srgbClr val="FF0000"/>
                                      </p:to>
                                    </p:animClr>
                                    <p:set>
                                      <p:cBhvr>
                                        <p:cTn id="11" dur="1000" fill="hold"/>
                                        <p:tgtEl>
                                          <p:spTgt spid="201"/>
                                        </p:tgtEl>
                                        <p:attrNameLst>
                                          <p:attrName>fill.type</p:attrName>
                                        </p:attrNameLst>
                                      </p:cBhvr>
                                      <p:to>
                                        <p:strVal val="solid"/>
                                      </p:to>
                                    </p:set>
                                    <p:set>
                                      <p:cBhvr>
                                        <p:cTn id="12" dur="1000" fill="hold"/>
                                        <p:tgtEl>
                                          <p:spTgt spid="201"/>
                                        </p:tgtEl>
                                        <p:attrNameLst>
                                          <p:attrName>fill.on</p:attrName>
                                        </p:attrNameLst>
                                      </p:cBhvr>
                                      <p:to>
                                        <p:strVal val="true"/>
                                      </p:to>
                                    </p:set>
                                  </p:childTnLst>
                                </p:cTn>
                              </p:par>
                              <p:par>
                                <p:cTn id="13" presetID="1" presetClass="emph" presetSubtype="2" repeatCount="indefinite" autoRev="1" fill="hold" nodeType="withEffect">
                                  <p:stCondLst>
                                    <p:cond delay="0"/>
                                  </p:stCondLst>
                                  <p:childTnLst>
                                    <p:animClr clrSpc="rgb" dir="cw">
                                      <p:cBhvr>
                                        <p:cTn id="14" dur="1000" fill="hold"/>
                                        <p:tgtEl>
                                          <p:spTgt spid="186"/>
                                        </p:tgtEl>
                                        <p:attrNameLst>
                                          <p:attrName>fillcolor</p:attrName>
                                        </p:attrNameLst>
                                      </p:cBhvr>
                                      <p:to>
                                        <a:srgbClr val="FF0000"/>
                                      </p:to>
                                    </p:animClr>
                                    <p:set>
                                      <p:cBhvr>
                                        <p:cTn id="15" dur="1000" fill="hold"/>
                                        <p:tgtEl>
                                          <p:spTgt spid="186"/>
                                        </p:tgtEl>
                                        <p:attrNameLst>
                                          <p:attrName>fill.type</p:attrName>
                                        </p:attrNameLst>
                                      </p:cBhvr>
                                      <p:to>
                                        <p:strVal val="solid"/>
                                      </p:to>
                                    </p:set>
                                    <p:set>
                                      <p:cBhvr>
                                        <p:cTn id="16" dur="1000" fill="hold"/>
                                        <p:tgtEl>
                                          <p:spTgt spid="186"/>
                                        </p:tgtEl>
                                        <p:attrNameLst>
                                          <p:attrName>fill.on</p:attrName>
                                        </p:attrNameLst>
                                      </p:cBhvr>
                                      <p:to>
                                        <p:strVal val="true"/>
                                      </p:to>
                                    </p:set>
                                  </p:childTnLst>
                                </p:cTn>
                              </p:par>
                              <p:par>
                                <p:cTn id="17" presetID="1" presetClass="emph" presetSubtype="2" repeatCount="indefinite" autoRev="1" fill="hold" nodeType="withEffect">
                                  <p:stCondLst>
                                    <p:cond delay="0"/>
                                  </p:stCondLst>
                                  <p:childTnLst>
                                    <p:animClr clrSpc="rgb" dir="cw">
                                      <p:cBhvr>
                                        <p:cTn id="18" dur="1000" fill="hold"/>
                                        <p:tgtEl>
                                          <p:spTgt spid="210"/>
                                        </p:tgtEl>
                                        <p:attrNameLst>
                                          <p:attrName>fillcolor</p:attrName>
                                        </p:attrNameLst>
                                      </p:cBhvr>
                                      <p:to>
                                        <a:srgbClr val="FF0000"/>
                                      </p:to>
                                    </p:animClr>
                                    <p:set>
                                      <p:cBhvr>
                                        <p:cTn id="19" dur="1000" fill="hold"/>
                                        <p:tgtEl>
                                          <p:spTgt spid="210"/>
                                        </p:tgtEl>
                                        <p:attrNameLst>
                                          <p:attrName>fill.type</p:attrName>
                                        </p:attrNameLst>
                                      </p:cBhvr>
                                      <p:to>
                                        <p:strVal val="solid"/>
                                      </p:to>
                                    </p:set>
                                    <p:set>
                                      <p:cBhvr>
                                        <p:cTn id="20" dur="1000" fill="hold"/>
                                        <p:tgtEl>
                                          <p:spTgt spid="210"/>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39"/>
                                        </p:tgtEl>
                                        <p:attrNameLst>
                                          <p:attrName>style.visibility</p:attrName>
                                        </p:attrNameLst>
                                      </p:cBhvr>
                                      <p:to>
                                        <p:strVal val="visible"/>
                                      </p:to>
                                    </p:set>
                                    <p:anim calcmode="lin" valueType="num">
                                      <p:cBhvr>
                                        <p:cTn id="25" dur="1000" fill="hold"/>
                                        <p:tgtEl>
                                          <p:spTgt spid="139"/>
                                        </p:tgtEl>
                                        <p:attrNameLst>
                                          <p:attrName>ppt_w</p:attrName>
                                        </p:attrNameLst>
                                      </p:cBhvr>
                                      <p:tavLst>
                                        <p:tav tm="0">
                                          <p:val>
                                            <p:strVal val="#ppt_w*0.70"/>
                                          </p:val>
                                        </p:tav>
                                        <p:tav tm="100000">
                                          <p:val>
                                            <p:strVal val="#ppt_w"/>
                                          </p:val>
                                        </p:tav>
                                      </p:tavLst>
                                    </p:anim>
                                    <p:anim calcmode="lin" valueType="num">
                                      <p:cBhvr>
                                        <p:cTn id="26" dur="1000" fill="hold"/>
                                        <p:tgtEl>
                                          <p:spTgt spid="139"/>
                                        </p:tgtEl>
                                        <p:attrNameLst>
                                          <p:attrName>ppt_h</p:attrName>
                                        </p:attrNameLst>
                                      </p:cBhvr>
                                      <p:tavLst>
                                        <p:tav tm="0">
                                          <p:val>
                                            <p:strVal val="#ppt_h"/>
                                          </p:val>
                                        </p:tav>
                                        <p:tav tm="100000">
                                          <p:val>
                                            <p:strVal val="#ppt_h"/>
                                          </p:val>
                                        </p:tav>
                                      </p:tavLst>
                                    </p:anim>
                                    <p:animEffect transition="in" filter="fade">
                                      <p:cBhvr>
                                        <p:cTn id="27" dur="1000"/>
                                        <p:tgtEl>
                                          <p:spTgt spid="139"/>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42"/>
                                        </p:tgtEl>
                                        <p:attrNameLst>
                                          <p:attrName>style.visibility</p:attrName>
                                        </p:attrNameLst>
                                      </p:cBhvr>
                                      <p:to>
                                        <p:strVal val="visible"/>
                                      </p:to>
                                    </p:set>
                                    <p:animEffect transition="in" filter="fade">
                                      <p:cBhvr>
                                        <p:cTn id="34" dur="500"/>
                                        <p:tgtEl>
                                          <p:spTgt spid="142"/>
                                        </p:tgtEl>
                                      </p:cBhvr>
                                    </p:animEffect>
                                  </p:childTnLst>
                                </p:cTn>
                              </p:par>
                              <p:par>
                                <p:cTn id="35" presetID="10" presetClass="entr" presetSubtype="0" fill="hold" nodeType="with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fade">
                                      <p:cBhvr>
                                        <p:cTn id="37" dur="500"/>
                                        <p:tgtEl>
                                          <p:spTgt spid="148"/>
                                        </p:tgtEl>
                                      </p:cBhvr>
                                    </p:animEffect>
                                  </p:childTnLst>
                                </p:cTn>
                              </p:par>
                              <p:par>
                                <p:cTn id="38" presetID="10" presetClass="entr" presetSubtype="0" fill="hold" nodeType="withEffect">
                                  <p:stCondLst>
                                    <p:cond delay="0"/>
                                  </p:stCondLst>
                                  <p:childTnLst>
                                    <p:set>
                                      <p:cBhvr>
                                        <p:cTn id="39" dur="1" fill="hold">
                                          <p:stCondLst>
                                            <p:cond delay="0"/>
                                          </p:stCondLst>
                                        </p:cTn>
                                        <p:tgtEl>
                                          <p:spTgt spid="145"/>
                                        </p:tgtEl>
                                        <p:attrNameLst>
                                          <p:attrName>style.visibility</p:attrName>
                                        </p:attrNameLst>
                                      </p:cBhvr>
                                      <p:to>
                                        <p:strVal val="visible"/>
                                      </p:to>
                                    </p:set>
                                    <p:animEffect transition="in" filter="fade">
                                      <p:cBhvr>
                                        <p:cTn id="40"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smtClean="0">
                <a:solidFill>
                  <a:srgbClr val="FFFFFF"/>
                </a:solidFill>
                <a:latin typeface="Calibri" pitchFamily="34" charset="0"/>
                <a:cs typeface="Arial" charset="0"/>
              </a:rPr>
              <a:t>Les </a:t>
            </a:r>
            <a:r>
              <a:rPr lang="fr-FR" sz="3200" b="1" dirty="0" smtClean="0">
                <a:solidFill>
                  <a:srgbClr val="FFFFFF"/>
                </a:solidFill>
                <a:latin typeface="Calibri" pitchFamily="34" charset="0"/>
                <a:cs typeface="Arial" charset="0"/>
              </a:rPr>
              <a:t>difficultés</a:t>
            </a:r>
            <a:endParaRPr lang="fr-FR" sz="3200" i="1" dirty="0">
              <a:solidFill>
                <a:srgbClr val="FFFFFF"/>
              </a:solidFill>
              <a:latin typeface="Times New Roman" pitchFamily="18" charset="0"/>
              <a:cs typeface="Times New Roman" pitchFamily="18" charset="0"/>
            </a:endParaRPr>
          </a:p>
        </p:txBody>
      </p:sp>
      <p:sp>
        <p:nvSpPr>
          <p:cNvPr id="6" name="Rectangle à coins arrondis 5"/>
          <p:cNvSpPr/>
          <p:nvPr>
            <p:custDataLst>
              <p:tags r:id="rId2"/>
            </p:custDataLst>
          </p:nvPr>
        </p:nvSpPr>
        <p:spPr>
          <a:xfrm>
            <a:off x="5868144" y="827088"/>
            <a:ext cx="2448272"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err="1" smtClean="0">
                <a:solidFill>
                  <a:schemeClr val="bg1">
                    <a:lumMod val="50000"/>
                  </a:schemeClr>
                </a:solidFill>
              </a:rPr>
              <a:t>FRYKBERG</a:t>
            </a:r>
            <a:r>
              <a:rPr lang="fr-FR" sz="900" b="1" dirty="0" smtClean="0">
                <a:solidFill>
                  <a:schemeClr val="bg1">
                    <a:lumMod val="50000"/>
                  </a:schemeClr>
                </a:solidFill>
              </a:rPr>
              <a:t>, 2002   |   </a:t>
            </a:r>
            <a:r>
              <a:rPr lang="fr-FR" sz="900" b="1" dirty="0" err="1" smtClean="0">
                <a:solidFill>
                  <a:schemeClr val="bg1">
                    <a:lumMod val="50000"/>
                  </a:schemeClr>
                </a:solidFill>
              </a:rPr>
              <a:t>HOGAN</a:t>
            </a:r>
            <a:r>
              <a:rPr lang="fr-FR" sz="900" b="1" dirty="0" smtClean="0">
                <a:solidFill>
                  <a:schemeClr val="bg1">
                    <a:lumMod val="50000"/>
                  </a:schemeClr>
                </a:solidFill>
              </a:rPr>
              <a:t> et al, 2002</a:t>
            </a:r>
            <a:endParaRPr lang="fr-FR" sz="900" b="1" dirty="0">
              <a:solidFill>
                <a:schemeClr val="bg1">
                  <a:lumMod val="50000"/>
                </a:schemeClr>
              </a:solidFill>
            </a:endParaRPr>
          </a:p>
        </p:txBody>
      </p:sp>
      <p:sp>
        <p:nvSpPr>
          <p:cNvPr id="7" name="Text Box 8"/>
          <p:cNvSpPr txBox="1">
            <a:spLocks noChangeArrowheads="1"/>
          </p:cNvSpPr>
          <p:nvPr>
            <p:custDataLst>
              <p:tags r:id="rId3"/>
            </p:custDataLst>
          </p:nvPr>
        </p:nvSpPr>
        <p:spPr bwMode="auto">
          <a:xfrm>
            <a:off x="539750" y="1124744"/>
            <a:ext cx="8064698" cy="5521512"/>
          </a:xfrm>
          <a:prstGeom prst="rect">
            <a:avLst/>
          </a:prstGeom>
          <a:noFill/>
          <a:ln w="9525">
            <a:noFill/>
            <a:miter lim="800000"/>
            <a:headEnd/>
            <a:tailEnd/>
          </a:ln>
        </p:spPr>
        <p:txBody>
          <a:bodyPr wrap="square" lIns="90000" rIns="378000">
            <a:spAutoFit/>
          </a:bodyPr>
          <a:lstStyle/>
          <a:p>
            <a:pPr marL="357188">
              <a:spcBef>
                <a:spcPts val="0"/>
              </a:spcBef>
              <a:buClr>
                <a:schemeClr val="bg1">
                  <a:lumMod val="50000"/>
                </a:schemeClr>
              </a:buClr>
            </a:pPr>
            <a:r>
              <a:rPr lang="fr-FR" sz="5600" b="1" dirty="0" smtClean="0">
                <a:solidFill>
                  <a:srgbClr val="FF9900"/>
                </a:solidFill>
                <a:latin typeface="Calibri" pitchFamily="34" charset="0"/>
                <a:cs typeface="Calibri" pitchFamily="34" charset="0"/>
              </a:rPr>
              <a:t>Le </a:t>
            </a:r>
            <a:r>
              <a:rPr lang="fr-FR" sz="5600" b="1" dirty="0" err="1" smtClean="0">
                <a:solidFill>
                  <a:srgbClr val="FF9900"/>
                </a:solidFill>
                <a:latin typeface="Calibri" pitchFamily="34" charset="0"/>
                <a:cs typeface="Calibri" pitchFamily="34" charset="0"/>
              </a:rPr>
              <a:t>surtriage</a:t>
            </a:r>
            <a:endParaRPr lang="fr-FR" sz="5600" b="1" dirty="0">
              <a:solidFill>
                <a:srgbClr val="FF9900"/>
              </a:solidFill>
              <a:latin typeface="Calibri" pitchFamily="34" charset="0"/>
              <a:cs typeface="Calibri" pitchFamily="34" charset="0"/>
            </a:endParaRPr>
          </a:p>
          <a:p>
            <a:pPr marL="357188">
              <a:lnSpc>
                <a:spcPct val="90000"/>
              </a:lnSpc>
              <a:spcBef>
                <a:spcPts val="1200"/>
              </a:spcBef>
              <a:buClr>
                <a:schemeClr val="bg1">
                  <a:lumMod val="50000"/>
                </a:schemeClr>
              </a:buClr>
            </a:pPr>
            <a:r>
              <a:rPr lang="fr-FR" sz="3400" dirty="0" smtClean="0">
                <a:latin typeface="Calibri" pitchFamily="34" charset="0"/>
                <a:cs typeface="Calibri" pitchFamily="34" charset="0"/>
              </a:rPr>
              <a:t>Proportion de survivants catégorisée </a:t>
            </a:r>
            <a:r>
              <a:rPr lang="fr-FR" sz="3400" dirty="0" err="1" smtClean="0">
                <a:latin typeface="Calibri" pitchFamily="34" charset="0"/>
                <a:cs typeface="Calibri" pitchFamily="34" charset="0"/>
              </a:rPr>
              <a:t>UA</a:t>
            </a:r>
            <a:r>
              <a:rPr lang="fr-FR" sz="3400" dirty="0" smtClean="0">
                <a:latin typeface="Calibri" pitchFamily="34" charset="0"/>
                <a:cs typeface="Calibri" pitchFamily="34" charset="0"/>
              </a:rPr>
              <a:t> alors qu’ils ne présentent pas de lésions mettant en jeu leur pronostic vital</a:t>
            </a:r>
            <a:endParaRPr lang="fr-FR" sz="3400" b="1" dirty="0" smtClean="0">
              <a:latin typeface="Calibri" pitchFamily="34" charset="0"/>
              <a:cs typeface="Calibri" pitchFamily="34" charset="0"/>
            </a:endParaRPr>
          </a:p>
          <a:p>
            <a:pPr marL="982663" indent="-365125" algn="just">
              <a:spcBef>
                <a:spcPts val="2400"/>
              </a:spcBef>
              <a:spcAft>
                <a:spcPts val="0"/>
              </a:spcAft>
              <a:buClr>
                <a:schemeClr val="bg1">
                  <a:lumMod val="65000"/>
                </a:schemeClr>
              </a:buClr>
              <a:buFont typeface="Arial" pitchFamily="34" charset="0"/>
              <a:buChar char="•"/>
            </a:pPr>
            <a:r>
              <a:rPr lang="fr-FR" sz="2600" b="1" dirty="0" smtClean="0">
                <a:solidFill>
                  <a:schemeClr val="tx1">
                    <a:lumMod val="65000"/>
                    <a:lumOff val="35000"/>
                  </a:schemeClr>
                </a:solidFill>
                <a:latin typeface="Calibri" pitchFamily="34" charset="0"/>
                <a:cs typeface="Calibri" pitchFamily="34" charset="0"/>
              </a:rPr>
              <a:t>50 % des patients </a:t>
            </a:r>
            <a:r>
              <a:rPr lang="fr-FR" sz="2600" dirty="0" smtClean="0">
                <a:solidFill>
                  <a:schemeClr val="tx1">
                    <a:lumMod val="65000"/>
                    <a:lumOff val="35000"/>
                  </a:schemeClr>
                </a:solidFill>
                <a:latin typeface="Calibri" pitchFamily="34" charset="0"/>
                <a:cs typeface="Calibri" pitchFamily="34" charset="0"/>
              </a:rPr>
              <a:t>catégorisés </a:t>
            </a:r>
            <a:r>
              <a:rPr lang="fr-FR" sz="2600" dirty="0" err="1" smtClean="0">
                <a:solidFill>
                  <a:schemeClr val="tx1">
                    <a:lumMod val="65000"/>
                    <a:lumOff val="35000"/>
                  </a:schemeClr>
                </a:solidFill>
                <a:latin typeface="Calibri" pitchFamily="34" charset="0"/>
                <a:cs typeface="Calibri" pitchFamily="34" charset="0"/>
              </a:rPr>
              <a:t>UA</a:t>
            </a:r>
            <a:r>
              <a:rPr lang="fr-FR" sz="2600" dirty="0" smtClean="0">
                <a:solidFill>
                  <a:schemeClr val="tx1">
                    <a:lumMod val="65000"/>
                    <a:lumOff val="35000"/>
                  </a:schemeClr>
                </a:solidFill>
                <a:latin typeface="Calibri" pitchFamily="34" charset="0"/>
                <a:cs typeface="Calibri" pitchFamily="34" charset="0"/>
              </a:rPr>
              <a:t> (8 à 88 %)</a:t>
            </a:r>
          </a:p>
          <a:p>
            <a:pPr marL="982663" indent="-365125" algn="just">
              <a:spcBef>
                <a:spcPts val="2400"/>
              </a:spcBef>
              <a:spcAft>
                <a:spcPts val="0"/>
              </a:spcAft>
              <a:buClr>
                <a:schemeClr val="bg1">
                  <a:lumMod val="65000"/>
                </a:schemeClr>
              </a:buClr>
              <a:buFont typeface="Arial" pitchFamily="34" charset="0"/>
              <a:buChar char="•"/>
            </a:pPr>
            <a:r>
              <a:rPr lang="fr-FR" sz="2600" b="1" dirty="0" smtClean="0">
                <a:solidFill>
                  <a:schemeClr val="tx1">
                    <a:lumMod val="65000"/>
                    <a:lumOff val="35000"/>
                  </a:schemeClr>
                </a:solidFill>
                <a:latin typeface="Calibri" pitchFamily="34" charset="0"/>
                <a:cs typeface="Calibri" pitchFamily="34" charset="0"/>
              </a:rPr>
              <a:t>taux habituellement admis </a:t>
            </a:r>
            <a:r>
              <a:rPr lang="fr-FR" sz="2600" dirty="0" smtClean="0">
                <a:solidFill>
                  <a:schemeClr val="tx1">
                    <a:lumMod val="65000"/>
                    <a:lumOff val="35000"/>
                  </a:schemeClr>
                </a:solidFill>
                <a:latin typeface="Calibri" pitchFamily="34" charset="0"/>
                <a:cs typeface="Calibri" pitchFamily="34" charset="0"/>
              </a:rPr>
              <a:t>dans la pratique courante de l’urgence traumatologique</a:t>
            </a:r>
          </a:p>
          <a:p>
            <a:pPr marL="982663" indent="-365125" algn="just">
              <a:spcBef>
                <a:spcPts val="2400"/>
              </a:spcBef>
              <a:spcAft>
                <a:spcPts val="0"/>
              </a:spcAft>
              <a:buClr>
                <a:schemeClr val="bg1">
                  <a:lumMod val="65000"/>
                </a:schemeClr>
              </a:buClr>
              <a:buFont typeface="Arial" pitchFamily="34" charset="0"/>
              <a:buChar char="•"/>
            </a:pPr>
            <a:r>
              <a:rPr lang="fr-FR" sz="2600" dirty="0" smtClean="0">
                <a:solidFill>
                  <a:schemeClr val="tx1">
                    <a:lumMod val="65000"/>
                    <a:lumOff val="35000"/>
                  </a:schemeClr>
                </a:solidFill>
                <a:latin typeface="Calibri" pitchFamily="34" charset="0"/>
                <a:cs typeface="Calibri" pitchFamily="34" charset="0"/>
              </a:rPr>
              <a:t>pratique </a:t>
            </a:r>
            <a:r>
              <a:rPr lang="fr-FR" sz="2600" b="1" dirty="0" smtClean="0">
                <a:solidFill>
                  <a:schemeClr val="tx1">
                    <a:lumMod val="65000"/>
                    <a:lumOff val="35000"/>
                  </a:schemeClr>
                </a:solidFill>
                <a:latin typeface="Calibri" pitchFamily="34" charset="0"/>
                <a:cs typeface="Calibri" pitchFamily="34" charset="0"/>
              </a:rPr>
              <a:t>aussi grave que le </a:t>
            </a:r>
            <a:r>
              <a:rPr lang="fr-FR" sz="2600" b="1" dirty="0" err="1" smtClean="0">
                <a:solidFill>
                  <a:schemeClr val="tx1">
                    <a:lumMod val="65000"/>
                    <a:lumOff val="35000"/>
                  </a:schemeClr>
                </a:solidFill>
                <a:latin typeface="Calibri" pitchFamily="34" charset="0"/>
                <a:cs typeface="Calibri" pitchFamily="34" charset="0"/>
              </a:rPr>
              <a:t>sous-triage</a:t>
            </a:r>
            <a:r>
              <a:rPr lang="fr-FR" sz="2600" b="1" dirty="0" smtClean="0">
                <a:solidFill>
                  <a:schemeClr val="tx1">
                    <a:lumMod val="65000"/>
                    <a:lumOff val="35000"/>
                  </a:schemeClr>
                </a:solidFill>
                <a:latin typeface="Calibri" pitchFamily="34" charset="0"/>
                <a:cs typeface="Calibri" pitchFamily="34" charset="0"/>
              </a:rPr>
              <a:t> </a:t>
            </a:r>
            <a:r>
              <a:rPr lang="fr-FR" sz="2600" dirty="0" smtClean="0">
                <a:solidFill>
                  <a:schemeClr val="tx1">
                    <a:lumMod val="65000"/>
                    <a:lumOff val="35000"/>
                  </a:schemeClr>
                </a:solidFill>
                <a:latin typeface="Calibri" pitchFamily="34" charset="0"/>
                <a:cs typeface="Calibri" pitchFamily="34" charset="0"/>
              </a:rPr>
              <a:t>en situation de catastrophe</a:t>
            </a:r>
          </a:p>
        </p:txBody>
      </p:sp>
    </p:spTree>
    <p:extLst>
      <p:ext uri="{BB962C8B-B14F-4D97-AF65-F5344CB8AC3E}">
        <p14:creationId xmlns:p14="http://schemas.microsoft.com/office/powerpoint/2010/main" val="4658186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smtClean="0">
                <a:solidFill>
                  <a:srgbClr val="FFFFFF"/>
                </a:solidFill>
                <a:latin typeface="Calibri" pitchFamily="34" charset="0"/>
                <a:cs typeface="Arial" charset="0"/>
              </a:rPr>
              <a:t>Les </a:t>
            </a:r>
            <a:r>
              <a:rPr lang="fr-FR" sz="3200" b="1" dirty="0" smtClean="0">
                <a:solidFill>
                  <a:srgbClr val="FFFFFF"/>
                </a:solidFill>
                <a:latin typeface="Calibri" pitchFamily="34" charset="0"/>
                <a:cs typeface="Arial" charset="0"/>
              </a:rPr>
              <a:t>difficultés</a:t>
            </a:r>
            <a:endParaRPr lang="fr-FR" sz="3200" i="1" dirty="0">
              <a:solidFill>
                <a:srgbClr val="FFFFFF"/>
              </a:solidFill>
              <a:latin typeface="Times New Roman" pitchFamily="18" charset="0"/>
              <a:cs typeface="Times New Roman" pitchFamily="18" charset="0"/>
            </a:endParaRPr>
          </a:p>
        </p:txBody>
      </p:sp>
      <p:sp>
        <p:nvSpPr>
          <p:cNvPr id="6" name="Rectangle à coins arrondis 5"/>
          <p:cNvSpPr/>
          <p:nvPr>
            <p:custDataLst>
              <p:tags r:id="rId2"/>
            </p:custDataLst>
          </p:nvPr>
        </p:nvSpPr>
        <p:spPr>
          <a:xfrm>
            <a:off x="6984268" y="827088"/>
            <a:ext cx="1332148"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err="1" smtClean="0">
                <a:solidFill>
                  <a:schemeClr val="bg1">
                    <a:lumMod val="50000"/>
                  </a:schemeClr>
                </a:solidFill>
              </a:rPr>
              <a:t>FRYKBERG</a:t>
            </a:r>
            <a:r>
              <a:rPr lang="fr-FR" sz="900" b="1" dirty="0" smtClean="0">
                <a:solidFill>
                  <a:schemeClr val="bg1">
                    <a:lumMod val="50000"/>
                  </a:schemeClr>
                </a:solidFill>
              </a:rPr>
              <a:t>, 2002</a:t>
            </a:r>
            <a:endParaRPr lang="fr-FR" sz="900" b="1" dirty="0">
              <a:solidFill>
                <a:schemeClr val="bg1">
                  <a:lumMod val="50000"/>
                </a:schemeClr>
              </a:solidFill>
            </a:endParaRPr>
          </a:p>
        </p:txBody>
      </p:sp>
      <p:sp>
        <p:nvSpPr>
          <p:cNvPr id="7" name="Text Box 8"/>
          <p:cNvSpPr txBox="1">
            <a:spLocks noChangeArrowheads="1"/>
          </p:cNvSpPr>
          <p:nvPr>
            <p:custDataLst>
              <p:tags r:id="rId3"/>
            </p:custDataLst>
          </p:nvPr>
        </p:nvSpPr>
        <p:spPr bwMode="auto">
          <a:xfrm>
            <a:off x="539750" y="1196752"/>
            <a:ext cx="8064698" cy="5521512"/>
          </a:xfrm>
          <a:prstGeom prst="rect">
            <a:avLst/>
          </a:prstGeom>
          <a:noFill/>
          <a:ln w="9525">
            <a:noFill/>
            <a:miter lim="800000"/>
            <a:headEnd/>
            <a:tailEnd/>
          </a:ln>
        </p:spPr>
        <p:txBody>
          <a:bodyPr wrap="square" lIns="90000" rIns="378000">
            <a:spAutoFit/>
          </a:bodyPr>
          <a:lstStyle/>
          <a:p>
            <a:pPr marL="357188">
              <a:spcBef>
                <a:spcPts val="0"/>
              </a:spcBef>
              <a:buClr>
                <a:schemeClr val="bg1">
                  <a:lumMod val="50000"/>
                </a:schemeClr>
              </a:buClr>
            </a:pPr>
            <a:r>
              <a:rPr lang="fr-FR" sz="5600" b="1" dirty="0" smtClean="0">
                <a:solidFill>
                  <a:schemeClr val="bg1"/>
                </a:solidFill>
                <a:latin typeface="Calibri" pitchFamily="34" charset="0"/>
                <a:cs typeface="Calibri" pitchFamily="34" charset="0"/>
              </a:rPr>
              <a:t>Le </a:t>
            </a:r>
            <a:r>
              <a:rPr lang="fr-FR" sz="5600" b="1" dirty="0" err="1" smtClean="0">
                <a:solidFill>
                  <a:schemeClr val="bg1"/>
                </a:solidFill>
                <a:latin typeface="Calibri" pitchFamily="34" charset="0"/>
                <a:cs typeface="Calibri" pitchFamily="34" charset="0"/>
              </a:rPr>
              <a:t>surtriage</a:t>
            </a:r>
            <a:endParaRPr lang="fr-FR" sz="5600" b="1" dirty="0">
              <a:solidFill>
                <a:schemeClr val="bg1"/>
              </a:solidFill>
              <a:latin typeface="Calibri" pitchFamily="34" charset="0"/>
              <a:cs typeface="Calibri" pitchFamily="34" charset="0"/>
            </a:endParaRPr>
          </a:p>
          <a:p>
            <a:pPr marL="357188">
              <a:lnSpc>
                <a:spcPct val="90000"/>
              </a:lnSpc>
              <a:spcBef>
                <a:spcPts val="600"/>
              </a:spcBef>
              <a:buClr>
                <a:schemeClr val="bg1">
                  <a:lumMod val="50000"/>
                </a:schemeClr>
              </a:buClr>
            </a:pPr>
            <a:r>
              <a:rPr lang="fr-FR" sz="3400" dirty="0" smtClean="0">
                <a:solidFill>
                  <a:schemeClr val="bg1"/>
                </a:solidFill>
                <a:latin typeface="Calibri" pitchFamily="34" charset="0"/>
                <a:cs typeface="Calibri" pitchFamily="34" charset="0"/>
              </a:rPr>
              <a:t>Proportion de survivants catégorisée </a:t>
            </a:r>
            <a:r>
              <a:rPr lang="fr-FR" sz="3400" dirty="0" err="1" smtClean="0">
                <a:solidFill>
                  <a:schemeClr val="bg1"/>
                </a:solidFill>
                <a:latin typeface="Calibri" pitchFamily="34" charset="0"/>
                <a:cs typeface="Calibri" pitchFamily="34" charset="0"/>
              </a:rPr>
              <a:t>UA</a:t>
            </a:r>
            <a:r>
              <a:rPr lang="fr-FR" sz="3400" dirty="0" smtClean="0">
                <a:solidFill>
                  <a:schemeClr val="bg1"/>
                </a:solidFill>
                <a:latin typeface="Calibri" pitchFamily="34" charset="0"/>
                <a:cs typeface="Calibri" pitchFamily="34" charset="0"/>
              </a:rPr>
              <a:t> alors qu’ils ne présentent pas de lésions mettant en jeu leur pronostic vital</a:t>
            </a:r>
            <a:endParaRPr lang="fr-FR" sz="3400" b="1" dirty="0" smtClean="0">
              <a:solidFill>
                <a:schemeClr val="bg1"/>
              </a:solidFill>
              <a:latin typeface="Calibri" pitchFamily="34" charset="0"/>
              <a:cs typeface="Calibri" pitchFamily="34" charset="0"/>
            </a:endParaRPr>
          </a:p>
          <a:p>
            <a:pPr marL="982663" indent="-365125" algn="just">
              <a:spcBef>
                <a:spcPts val="2400"/>
              </a:spcBef>
              <a:spcAft>
                <a:spcPts val="0"/>
              </a:spcAft>
              <a:buClr>
                <a:schemeClr val="bg1"/>
              </a:buClr>
              <a:buFont typeface="Arial" pitchFamily="34" charset="0"/>
              <a:buChar char="•"/>
            </a:pPr>
            <a:r>
              <a:rPr lang="fr-FR" sz="2600" b="1" dirty="0" smtClean="0">
                <a:solidFill>
                  <a:schemeClr val="bg1"/>
                </a:solidFill>
                <a:latin typeface="Calibri" pitchFamily="34" charset="0"/>
                <a:cs typeface="Calibri" pitchFamily="34" charset="0"/>
              </a:rPr>
              <a:t>50 % des patients </a:t>
            </a:r>
            <a:r>
              <a:rPr lang="fr-FR" sz="2600" dirty="0" smtClean="0">
                <a:solidFill>
                  <a:schemeClr val="bg1"/>
                </a:solidFill>
                <a:latin typeface="Calibri" pitchFamily="34" charset="0"/>
                <a:cs typeface="Calibri" pitchFamily="34" charset="0"/>
              </a:rPr>
              <a:t>catégorisés </a:t>
            </a:r>
            <a:r>
              <a:rPr lang="fr-FR" sz="2600" dirty="0" err="1" smtClean="0">
                <a:solidFill>
                  <a:schemeClr val="bg1"/>
                </a:solidFill>
                <a:latin typeface="Calibri" pitchFamily="34" charset="0"/>
                <a:cs typeface="Calibri" pitchFamily="34" charset="0"/>
              </a:rPr>
              <a:t>UA</a:t>
            </a:r>
            <a:r>
              <a:rPr lang="fr-FR" sz="2600" dirty="0" smtClean="0">
                <a:solidFill>
                  <a:schemeClr val="bg1"/>
                </a:solidFill>
                <a:latin typeface="Calibri" pitchFamily="34" charset="0"/>
                <a:cs typeface="Calibri" pitchFamily="34" charset="0"/>
              </a:rPr>
              <a:t> (8 à 88%)</a:t>
            </a:r>
          </a:p>
          <a:p>
            <a:pPr marL="982663" indent="-365125" algn="just">
              <a:spcBef>
                <a:spcPts val="2400"/>
              </a:spcBef>
              <a:spcAft>
                <a:spcPts val="0"/>
              </a:spcAft>
              <a:buClr>
                <a:schemeClr val="bg1"/>
              </a:buClr>
              <a:buFont typeface="Arial" pitchFamily="34" charset="0"/>
              <a:buChar char="•"/>
            </a:pPr>
            <a:r>
              <a:rPr lang="fr-FR" sz="2600" b="1" dirty="0" smtClean="0">
                <a:solidFill>
                  <a:schemeClr val="bg1"/>
                </a:solidFill>
                <a:latin typeface="Calibri" pitchFamily="34" charset="0"/>
                <a:cs typeface="Calibri" pitchFamily="34" charset="0"/>
              </a:rPr>
              <a:t>taux habituellement admis </a:t>
            </a:r>
            <a:r>
              <a:rPr lang="fr-FR" sz="2600" dirty="0" smtClean="0">
                <a:solidFill>
                  <a:schemeClr val="bg1"/>
                </a:solidFill>
                <a:latin typeface="Calibri" pitchFamily="34" charset="0"/>
                <a:cs typeface="Calibri" pitchFamily="34" charset="0"/>
              </a:rPr>
              <a:t>dans la pratique courante de l’urgence traumatologique</a:t>
            </a:r>
          </a:p>
          <a:p>
            <a:pPr marL="982663" indent="-365125" algn="just">
              <a:spcBef>
                <a:spcPts val="2400"/>
              </a:spcBef>
              <a:spcAft>
                <a:spcPts val="0"/>
              </a:spcAft>
              <a:buClr>
                <a:schemeClr val="bg1">
                  <a:lumMod val="65000"/>
                </a:schemeClr>
              </a:buClr>
              <a:buFont typeface="Arial" pitchFamily="34" charset="0"/>
              <a:buChar char="•"/>
            </a:pPr>
            <a:r>
              <a:rPr lang="fr-FR" sz="2600" dirty="0" smtClean="0">
                <a:solidFill>
                  <a:schemeClr val="tx1">
                    <a:lumMod val="65000"/>
                    <a:lumOff val="35000"/>
                  </a:schemeClr>
                </a:solidFill>
                <a:latin typeface="Calibri" pitchFamily="34" charset="0"/>
                <a:cs typeface="Calibri" pitchFamily="34" charset="0"/>
              </a:rPr>
              <a:t>pratique </a:t>
            </a:r>
            <a:r>
              <a:rPr lang="fr-FR" sz="2600" b="1" dirty="0" smtClean="0">
                <a:solidFill>
                  <a:schemeClr val="tx1">
                    <a:lumMod val="65000"/>
                    <a:lumOff val="35000"/>
                  </a:schemeClr>
                </a:solidFill>
                <a:latin typeface="Calibri" pitchFamily="34" charset="0"/>
                <a:cs typeface="Calibri" pitchFamily="34" charset="0"/>
              </a:rPr>
              <a:t>aussi grave que le </a:t>
            </a:r>
            <a:r>
              <a:rPr lang="fr-FR" sz="2600" b="1" dirty="0" err="1" smtClean="0">
                <a:solidFill>
                  <a:schemeClr val="tx1">
                    <a:lumMod val="65000"/>
                    <a:lumOff val="35000"/>
                  </a:schemeClr>
                </a:solidFill>
                <a:latin typeface="Calibri" pitchFamily="34" charset="0"/>
                <a:cs typeface="Calibri" pitchFamily="34" charset="0"/>
              </a:rPr>
              <a:t>sous-triage</a:t>
            </a:r>
            <a:r>
              <a:rPr lang="fr-FR" sz="2600" b="1" dirty="0" smtClean="0">
                <a:solidFill>
                  <a:schemeClr val="tx1">
                    <a:lumMod val="65000"/>
                    <a:lumOff val="35000"/>
                  </a:schemeClr>
                </a:solidFill>
                <a:latin typeface="Calibri" pitchFamily="34" charset="0"/>
                <a:cs typeface="Calibri" pitchFamily="34" charset="0"/>
              </a:rPr>
              <a:t> </a:t>
            </a:r>
            <a:r>
              <a:rPr lang="fr-FR" sz="2600" dirty="0" smtClean="0">
                <a:solidFill>
                  <a:schemeClr val="tx1">
                    <a:lumMod val="65000"/>
                    <a:lumOff val="35000"/>
                  </a:schemeClr>
                </a:solidFill>
                <a:latin typeface="Calibri" pitchFamily="34" charset="0"/>
                <a:cs typeface="Calibri" pitchFamily="34" charset="0"/>
              </a:rPr>
              <a:t>en situation de catastrophe</a:t>
            </a:r>
          </a:p>
        </p:txBody>
      </p:sp>
      <p:pic>
        <p:nvPicPr>
          <p:cNvPr id="1024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789" t="19927" r="50229" b="11635"/>
          <a:stretch/>
        </p:blipFill>
        <p:spPr bwMode="auto">
          <a:xfrm>
            <a:off x="755576" y="1412777"/>
            <a:ext cx="437522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436096" y="1412776"/>
            <a:ext cx="3096344" cy="3785652"/>
          </a:xfrm>
          <a:prstGeom prst="rect">
            <a:avLst/>
          </a:prstGeom>
          <a:noFill/>
        </p:spPr>
        <p:txBody>
          <a:bodyPr wrap="square" rtlCol="0">
            <a:spAutoFit/>
          </a:bodyPr>
          <a:lstStyle/>
          <a:p>
            <a:pPr algn="ctr"/>
            <a:r>
              <a:rPr lang="fr-FR" sz="3200" b="1" dirty="0" smtClean="0">
                <a:solidFill>
                  <a:srgbClr val="FF6600"/>
                </a:solidFill>
                <a:latin typeface="Calibri" pitchFamily="34" charset="0"/>
              </a:rPr>
              <a:t>Relation linéaire </a:t>
            </a:r>
          </a:p>
          <a:p>
            <a:pPr algn="ctr"/>
            <a:endParaRPr lang="fr-FR" sz="2400" b="1" dirty="0">
              <a:latin typeface="Calibri" pitchFamily="34" charset="0"/>
            </a:endParaRPr>
          </a:p>
          <a:p>
            <a:pPr algn="ctr"/>
            <a:r>
              <a:rPr lang="fr-FR" dirty="0" smtClean="0">
                <a:latin typeface="Calibri" pitchFamily="34" charset="0"/>
              </a:rPr>
              <a:t>entre</a:t>
            </a:r>
          </a:p>
          <a:p>
            <a:pPr algn="ctr"/>
            <a:endParaRPr lang="fr-FR" sz="2400" dirty="0">
              <a:latin typeface="Calibri" pitchFamily="34" charset="0"/>
            </a:endParaRPr>
          </a:p>
          <a:p>
            <a:pPr algn="ctr"/>
            <a:r>
              <a:rPr lang="fr-FR" sz="2400" dirty="0" smtClean="0">
                <a:latin typeface="Calibri" pitchFamily="34" charset="0"/>
              </a:rPr>
              <a:t> taux de </a:t>
            </a:r>
            <a:r>
              <a:rPr lang="fr-FR" sz="2400" dirty="0" err="1" smtClean="0">
                <a:latin typeface="Calibri" pitchFamily="34" charset="0"/>
              </a:rPr>
              <a:t>surtriage</a:t>
            </a:r>
            <a:endParaRPr lang="fr-FR" sz="2400" dirty="0" smtClean="0">
              <a:latin typeface="Calibri" pitchFamily="34" charset="0"/>
            </a:endParaRPr>
          </a:p>
          <a:p>
            <a:pPr algn="ctr"/>
            <a:endParaRPr lang="fr-FR" sz="2400" dirty="0" smtClean="0">
              <a:latin typeface="Calibri" pitchFamily="34" charset="0"/>
            </a:endParaRPr>
          </a:p>
          <a:p>
            <a:pPr algn="ctr"/>
            <a:r>
              <a:rPr lang="fr-FR" dirty="0" smtClean="0">
                <a:latin typeface="Calibri" pitchFamily="34" charset="0"/>
              </a:rPr>
              <a:t>et</a:t>
            </a:r>
          </a:p>
          <a:p>
            <a:pPr algn="ctr"/>
            <a:endParaRPr lang="fr-FR" sz="2400" dirty="0">
              <a:latin typeface="Calibri" pitchFamily="34" charset="0"/>
            </a:endParaRPr>
          </a:p>
          <a:p>
            <a:pPr algn="ctr"/>
            <a:r>
              <a:rPr lang="fr-FR" sz="2400" b="1" dirty="0" smtClean="0">
                <a:latin typeface="Calibri" pitchFamily="34" charset="0"/>
              </a:rPr>
              <a:t>taux de </a:t>
            </a:r>
          </a:p>
          <a:p>
            <a:pPr algn="ctr"/>
            <a:r>
              <a:rPr lang="fr-FR" sz="2400" b="1" dirty="0" smtClean="0">
                <a:latin typeface="Calibri" pitchFamily="34" charset="0"/>
              </a:rPr>
              <a:t>mortalité critique</a:t>
            </a:r>
            <a:endParaRPr lang="fr-FR" sz="2400" b="1" dirty="0">
              <a:latin typeface="Calibri" pitchFamily="34" charset="0"/>
            </a:endParaRPr>
          </a:p>
        </p:txBody>
      </p:sp>
      <p:sp>
        <p:nvSpPr>
          <p:cNvPr id="8" name="ZoneTexte 7"/>
          <p:cNvSpPr txBox="1"/>
          <p:nvPr/>
        </p:nvSpPr>
        <p:spPr>
          <a:xfrm>
            <a:off x="803590" y="5189385"/>
            <a:ext cx="3552386" cy="307777"/>
          </a:xfrm>
          <a:prstGeom prst="rect">
            <a:avLst/>
          </a:prstGeom>
          <a:noFill/>
        </p:spPr>
        <p:txBody>
          <a:bodyPr wrap="square" rtlCol="0">
            <a:spAutoFit/>
          </a:bodyPr>
          <a:lstStyle/>
          <a:p>
            <a:pPr algn="r"/>
            <a:r>
              <a:rPr lang="fr-FR" sz="1400" dirty="0" smtClean="0">
                <a:latin typeface="Univers LT 47 CondensedLt" pitchFamily="2" charset="0"/>
              </a:rPr>
              <a:t>Extrait de : </a:t>
            </a:r>
            <a:r>
              <a:rPr lang="fr-FR" sz="1400" dirty="0" err="1" smtClean="0">
                <a:latin typeface="Univers LT 47 CondensedLt" pitchFamily="2" charset="0"/>
              </a:rPr>
              <a:t>Frykberg</a:t>
            </a:r>
            <a:r>
              <a:rPr lang="fr-FR" sz="1400" dirty="0">
                <a:latin typeface="Univers LT 47 CondensedLt" pitchFamily="2" charset="0"/>
              </a:rPr>
              <a:t> ER. J </a:t>
            </a:r>
            <a:r>
              <a:rPr lang="fr-FR" sz="1400" dirty="0" smtClean="0">
                <a:latin typeface="Univers LT 47 CondensedLt" pitchFamily="2" charset="0"/>
              </a:rPr>
              <a:t>Trauma; 2002;53:201–22</a:t>
            </a:r>
          </a:p>
        </p:txBody>
      </p:sp>
    </p:spTree>
    <p:extLst>
      <p:ext uri="{BB962C8B-B14F-4D97-AF65-F5344CB8AC3E}">
        <p14:creationId xmlns:p14="http://schemas.microsoft.com/office/powerpoint/2010/main" val="32753913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55"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 calcmode="lin" valueType="num">
                                      <p:cBhvr>
                                        <p:cTn id="10" dur="1000" fill="hold"/>
                                        <p:tgtEl>
                                          <p:spTgt spid="10242"/>
                                        </p:tgtEl>
                                        <p:attrNameLst>
                                          <p:attrName>ppt_w</p:attrName>
                                        </p:attrNameLst>
                                      </p:cBhvr>
                                      <p:tavLst>
                                        <p:tav tm="0">
                                          <p:val>
                                            <p:strVal val="#ppt_w*0.70"/>
                                          </p:val>
                                        </p:tav>
                                        <p:tav tm="100000">
                                          <p:val>
                                            <p:strVal val="#ppt_w"/>
                                          </p:val>
                                        </p:tav>
                                      </p:tavLst>
                                    </p:anim>
                                    <p:anim calcmode="lin" valueType="num">
                                      <p:cBhvr>
                                        <p:cTn id="11" dur="1000" fill="hold"/>
                                        <p:tgtEl>
                                          <p:spTgt spid="10242"/>
                                        </p:tgtEl>
                                        <p:attrNameLst>
                                          <p:attrName>ppt_h</p:attrName>
                                        </p:attrNameLst>
                                      </p:cBhvr>
                                      <p:tavLst>
                                        <p:tav tm="0">
                                          <p:val>
                                            <p:strVal val="#ppt_h"/>
                                          </p:val>
                                        </p:tav>
                                        <p:tav tm="100000">
                                          <p:val>
                                            <p:strVal val="#ppt_h"/>
                                          </p:val>
                                        </p:tav>
                                      </p:tavLst>
                                    </p:anim>
                                    <p:animEffect transition="in" filter="fade">
                                      <p:cBhvr>
                                        <p:cTn id="12" dur="1000"/>
                                        <p:tgtEl>
                                          <p:spTgt spid="1024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H:\formations initiales et continues\thèse de médecine générale\photos pirc à exploiter\tri-PMA-2.jpg"/>
          <p:cNvPicPr>
            <a:picLocks noChangeAspect="1" noChangeArrowheads="1"/>
          </p:cNvPicPr>
          <p:nvPr/>
        </p:nvPicPr>
        <p:blipFill rotWithShape="1">
          <a:blip r:embed="rId12">
            <a:duotone>
              <a:schemeClr val="accent2">
                <a:shade val="45000"/>
                <a:satMod val="135000"/>
              </a:schemeClr>
              <a:prstClr val="white"/>
            </a:duotone>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t="39960" b="29756"/>
          <a:stretch/>
        </p:blipFill>
        <p:spPr bwMode="auto">
          <a:xfrm>
            <a:off x="0" y="2887662"/>
            <a:ext cx="9144000" cy="2079903"/>
          </a:xfrm>
          <a:prstGeom prst="rect">
            <a:avLst/>
          </a:prstGeom>
          <a:noFill/>
          <a:effectLst>
            <a:reflection blurRad="38100" stA="40000" endPos="20000" dist="12700" dir="5400000" sy="-100000" algn="bl" rotWithShape="0"/>
          </a:effectLst>
          <a:extLst>
            <a:ext uri="{909E8E84-426E-40DD-AFC4-6F175D3DCCD1}">
              <a14:hiddenFill xmlns:a14="http://schemas.microsoft.com/office/drawing/2010/main">
                <a:solidFill>
                  <a:srgbClr val="FFFFFF"/>
                </a:solidFill>
              </a14:hiddenFill>
            </a:ext>
          </a:extLst>
        </p:spPr>
      </p:pic>
      <p:sp>
        <p:nvSpPr>
          <p:cNvPr id="5123" name="Line 6"/>
          <p:cNvSpPr>
            <a:spLocks noChangeShapeType="1"/>
          </p:cNvSpPr>
          <p:nvPr>
            <p:custDataLst>
              <p:tags r:id="rId1"/>
            </p:custDataLst>
          </p:nvPr>
        </p:nvSpPr>
        <p:spPr bwMode="auto">
          <a:xfrm>
            <a:off x="0" y="5643563"/>
            <a:ext cx="9180513"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4" name="Line 7"/>
          <p:cNvSpPr>
            <a:spLocks noChangeShapeType="1"/>
          </p:cNvSpPr>
          <p:nvPr>
            <p:custDataLst>
              <p:tags r:id="rId2"/>
            </p:custDataLst>
          </p:nvPr>
        </p:nvSpPr>
        <p:spPr bwMode="auto">
          <a:xfrm>
            <a:off x="7092950" y="0"/>
            <a:ext cx="0" cy="68580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cxnSp>
        <p:nvCxnSpPr>
          <p:cNvPr id="16" name="Connecteur droit 15"/>
          <p:cNvCxnSpPr/>
          <p:nvPr>
            <p:custDataLst>
              <p:tags r:id="rId3"/>
            </p:custDataLst>
          </p:nvPr>
        </p:nvCxnSpPr>
        <p:spPr>
          <a:xfrm rot="5400000" flipH="1" flipV="1">
            <a:off x="5652294" y="1443832"/>
            <a:ext cx="2886075" cy="158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custDataLst>
              <p:tags r:id="rId4"/>
            </p:custDataLst>
          </p:nvPr>
        </p:nvCxnSpPr>
        <p:spPr>
          <a:xfrm rot="5400000" flipH="1" flipV="1">
            <a:off x="6123782" y="5925344"/>
            <a:ext cx="1943100" cy="158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Ellipse 18"/>
          <p:cNvSpPr/>
          <p:nvPr>
            <p:custDataLst>
              <p:tags r:id="rId5"/>
            </p:custDataLst>
          </p:nvPr>
        </p:nvSpPr>
        <p:spPr>
          <a:xfrm>
            <a:off x="7326313" y="4464050"/>
            <a:ext cx="360362" cy="360363"/>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Ellipse 19"/>
          <p:cNvSpPr/>
          <p:nvPr>
            <p:custDataLst>
              <p:tags r:id="rId6"/>
            </p:custDataLst>
          </p:nvPr>
        </p:nvSpPr>
        <p:spPr>
          <a:xfrm>
            <a:off x="7929563" y="4464050"/>
            <a:ext cx="360362" cy="360363"/>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Ellipse 20"/>
          <p:cNvSpPr/>
          <p:nvPr>
            <p:custDataLst>
              <p:tags r:id="rId7"/>
            </p:custDataLst>
          </p:nvPr>
        </p:nvSpPr>
        <p:spPr>
          <a:xfrm>
            <a:off x="8531225" y="4464050"/>
            <a:ext cx="360363" cy="360363"/>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Rectangle 21"/>
          <p:cNvSpPr/>
          <p:nvPr>
            <p:custDataLst>
              <p:tags r:id="rId8"/>
            </p:custDataLst>
          </p:nvPr>
        </p:nvSpPr>
        <p:spPr>
          <a:xfrm>
            <a:off x="0" y="4294188"/>
            <a:ext cx="7085013" cy="673100"/>
          </a:xfrm>
          <a:prstGeom prst="rect">
            <a:avLst/>
          </a:prstGeom>
          <a:solidFill>
            <a:srgbClr val="00006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ZoneTexte 17"/>
          <p:cNvSpPr txBox="1">
            <a:spLocks noChangeArrowheads="1"/>
          </p:cNvSpPr>
          <p:nvPr>
            <p:custDataLst>
              <p:tags r:id="rId9"/>
            </p:custDataLst>
          </p:nvPr>
        </p:nvSpPr>
        <p:spPr bwMode="auto">
          <a:xfrm>
            <a:off x="2414518" y="4248150"/>
            <a:ext cx="4668907" cy="142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4000" b="1" dirty="0" smtClean="0">
                <a:solidFill>
                  <a:schemeClr val="bg1"/>
                </a:solidFill>
                <a:latin typeface="Calibri" pitchFamily="34" charset="0"/>
              </a:rPr>
              <a:t>Question n°1</a:t>
            </a:r>
            <a:endParaRPr lang="fr-FR" sz="4000" b="1" dirty="0">
              <a:solidFill>
                <a:schemeClr val="bg1"/>
              </a:solidFill>
              <a:latin typeface="Calibri" pitchFamily="34" charset="0"/>
            </a:endParaRPr>
          </a:p>
          <a:p>
            <a:pPr algn="r" eaLnBrk="1" hangingPunct="1"/>
            <a:r>
              <a:rPr lang="fr-FR" sz="400" b="1" dirty="0">
                <a:solidFill>
                  <a:schemeClr val="bg1"/>
                </a:solidFill>
                <a:latin typeface="Calibri" pitchFamily="34" charset="0"/>
              </a:rPr>
              <a:t> </a:t>
            </a:r>
          </a:p>
          <a:p>
            <a:pPr algn="r" eaLnBrk="1" hangingPunct="1">
              <a:spcBef>
                <a:spcPts val="100"/>
              </a:spcBef>
            </a:pPr>
            <a:r>
              <a:rPr lang="fr-FR" sz="2200" b="1" dirty="0" smtClean="0">
                <a:solidFill>
                  <a:srgbClr val="002060"/>
                </a:solidFill>
                <a:latin typeface="Calibri" pitchFamily="34" charset="0"/>
              </a:rPr>
              <a:t>Dans quelles circonstances un triage</a:t>
            </a:r>
          </a:p>
          <a:p>
            <a:pPr algn="r" eaLnBrk="1" hangingPunct="1">
              <a:lnSpc>
                <a:spcPct val="90000"/>
              </a:lnSpc>
              <a:spcBef>
                <a:spcPts val="0"/>
              </a:spcBef>
            </a:pPr>
            <a:r>
              <a:rPr lang="fr-FR" sz="2200" b="1" dirty="0" smtClean="0">
                <a:solidFill>
                  <a:srgbClr val="002060"/>
                </a:solidFill>
                <a:latin typeface="Calibri" pitchFamily="34" charset="0"/>
              </a:rPr>
              <a:t>des polytraumatisés est-il nécessaire ?</a:t>
            </a:r>
          </a:p>
        </p:txBody>
      </p:sp>
    </p:spTree>
    <p:extLst>
      <p:ext uri="{BB962C8B-B14F-4D97-AF65-F5344CB8AC3E}">
        <p14:creationId xmlns:p14="http://schemas.microsoft.com/office/powerpoint/2010/main" val="14642479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smtClean="0">
                <a:solidFill>
                  <a:srgbClr val="FFFFFF"/>
                </a:solidFill>
                <a:latin typeface="Calibri" pitchFamily="34" charset="0"/>
                <a:cs typeface="Arial" charset="0"/>
              </a:rPr>
              <a:t>Les </a:t>
            </a:r>
            <a:r>
              <a:rPr lang="fr-FR" sz="3200" b="1" dirty="0" smtClean="0">
                <a:solidFill>
                  <a:srgbClr val="FFFFFF"/>
                </a:solidFill>
                <a:latin typeface="Calibri" pitchFamily="34" charset="0"/>
                <a:cs typeface="Arial" charset="0"/>
              </a:rPr>
              <a:t>difficultés</a:t>
            </a:r>
            <a:endParaRPr lang="fr-FR" sz="3200" i="1" dirty="0">
              <a:solidFill>
                <a:srgbClr val="FFFFFF"/>
              </a:solidFill>
              <a:latin typeface="Times New Roman" pitchFamily="18" charset="0"/>
              <a:cs typeface="Times New Roman" pitchFamily="18" charset="0"/>
            </a:endParaRPr>
          </a:p>
        </p:txBody>
      </p:sp>
      <p:sp>
        <p:nvSpPr>
          <p:cNvPr id="6" name="Rectangle à coins arrondis 5"/>
          <p:cNvSpPr/>
          <p:nvPr>
            <p:custDataLst>
              <p:tags r:id="rId2"/>
            </p:custDataLst>
          </p:nvPr>
        </p:nvSpPr>
        <p:spPr>
          <a:xfrm>
            <a:off x="5652120" y="827088"/>
            <a:ext cx="2664296"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a:solidFill>
                  <a:schemeClr val="bg1">
                    <a:lumMod val="50000"/>
                  </a:schemeClr>
                </a:solidFill>
              </a:rPr>
              <a:t> </a:t>
            </a:r>
            <a:r>
              <a:rPr lang="fr-FR" sz="900" b="1" dirty="0" err="1" smtClean="0">
                <a:solidFill>
                  <a:schemeClr val="bg1">
                    <a:lumMod val="50000"/>
                  </a:schemeClr>
                </a:solidFill>
              </a:rPr>
              <a:t>WAECKERLE</a:t>
            </a:r>
            <a:r>
              <a:rPr lang="fr-FR" sz="900" b="1" dirty="0" smtClean="0">
                <a:solidFill>
                  <a:schemeClr val="bg1">
                    <a:lumMod val="50000"/>
                  </a:schemeClr>
                </a:solidFill>
              </a:rPr>
              <a:t>, 1991   </a:t>
            </a:r>
            <a:r>
              <a:rPr lang="fr-FR" sz="900" b="1" dirty="0">
                <a:solidFill>
                  <a:schemeClr val="bg1">
                    <a:lumMod val="50000"/>
                  </a:schemeClr>
                </a:solidFill>
              </a:rPr>
              <a:t>|   </a:t>
            </a:r>
            <a:r>
              <a:rPr lang="fr-FR" sz="900" b="1" dirty="0" err="1" smtClean="0">
                <a:solidFill>
                  <a:schemeClr val="bg1">
                    <a:lumMod val="50000"/>
                  </a:schemeClr>
                </a:solidFill>
              </a:rPr>
              <a:t>LLEWELLYN</a:t>
            </a:r>
            <a:r>
              <a:rPr lang="fr-FR" sz="900" b="1" dirty="0" smtClean="0">
                <a:solidFill>
                  <a:schemeClr val="bg1">
                    <a:lumMod val="50000"/>
                  </a:schemeClr>
                </a:solidFill>
              </a:rPr>
              <a:t>, 1992</a:t>
            </a:r>
            <a:endParaRPr lang="fr-FR" sz="900" b="1" dirty="0">
              <a:solidFill>
                <a:schemeClr val="bg1">
                  <a:lumMod val="50000"/>
                </a:schemeClr>
              </a:solidFill>
            </a:endParaRPr>
          </a:p>
        </p:txBody>
      </p:sp>
      <p:sp>
        <p:nvSpPr>
          <p:cNvPr id="7" name="Text Box 8"/>
          <p:cNvSpPr txBox="1">
            <a:spLocks noChangeArrowheads="1"/>
          </p:cNvSpPr>
          <p:nvPr>
            <p:custDataLst>
              <p:tags r:id="rId3"/>
            </p:custDataLst>
          </p:nvPr>
        </p:nvSpPr>
        <p:spPr bwMode="auto">
          <a:xfrm>
            <a:off x="539750" y="1196752"/>
            <a:ext cx="8064698" cy="5367623"/>
          </a:xfrm>
          <a:prstGeom prst="rect">
            <a:avLst/>
          </a:prstGeom>
          <a:noFill/>
          <a:ln w="9525">
            <a:noFill/>
            <a:miter lim="800000"/>
            <a:headEnd/>
            <a:tailEnd/>
          </a:ln>
        </p:spPr>
        <p:txBody>
          <a:bodyPr wrap="square" lIns="90000" rIns="378000">
            <a:spAutoFit/>
          </a:bodyPr>
          <a:lstStyle/>
          <a:p>
            <a:pPr marL="357188">
              <a:spcBef>
                <a:spcPts val="0"/>
              </a:spcBef>
              <a:buClr>
                <a:schemeClr val="bg1">
                  <a:lumMod val="50000"/>
                </a:schemeClr>
              </a:buClr>
            </a:pPr>
            <a:r>
              <a:rPr lang="fr-FR" sz="5600" b="1" dirty="0" smtClean="0">
                <a:solidFill>
                  <a:schemeClr val="bg1"/>
                </a:solidFill>
                <a:latin typeface="Calibri" pitchFamily="34" charset="0"/>
                <a:cs typeface="Calibri" pitchFamily="34" charset="0"/>
              </a:rPr>
              <a:t>Le </a:t>
            </a:r>
            <a:r>
              <a:rPr lang="fr-FR" sz="5600" b="1" dirty="0" err="1" smtClean="0">
                <a:solidFill>
                  <a:schemeClr val="bg1"/>
                </a:solidFill>
                <a:latin typeface="Calibri" pitchFamily="34" charset="0"/>
                <a:cs typeface="Calibri" pitchFamily="34" charset="0"/>
              </a:rPr>
              <a:t>surtriage</a:t>
            </a:r>
            <a:endParaRPr lang="fr-FR" sz="5600" b="1" dirty="0">
              <a:solidFill>
                <a:schemeClr val="bg1"/>
              </a:solidFill>
              <a:latin typeface="Calibri" pitchFamily="34" charset="0"/>
              <a:cs typeface="Calibri" pitchFamily="34" charset="0"/>
            </a:endParaRPr>
          </a:p>
          <a:p>
            <a:pPr marL="357188">
              <a:lnSpc>
                <a:spcPct val="90000"/>
              </a:lnSpc>
              <a:spcBef>
                <a:spcPts val="600"/>
              </a:spcBef>
              <a:buClr>
                <a:schemeClr val="bg1">
                  <a:lumMod val="50000"/>
                </a:schemeClr>
              </a:buClr>
            </a:pPr>
            <a:r>
              <a:rPr lang="fr-FR" sz="3400" dirty="0" smtClean="0">
                <a:solidFill>
                  <a:schemeClr val="bg1"/>
                </a:solidFill>
                <a:latin typeface="Calibri" pitchFamily="34" charset="0"/>
                <a:cs typeface="Calibri" pitchFamily="34" charset="0"/>
              </a:rPr>
              <a:t>Proportion de survivants catégorisée </a:t>
            </a:r>
            <a:r>
              <a:rPr lang="fr-FR" sz="3400" dirty="0" err="1" smtClean="0">
                <a:solidFill>
                  <a:schemeClr val="bg1"/>
                </a:solidFill>
                <a:latin typeface="Calibri" pitchFamily="34" charset="0"/>
                <a:cs typeface="Calibri" pitchFamily="34" charset="0"/>
              </a:rPr>
              <a:t>UA</a:t>
            </a:r>
            <a:r>
              <a:rPr lang="fr-FR" sz="3400" dirty="0" smtClean="0">
                <a:solidFill>
                  <a:schemeClr val="bg1"/>
                </a:solidFill>
                <a:latin typeface="Calibri" pitchFamily="34" charset="0"/>
                <a:cs typeface="Calibri" pitchFamily="34" charset="0"/>
              </a:rPr>
              <a:t> alors qu’ils ne présentent pas de lésions mettant en jeu leur pronostic vital</a:t>
            </a:r>
            <a:endParaRPr lang="fr-FR" sz="3400" b="1" dirty="0" smtClean="0">
              <a:solidFill>
                <a:schemeClr val="bg1"/>
              </a:solidFill>
              <a:latin typeface="Calibri" pitchFamily="34" charset="0"/>
              <a:cs typeface="Calibri" pitchFamily="34" charset="0"/>
            </a:endParaRPr>
          </a:p>
          <a:p>
            <a:pPr marL="982663" indent="-365125" algn="just">
              <a:spcBef>
                <a:spcPts val="2400"/>
              </a:spcBef>
              <a:spcAft>
                <a:spcPts val="0"/>
              </a:spcAft>
              <a:buClr>
                <a:schemeClr val="bg1"/>
              </a:buClr>
              <a:buFont typeface="Arial" pitchFamily="34" charset="0"/>
              <a:buChar char="•"/>
            </a:pPr>
            <a:r>
              <a:rPr lang="fr-FR" sz="2600" b="1" dirty="0" smtClean="0">
                <a:solidFill>
                  <a:schemeClr val="bg1"/>
                </a:solidFill>
                <a:latin typeface="Calibri" pitchFamily="34" charset="0"/>
                <a:cs typeface="Calibri" pitchFamily="34" charset="0"/>
              </a:rPr>
              <a:t>50 % des patients </a:t>
            </a:r>
            <a:r>
              <a:rPr lang="fr-FR" sz="2600" dirty="0" smtClean="0">
                <a:solidFill>
                  <a:schemeClr val="bg1"/>
                </a:solidFill>
                <a:latin typeface="Calibri" pitchFamily="34" charset="0"/>
                <a:cs typeface="Calibri" pitchFamily="34" charset="0"/>
              </a:rPr>
              <a:t>catégorisés </a:t>
            </a:r>
            <a:r>
              <a:rPr lang="fr-FR" sz="2600" dirty="0" err="1" smtClean="0">
                <a:solidFill>
                  <a:schemeClr val="bg1"/>
                </a:solidFill>
                <a:latin typeface="Calibri" pitchFamily="34" charset="0"/>
                <a:cs typeface="Calibri" pitchFamily="34" charset="0"/>
              </a:rPr>
              <a:t>UA</a:t>
            </a:r>
            <a:r>
              <a:rPr lang="fr-FR" sz="2600" dirty="0" smtClean="0">
                <a:solidFill>
                  <a:schemeClr val="bg1"/>
                </a:solidFill>
                <a:latin typeface="Calibri" pitchFamily="34" charset="0"/>
                <a:cs typeface="Calibri" pitchFamily="34" charset="0"/>
              </a:rPr>
              <a:t> (8 à 88%)</a:t>
            </a:r>
          </a:p>
          <a:p>
            <a:pPr marL="982663" indent="-365125" algn="just">
              <a:spcBef>
                <a:spcPts val="2400"/>
              </a:spcBef>
              <a:spcAft>
                <a:spcPts val="0"/>
              </a:spcAft>
              <a:buClr>
                <a:schemeClr val="bg1"/>
              </a:buClr>
              <a:buFont typeface="Arial" pitchFamily="34" charset="0"/>
              <a:buChar char="•"/>
            </a:pPr>
            <a:r>
              <a:rPr lang="fr-FR" sz="2600" b="1" dirty="0" smtClean="0">
                <a:solidFill>
                  <a:schemeClr val="bg1"/>
                </a:solidFill>
                <a:latin typeface="Calibri" pitchFamily="34" charset="0"/>
                <a:cs typeface="Calibri" pitchFamily="34" charset="0"/>
              </a:rPr>
              <a:t>taux habituellement admis </a:t>
            </a:r>
            <a:r>
              <a:rPr lang="fr-FR" sz="2600" dirty="0" smtClean="0">
                <a:solidFill>
                  <a:schemeClr val="bg1"/>
                </a:solidFill>
                <a:latin typeface="Calibri" pitchFamily="34" charset="0"/>
                <a:cs typeface="Calibri" pitchFamily="34" charset="0"/>
              </a:rPr>
              <a:t>dans la pratique courante de l’urgence traumatologique</a:t>
            </a:r>
          </a:p>
          <a:p>
            <a:pPr marL="1074738" indent="-628650" algn="just">
              <a:spcBef>
                <a:spcPts val="2400"/>
              </a:spcBef>
              <a:spcAft>
                <a:spcPts val="0"/>
              </a:spcAft>
              <a:buClr>
                <a:schemeClr val="bg1">
                  <a:lumMod val="65000"/>
                </a:schemeClr>
              </a:buClr>
              <a:buFont typeface="Wingdings 3" pitchFamily="18" charset="2"/>
              <a:buChar char="â"/>
            </a:pPr>
            <a:r>
              <a:rPr lang="fr-FR" sz="2600" b="1" dirty="0" smtClean="0">
                <a:solidFill>
                  <a:srgbClr val="000066"/>
                </a:solidFill>
                <a:latin typeface="Calibri" pitchFamily="34" charset="0"/>
                <a:cs typeface="Calibri" pitchFamily="34" charset="0"/>
              </a:rPr>
              <a:t>multiplier les échelons de (</a:t>
            </a:r>
            <a:r>
              <a:rPr lang="fr-FR" sz="2600" b="1" dirty="0" err="1" smtClean="0">
                <a:solidFill>
                  <a:srgbClr val="000066"/>
                </a:solidFill>
                <a:latin typeface="Calibri" pitchFamily="34" charset="0"/>
                <a:cs typeface="Calibri" pitchFamily="34" charset="0"/>
              </a:rPr>
              <a:t>re</a:t>
            </a:r>
            <a:r>
              <a:rPr lang="fr-FR" sz="2600" b="1" dirty="0" smtClean="0">
                <a:solidFill>
                  <a:srgbClr val="000066"/>
                </a:solidFill>
                <a:latin typeface="Calibri" pitchFamily="34" charset="0"/>
                <a:cs typeface="Calibri" pitchFamily="34" charset="0"/>
              </a:rPr>
              <a:t>)triage </a:t>
            </a:r>
            <a:r>
              <a:rPr lang="fr-FR" sz="2600" dirty="0" smtClean="0">
                <a:solidFill>
                  <a:srgbClr val="000066"/>
                </a:solidFill>
                <a:latin typeface="Calibri" pitchFamily="34" charset="0"/>
                <a:cs typeface="Calibri" pitchFamily="34" charset="0"/>
              </a:rPr>
              <a:t>entre le lieu de l’événement et l’hôpital (filtration)</a:t>
            </a:r>
          </a:p>
        </p:txBody>
      </p:sp>
      <p:pic>
        <p:nvPicPr>
          <p:cNvPr id="1024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789" t="19927" r="50229" b="11635"/>
          <a:stretch/>
        </p:blipFill>
        <p:spPr bwMode="auto">
          <a:xfrm>
            <a:off x="755576" y="1412777"/>
            <a:ext cx="437522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436096" y="1412776"/>
            <a:ext cx="3096344" cy="3785652"/>
          </a:xfrm>
          <a:prstGeom prst="rect">
            <a:avLst/>
          </a:prstGeom>
          <a:noFill/>
        </p:spPr>
        <p:txBody>
          <a:bodyPr wrap="square" rtlCol="0">
            <a:spAutoFit/>
          </a:bodyPr>
          <a:lstStyle/>
          <a:p>
            <a:pPr algn="ctr"/>
            <a:r>
              <a:rPr lang="fr-FR" sz="3200" b="1" dirty="0" smtClean="0">
                <a:solidFill>
                  <a:srgbClr val="FF6600"/>
                </a:solidFill>
                <a:latin typeface="Calibri" pitchFamily="34" charset="0"/>
              </a:rPr>
              <a:t>Relation linéaire </a:t>
            </a:r>
          </a:p>
          <a:p>
            <a:pPr algn="ctr"/>
            <a:endParaRPr lang="fr-FR" sz="2400" b="1" dirty="0">
              <a:latin typeface="Calibri" pitchFamily="34" charset="0"/>
            </a:endParaRPr>
          </a:p>
          <a:p>
            <a:pPr algn="ctr"/>
            <a:r>
              <a:rPr lang="fr-FR" dirty="0" smtClean="0">
                <a:latin typeface="Calibri" pitchFamily="34" charset="0"/>
              </a:rPr>
              <a:t>entre</a:t>
            </a:r>
          </a:p>
          <a:p>
            <a:pPr algn="ctr"/>
            <a:endParaRPr lang="fr-FR" sz="2400" dirty="0">
              <a:latin typeface="Calibri" pitchFamily="34" charset="0"/>
            </a:endParaRPr>
          </a:p>
          <a:p>
            <a:pPr algn="ctr"/>
            <a:r>
              <a:rPr lang="fr-FR" sz="2400" dirty="0" smtClean="0">
                <a:latin typeface="Calibri" pitchFamily="34" charset="0"/>
              </a:rPr>
              <a:t> taux de </a:t>
            </a:r>
            <a:r>
              <a:rPr lang="fr-FR" sz="2400" dirty="0" err="1" smtClean="0">
                <a:latin typeface="Calibri" pitchFamily="34" charset="0"/>
              </a:rPr>
              <a:t>surtriage</a:t>
            </a:r>
            <a:endParaRPr lang="fr-FR" sz="2400" dirty="0" smtClean="0">
              <a:latin typeface="Calibri" pitchFamily="34" charset="0"/>
            </a:endParaRPr>
          </a:p>
          <a:p>
            <a:pPr algn="ctr"/>
            <a:endParaRPr lang="fr-FR" sz="2400" dirty="0" smtClean="0">
              <a:latin typeface="Calibri" pitchFamily="34" charset="0"/>
            </a:endParaRPr>
          </a:p>
          <a:p>
            <a:pPr algn="ctr"/>
            <a:r>
              <a:rPr lang="fr-FR" dirty="0" smtClean="0">
                <a:latin typeface="Calibri" pitchFamily="34" charset="0"/>
              </a:rPr>
              <a:t>et</a:t>
            </a:r>
          </a:p>
          <a:p>
            <a:pPr algn="ctr"/>
            <a:endParaRPr lang="fr-FR" sz="2400" dirty="0">
              <a:latin typeface="Calibri" pitchFamily="34" charset="0"/>
            </a:endParaRPr>
          </a:p>
          <a:p>
            <a:pPr algn="ctr"/>
            <a:r>
              <a:rPr lang="fr-FR" sz="2400" b="1" dirty="0" smtClean="0">
                <a:latin typeface="Calibri" pitchFamily="34" charset="0"/>
              </a:rPr>
              <a:t>taux de </a:t>
            </a:r>
          </a:p>
          <a:p>
            <a:pPr algn="ctr"/>
            <a:r>
              <a:rPr lang="fr-FR" sz="2400" b="1" dirty="0" smtClean="0">
                <a:latin typeface="Calibri" pitchFamily="34" charset="0"/>
              </a:rPr>
              <a:t>mortalité critique</a:t>
            </a:r>
            <a:endParaRPr lang="fr-FR" sz="2400" b="1" dirty="0">
              <a:latin typeface="Calibri" pitchFamily="34" charset="0"/>
            </a:endParaRPr>
          </a:p>
        </p:txBody>
      </p:sp>
      <p:sp>
        <p:nvSpPr>
          <p:cNvPr id="8" name="ZoneTexte 7"/>
          <p:cNvSpPr txBox="1"/>
          <p:nvPr/>
        </p:nvSpPr>
        <p:spPr>
          <a:xfrm>
            <a:off x="803590" y="5189385"/>
            <a:ext cx="3552386" cy="307777"/>
          </a:xfrm>
          <a:prstGeom prst="rect">
            <a:avLst/>
          </a:prstGeom>
          <a:noFill/>
        </p:spPr>
        <p:txBody>
          <a:bodyPr wrap="square" rtlCol="0">
            <a:spAutoFit/>
          </a:bodyPr>
          <a:lstStyle/>
          <a:p>
            <a:pPr algn="r"/>
            <a:r>
              <a:rPr lang="fr-FR" sz="1400" dirty="0" smtClean="0">
                <a:latin typeface="Univers LT 47 CondensedLt" pitchFamily="2" charset="0"/>
              </a:rPr>
              <a:t>Extrait de : </a:t>
            </a:r>
            <a:r>
              <a:rPr lang="fr-FR" sz="1400" dirty="0" err="1" smtClean="0">
                <a:latin typeface="Univers LT 47 CondensedLt" pitchFamily="2" charset="0"/>
              </a:rPr>
              <a:t>Frykberg</a:t>
            </a:r>
            <a:r>
              <a:rPr lang="fr-FR" sz="1400" dirty="0">
                <a:latin typeface="Univers LT 47 CondensedLt" pitchFamily="2" charset="0"/>
              </a:rPr>
              <a:t> ER. J </a:t>
            </a:r>
            <a:r>
              <a:rPr lang="fr-FR" sz="1400" dirty="0" smtClean="0">
                <a:latin typeface="Univers LT 47 CondensedLt" pitchFamily="2" charset="0"/>
              </a:rPr>
              <a:t>Trauma; 2002;53:201–22</a:t>
            </a:r>
          </a:p>
        </p:txBody>
      </p:sp>
    </p:spTree>
    <p:extLst>
      <p:ext uri="{BB962C8B-B14F-4D97-AF65-F5344CB8AC3E}">
        <p14:creationId xmlns:p14="http://schemas.microsoft.com/office/powerpoint/2010/main" val="512714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smtClean="0">
                <a:solidFill>
                  <a:srgbClr val="FFFFFF"/>
                </a:solidFill>
                <a:latin typeface="Calibri" pitchFamily="34" charset="0"/>
                <a:cs typeface="Arial" charset="0"/>
              </a:rPr>
              <a:t>Les </a:t>
            </a:r>
            <a:r>
              <a:rPr lang="fr-FR" sz="3200" b="1" dirty="0" smtClean="0">
                <a:solidFill>
                  <a:srgbClr val="FFFFFF"/>
                </a:solidFill>
                <a:latin typeface="Calibri" pitchFamily="34" charset="0"/>
                <a:cs typeface="Arial" charset="0"/>
              </a:rPr>
              <a:t>difficultés</a:t>
            </a:r>
            <a:endParaRPr lang="fr-FR" sz="3200" i="1" dirty="0">
              <a:solidFill>
                <a:srgbClr val="FFFFFF"/>
              </a:solidFill>
              <a:latin typeface="Times New Roman" pitchFamily="18" charset="0"/>
              <a:cs typeface="Times New Roman" pitchFamily="18" charset="0"/>
            </a:endParaRPr>
          </a:p>
        </p:txBody>
      </p:sp>
      <p:sp>
        <p:nvSpPr>
          <p:cNvPr id="6" name="Rectangle à coins arrondis 5"/>
          <p:cNvSpPr/>
          <p:nvPr>
            <p:custDataLst>
              <p:tags r:id="rId2"/>
            </p:custDataLst>
          </p:nvPr>
        </p:nvSpPr>
        <p:spPr>
          <a:xfrm>
            <a:off x="6984268" y="827088"/>
            <a:ext cx="1332148"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a:solidFill>
                  <a:schemeClr val="bg1">
                    <a:lumMod val="50000"/>
                  </a:schemeClr>
                </a:solidFill>
              </a:rPr>
              <a:t> </a:t>
            </a:r>
            <a:r>
              <a:rPr lang="fr-FR" sz="900" b="1" dirty="0" err="1" smtClean="0">
                <a:solidFill>
                  <a:schemeClr val="bg1">
                    <a:lumMod val="50000"/>
                  </a:schemeClr>
                </a:solidFill>
              </a:rPr>
              <a:t>FRYKBERG</a:t>
            </a:r>
            <a:r>
              <a:rPr lang="fr-FR" sz="900" b="1" dirty="0" smtClean="0">
                <a:solidFill>
                  <a:schemeClr val="bg1">
                    <a:lumMod val="50000"/>
                  </a:schemeClr>
                </a:solidFill>
              </a:rPr>
              <a:t>, 2005</a:t>
            </a:r>
            <a:endParaRPr lang="fr-FR" sz="900" b="1" dirty="0">
              <a:solidFill>
                <a:schemeClr val="bg1">
                  <a:lumMod val="50000"/>
                </a:schemeClr>
              </a:solidFill>
            </a:endParaRPr>
          </a:p>
        </p:txBody>
      </p:sp>
      <p:sp>
        <p:nvSpPr>
          <p:cNvPr id="7" name="Text Box 8"/>
          <p:cNvSpPr txBox="1">
            <a:spLocks noChangeArrowheads="1"/>
          </p:cNvSpPr>
          <p:nvPr>
            <p:custDataLst>
              <p:tags r:id="rId3"/>
            </p:custDataLst>
          </p:nvPr>
        </p:nvSpPr>
        <p:spPr bwMode="auto">
          <a:xfrm>
            <a:off x="539750" y="1196752"/>
            <a:ext cx="8064698" cy="5367623"/>
          </a:xfrm>
          <a:prstGeom prst="rect">
            <a:avLst/>
          </a:prstGeom>
          <a:noFill/>
          <a:ln w="9525">
            <a:noFill/>
            <a:miter lim="800000"/>
            <a:headEnd/>
            <a:tailEnd/>
          </a:ln>
        </p:spPr>
        <p:txBody>
          <a:bodyPr wrap="square" lIns="90000" rIns="378000">
            <a:spAutoFit/>
          </a:bodyPr>
          <a:lstStyle/>
          <a:p>
            <a:pPr marL="357188">
              <a:spcBef>
                <a:spcPts val="0"/>
              </a:spcBef>
              <a:buClr>
                <a:schemeClr val="bg1">
                  <a:lumMod val="50000"/>
                </a:schemeClr>
              </a:buClr>
            </a:pPr>
            <a:r>
              <a:rPr lang="fr-FR" sz="5600" b="1" dirty="0" smtClean="0">
                <a:solidFill>
                  <a:schemeClr val="bg1"/>
                </a:solidFill>
                <a:latin typeface="Calibri" pitchFamily="34" charset="0"/>
                <a:cs typeface="Calibri" pitchFamily="34" charset="0"/>
              </a:rPr>
              <a:t>Le </a:t>
            </a:r>
            <a:r>
              <a:rPr lang="fr-FR" sz="5600" b="1" dirty="0" err="1" smtClean="0">
                <a:solidFill>
                  <a:schemeClr val="bg1"/>
                </a:solidFill>
                <a:latin typeface="Calibri" pitchFamily="34" charset="0"/>
                <a:cs typeface="Calibri" pitchFamily="34" charset="0"/>
              </a:rPr>
              <a:t>surtriage</a:t>
            </a:r>
            <a:endParaRPr lang="fr-FR" sz="5600" b="1" dirty="0">
              <a:solidFill>
                <a:schemeClr val="bg1"/>
              </a:solidFill>
              <a:latin typeface="Calibri" pitchFamily="34" charset="0"/>
              <a:cs typeface="Calibri" pitchFamily="34" charset="0"/>
            </a:endParaRPr>
          </a:p>
          <a:p>
            <a:pPr marL="357188">
              <a:lnSpc>
                <a:spcPct val="90000"/>
              </a:lnSpc>
              <a:spcBef>
                <a:spcPts val="600"/>
              </a:spcBef>
              <a:buClr>
                <a:schemeClr val="bg1">
                  <a:lumMod val="50000"/>
                </a:schemeClr>
              </a:buClr>
            </a:pPr>
            <a:r>
              <a:rPr lang="fr-FR" sz="3400" dirty="0" smtClean="0">
                <a:solidFill>
                  <a:schemeClr val="bg1"/>
                </a:solidFill>
                <a:latin typeface="Calibri" pitchFamily="34" charset="0"/>
                <a:cs typeface="Calibri" pitchFamily="34" charset="0"/>
              </a:rPr>
              <a:t>Proportion de survivants catégorisée </a:t>
            </a:r>
            <a:r>
              <a:rPr lang="fr-FR" sz="3400" dirty="0" err="1" smtClean="0">
                <a:solidFill>
                  <a:schemeClr val="bg1"/>
                </a:solidFill>
                <a:latin typeface="Calibri" pitchFamily="34" charset="0"/>
                <a:cs typeface="Calibri" pitchFamily="34" charset="0"/>
              </a:rPr>
              <a:t>UA</a:t>
            </a:r>
            <a:r>
              <a:rPr lang="fr-FR" sz="3400" dirty="0" smtClean="0">
                <a:solidFill>
                  <a:schemeClr val="bg1"/>
                </a:solidFill>
                <a:latin typeface="Calibri" pitchFamily="34" charset="0"/>
                <a:cs typeface="Calibri" pitchFamily="34" charset="0"/>
              </a:rPr>
              <a:t> alors qu’ils ne présentent pas de lésions mettant en jeu leur pronostic vital</a:t>
            </a:r>
            <a:endParaRPr lang="fr-FR" sz="3400" b="1" dirty="0" smtClean="0">
              <a:solidFill>
                <a:schemeClr val="bg1"/>
              </a:solidFill>
              <a:latin typeface="Calibri" pitchFamily="34" charset="0"/>
              <a:cs typeface="Calibri" pitchFamily="34" charset="0"/>
            </a:endParaRPr>
          </a:p>
          <a:p>
            <a:pPr marL="982663" indent="-365125" algn="just">
              <a:spcBef>
                <a:spcPts val="2400"/>
              </a:spcBef>
              <a:spcAft>
                <a:spcPts val="0"/>
              </a:spcAft>
              <a:buClr>
                <a:schemeClr val="bg1"/>
              </a:buClr>
              <a:buFont typeface="Arial" pitchFamily="34" charset="0"/>
              <a:buChar char="•"/>
            </a:pPr>
            <a:r>
              <a:rPr lang="fr-FR" sz="2600" b="1" dirty="0" smtClean="0">
                <a:solidFill>
                  <a:schemeClr val="bg1"/>
                </a:solidFill>
                <a:latin typeface="Calibri" pitchFamily="34" charset="0"/>
                <a:cs typeface="Calibri" pitchFamily="34" charset="0"/>
              </a:rPr>
              <a:t>50 % des patients </a:t>
            </a:r>
            <a:r>
              <a:rPr lang="fr-FR" sz="2600" dirty="0" smtClean="0">
                <a:solidFill>
                  <a:schemeClr val="bg1"/>
                </a:solidFill>
                <a:latin typeface="Calibri" pitchFamily="34" charset="0"/>
                <a:cs typeface="Calibri" pitchFamily="34" charset="0"/>
              </a:rPr>
              <a:t>catégorisés </a:t>
            </a:r>
            <a:r>
              <a:rPr lang="fr-FR" sz="2600" dirty="0" err="1" smtClean="0">
                <a:solidFill>
                  <a:schemeClr val="bg1"/>
                </a:solidFill>
                <a:latin typeface="Calibri" pitchFamily="34" charset="0"/>
                <a:cs typeface="Calibri" pitchFamily="34" charset="0"/>
              </a:rPr>
              <a:t>UA</a:t>
            </a:r>
            <a:r>
              <a:rPr lang="fr-FR" sz="2600" dirty="0" smtClean="0">
                <a:solidFill>
                  <a:schemeClr val="bg1"/>
                </a:solidFill>
                <a:latin typeface="Calibri" pitchFamily="34" charset="0"/>
                <a:cs typeface="Calibri" pitchFamily="34" charset="0"/>
              </a:rPr>
              <a:t> (8 à 88%)</a:t>
            </a:r>
          </a:p>
          <a:p>
            <a:pPr marL="982663" indent="-365125" algn="just">
              <a:spcBef>
                <a:spcPts val="2400"/>
              </a:spcBef>
              <a:spcAft>
                <a:spcPts val="0"/>
              </a:spcAft>
              <a:buClr>
                <a:schemeClr val="bg1"/>
              </a:buClr>
              <a:buFont typeface="Arial" pitchFamily="34" charset="0"/>
              <a:buChar char="•"/>
            </a:pPr>
            <a:r>
              <a:rPr lang="fr-FR" sz="2600" b="1" dirty="0" smtClean="0">
                <a:solidFill>
                  <a:schemeClr val="bg1"/>
                </a:solidFill>
                <a:latin typeface="Calibri" pitchFamily="34" charset="0"/>
                <a:cs typeface="Calibri" pitchFamily="34" charset="0"/>
              </a:rPr>
              <a:t>taux habituellement admis </a:t>
            </a:r>
            <a:r>
              <a:rPr lang="fr-FR" sz="2600" dirty="0" smtClean="0">
                <a:solidFill>
                  <a:schemeClr val="bg1"/>
                </a:solidFill>
                <a:latin typeface="Calibri" pitchFamily="34" charset="0"/>
                <a:cs typeface="Calibri" pitchFamily="34" charset="0"/>
              </a:rPr>
              <a:t>dans la pratique courante de l’urgence traumatologique</a:t>
            </a:r>
          </a:p>
          <a:p>
            <a:pPr marL="1074738" indent="-628650" algn="just">
              <a:spcBef>
                <a:spcPts val="2400"/>
              </a:spcBef>
              <a:spcAft>
                <a:spcPts val="0"/>
              </a:spcAft>
              <a:buClr>
                <a:schemeClr val="bg1">
                  <a:lumMod val="65000"/>
                </a:schemeClr>
              </a:buClr>
              <a:buFont typeface="Wingdings 3" pitchFamily="18" charset="2"/>
              <a:buChar char="â"/>
            </a:pPr>
            <a:r>
              <a:rPr lang="fr-FR" sz="2600" b="1" dirty="0" smtClean="0">
                <a:solidFill>
                  <a:srgbClr val="000066"/>
                </a:solidFill>
                <a:latin typeface="Calibri" pitchFamily="34" charset="0"/>
                <a:cs typeface="Calibri" pitchFamily="34" charset="0"/>
              </a:rPr>
              <a:t>privilégier </a:t>
            </a:r>
            <a:r>
              <a:rPr lang="fr-FR" sz="2600" dirty="0" smtClean="0">
                <a:solidFill>
                  <a:srgbClr val="000066"/>
                </a:solidFill>
                <a:latin typeface="Calibri" pitchFamily="34" charset="0"/>
                <a:cs typeface="Calibri" pitchFamily="34" charset="0"/>
              </a:rPr>
              <a:t>l’action de triage réalisée par un trieur « expérimenté »</a:t>
            </a:r>
          </a:p>
        </p:txBody>
      </p:sp>
      <p:pic>
        <p:nvPicPr>
          <p:cNvPr id="1024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789" t="19927" r="50229" b="11635"/>
          <a:stretch/>
        </p:blipFill>
        <p:spPr bwMode="auto">
          <a:xfrm>
            <a:off x="755576" y="1412777"/>
            <a:ext cx="437522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436096" y="1412776"/>
            <a:ext cx="3096344" cy="3785652"/>
          </a:xfrm>
          <a:prstGeom prst="rect">
            <a:avLst/>
          </a:prstGeom>
          <a:noFill/>
        </p:spPr>
        <p:txBody>
          <a:bodyPr wrap="square" rtlCol="0">
            <a:spAutoFit/>
          </a:bodyPr>
          <a:lstStyle/>
          <a:p>
            <a:pPr algn="ctr"/>
            <a:r>
              <a:rPr lang="fr-FR" sz="3200" b="1" dirty="0" smtClean="0">
                <a:solidFill>
                  <a:srgbClr val="FF6600"/>
                </a:solidFill>
                <a:latin typeface="Calibri" pitchFamily="34" charset="0"/>
              </a:rPr>
              <a:t>Relation linéaire </a:t>
            </a:r>
          </a:p>
          <a:p>
            <a:pPr algn="ctr"/>
            <a:endParaRPr lang="fr-FR" sz="2400" b="1" dirty="0">
              <a:latin typeface="Calibri" pitchFamily="34" charset="0"/>
            </a:endParaRPr>
          </a:p>
          <a:p>
            <a:pPr algn="ctr"/>
            <a:r>
              <a:rPr lang="fr-FR" dirty="0" smtClean="0">
                <a:latin typeface="Calibri" pitchFamily="34" charset="0"/>
              </a:rPr>
              <a:t>entre</a:t>
            </a:r>
          </a:p>
          <a:p>
            <a:pPr algn="ctr"/>
            <a:endParaRPr lang="fr-FR" sz="2400" dirty="0">
              <a:latin typeface="Calibri" pitchFamily="34" charset="0"/>
            </a:endParaRPr>
          </a:p>
          <a:p>
            <a:pPr algn="ctr"/>
            <a:r>
              <a:rPr lang="fr-FR" sz="2400" dirty="0" smtClean="0">
                <a:latin typeface="Calibri" pitchFamily="34" charset="0"/>
              </a:rPr>
              <a:t> taux de </a:t>
            </a:r>
            <a:r>
              <a:rPr lang="fr-FR" sz="2400" dirty="0" err="1" smtClean="0">
                <a:latin typeface="Calibri" pitchFamily="34" charset="0"/>
              </a:rPr>
              <a:t>surtriage</a:t>
            </a:r>
            <a:endParaRPr lang="fr-FR" sz="2400" dirty="0" smtClean="0">
              <a:latin typeface="Calibri" pitchFamily="34" charset="0"/>
            </a:endParaRPr>
          </a:p>
          <a:p>
            <a:pPr algn="ctr"/>
            <a:endParaRPr lang="fr-FR" sz="2400" dirty="0" smtClean="0">
              <a:latin typeface="Calibri" pitchFamily="34" charset="0"/>
            </a:endParaRPr>
          </a:p>
          <a:p>
            <a:pPr algn="ctr"/>
            <a:r>
              <a:rPr lang="fr-FR" dirty="0" smtClean="0">
                <a:latin typeface="Calibri" pitchFamily="34" charset="0"/>
              </a:rPr>
              <a:t>et</a:t>
            </a:r>
          </a:p>
          <a:p>
            <a:pPr algn="ctr"/>
            <a:endParaRPr lang="fr-FR" sz="2400" dirty="0">
              <a:latin typeface="Calibri" pitchFamily="34" charset="0"/>
            </a:endParaRPr>
          </a:p>
          <a:p>
            <a:pPr algn="ctr"/>
            <a:r>
              <a:rPr lang="fr-FR" sz="2400" b="1" dirty="0" smtClean="0">
                <a:latin typeface="Calibri" pitchFamily="34" charset="0"/>
              </a:rPr>
              <a:t>taux de </a:t>
            </a:r>
          </a:p>
          <a:p>
            <a:pPr algn="ctr"/>
            <a:r>
              <a:rPr lang="fr-FR" sz="2400" b="1" dirty="0" smtClean="0">
                <a:latin typeface="Calibri" pitchFamily="34" charset="0"/>
              </a:rPr>
              <a:t>mortalité critique</a:t>
            </a:r>
            <a:endParaRPr lang="fr-FR" sz="2400" b="1" dirty="0">
              <a:latin typeface="Calibri" pitchFamily="34" charset="0"/>
            </a:endParaRPr>
          </a:p>
        </p:txBody>
      </p:sp>
      <p:sp>
        <p:nvSpPr>
          <p:cNvPr id="8" name="ZoneTexte 7"/>
          <p:cNvSpPr txBox="1"/>
          <p:nvPr/>
        </p:nvSpPr>
        <p:spPr>
          <a:xfrm>
            <a:off x="803590" y="5189385"/>
            <a:ext cx="3552386" cy="307777"/>
          </a:xfrm>
          <a:prstGeom prst="rect">
            <a:avLst/>
          </a:prstGeom>
          <a:noFill/>
        </p:spPr>
        <p:txBody>
          <a:bodyPr wrap="square" rtlCol="0">
            <a:spAutoFit/>
          </a:bodyPr>
          <a:lstStyle/>
          <a:p>
            <a:pPr algn="r"/>
            <a:r>
              <a:rPr lang="fr-FR" sz="1400" dirty="0" smtClean="0">
                <a:latin typeface="Univers LT 47 CondensedLt" pitchFamily="2" charset="0"/>
              </a:rPr>
              <a:t>Extrait de : </a:t>
            </a:r>
            <a:r>
              <a:rPr lang="fr-FR" sz="1400" dirty="0" err="1" smtClean="0">
                <a:latin typeface="Univers LT 47 CondensedLt" pitchFamily="2" charset="0"/>
              </a:rPr>
              <a:t>Frykberg</a:t>
            </a:r>
            <a:r>
              <a:rPr lang="fr-FR" sz="1400" dirty="0">
                <a:latin typeface="Univers LT 47 CondensedLt" pitchFamily="2" charset="0"/>
              </a:rPr>
              <a:t> ER. J </a:t>
            </a:r>
            <a:r>
              <a:rPr lang="fr-FR" sz="1400" dirty="0" smtClean="0">
                <a:latin typeface="Univers LT 47 CondensedLt" pitchFamily="2" charset="0"/>
              </a:rPr>
              <a:t>Trauma; 2002;53:201–22</a:t>
            </a:r>
          </a:p>
        </p:txBody>
      </p:sp>
    </p:spTree>
    <p:extLst>
      <p:ext uri="{BB962C8B-B14F-4D97-AF65-F5344CB8AC3E}">
        <p14:creationId xmlns:p14="http://schemas.microsoft.com/office/powerpoint/2010/main" val="4073025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custDataLst>
              <p:tags r:id="rId1"/>
            </p:custDataLst>
          </p:nvPr>
        </p:nvSpPr>
        <p:spPr bwMode="auto">
          <a:xfrm rot="-5400000">
            <a:off x="-2917032" y="2851944"/>
            <a:ext cx="6913563" cy="1152526"/>
          </a:xfrm>
          <a:prstGeom prst="rect">
            <a:avLst/>
          </a:prstGeom>
          <a:gradFill rotWithShape="1">
            <a:gsLst>
              <a:gs pos="0">
                <a:srgbClr val="FF9900"/>
              </a:gs>
              <a:gs pos="99000">
                <a:srgbClr val="FF9900"/>
              </a:gs>
            </a:gsLst>
            <a:lin ang="0" scaled="1"/>
          </a:gradFill>
          <a:ln w="9525">
            <a:noFill/>
            <a:miter lim="800000"/>
            <a:headEnd/>
            <a:tailEnd/>
          </a:ln>
        </p:spPr>
        <p:txBody>
          <a:bodyPr wrap="none" rIns="144000" bIns="144000" anchor="ctr"/>
          <a:lstStyle/>
          <a:p>
            <a:endParaRPr lang="fr-FR" dirty="0">
              <a:solidFill>
                <a:srgbClr val="000066"/>
              </a:solidFill>
              <a:latin typeface="Impact" pitchFamily="34" charset="0"/>
            </a:endParaRPr>
          </a:p>
          <a:p>
            <a:endParaRPr lang="fr-FR" sz="4000" dirty="0">
              <a:solidFill>
                <a:schemeClr val="bg1"/>
              </a:solidFill>
              <a:latin typeface="Impact" pitchFamily="34" charset="0"/>
            </a:endParaRPr>
          </a:p>
          <a:p>
            <a:r>
              <a:rPr lang="fr-FR" sz="7200" dirty="0">
                <a:solidFill>
                  <a:schemeClr val="bg1"/>
                </a:solidFill>
                <a:latin typeface="Impact" pitchFamily="34" charset="0"/>
              </a:rPr>
              <a:t>  </a:t>
            </a:r>
            <a:r>
              <a:rPr lang="fr-FR" sz="6600" dirty="0" smtClean="0">
                <a:solidFill>
                  <a:schemeClr val="bg1"/>
                </a:solidFill>
                <a:latin typeface="Impact" pitchFamily="34" charset="0"/>
              </a:rPr>
              <a:t>Le triage</a:t>
            </a:r>
            <a:endParaRPr lang="fr-FR" sz="6600" dirty="0">
              <a:solidFill>
                <a:schemeClr val="bg1"/>
              </a:solidFill>
              <a:latin typeface="Impact" pitchFamily="34" charset="0"/>
            </a:endParaRPr>
          </a:p>
          <a:p>
            <a:endParaRPr lang="fr-FR" sz="6000" dirty="0"/>
          </a:p>
        </p:txBody>
      </p:sp>
      <p:sp>
        <p:nvSpPr>
          <p:cNvPr id="46084" name="Rectangle 4"/>
          <p:cNvSpPr>
            <a:spLocks noChangeArrowheads="1"/>
          </p:cNvSpPr>
          <p:nvPr>
            <p:custDataLst>
              <p:tags r:id="rId2"/>
            </p:custDataLst>
          </p:nvPr>
        </p:nvSpPr>
        <p:spPr bwMode="auto">
          <a:xfrm>
            <a:off x="-36513" y="0"/>
            <a:ext cx="9180513" cy="536575"/>
          </a:xfrm>
          <a:prstGeom prst="rect">
            <a:avLst/>
          </a:prstGeom>
          <a:solidFill>
            <a:srgbClr val="C0C0C0">
              <a:alpha val="70000"/>
            </a:srgbClr>
          </a:solidFill>
          <a:ln w="9525">
            <a:noFill/>
            <a:miter lim="800000"/>
            <a:headEnd/>
            <a:tailEnd/>
          </a:ln>
          <a:effectLst/>
        </p:spPr>
        <p:txBody>
          <a:bodyPr wrap="none" bIns="14400" anchor="ctr"/>
          <a:lstStyle/>
          <a:p>
            <a:pPr algn="r">
              <a:defRPr/>
            </a:pPr>
            <a:r>
              <a:rPr lang="fr-FR" sz="2400" dirty="0">
                <a:solidFill>
                  <a:srgbClr val="800000"/>
                </a:solidFill>
                <a:latin typeface="Franklin Gothic Medium Cond" pitchFamily="34" charset="0"/>
                <a:cs typeface="+mn-cs"/>
              </a:rPr>
              <a:t>  							</a:t>
            </a:r>
            <a:r>
              <a:rPr lang="fr-FR" sz="2400" spc="50" dirty="0" smtClean="0">
                <a:solidFill>
                  <a:srgbClr val="FF9900"/>
                </a:solidFill>
                <a:latin typeface="Impact" pitchFamily="34" charset="0"/>
                <a:cs typeface="+mn-cs"/>
              </a:rPr>
              <a:t>SYNTHÈSE     </a:t>
            </a:r>
            <a:endParaRPr lang="fr-FR" spc="50" dirty="0">
              <a:solidFill>
                <a:srgbClr val="FF9900"/>
              </a:solidFill>
              <a:latin typeface="Calibri" pitchFamily="34" charset="0"/>
              <a:cs typeface="+mn-cs"/>
            </a:endParaRPr>
          </a:p>
        </p:txBody>
      </p:sp>
      <p:sp>
        <p:nvSpPr>
          <p:cNvPr id="46085" name="Rectangle 5"/>
          <p:cNvSpPr>
            <a:spLocks noChangeArrowheads="1"/>
          </p:cNvSpPr>
          <p:nvPr>
            <p:custDataLst>
              <p:tags r:id="rId3"/>
            </p:custDataLst>
          </p:nvPr>
        </p:nvSpPr>
        <p:spPr bwMode="auto">
          <a:xfrm>
            <a:off x="1512000" y="810000"/>
            <a:ext cx="7270750" cy="5759489"/>
          </a:xfrm>
          <a:prstGeom prst="rect">
            <a:avLst/>
          </a:prstGeom>
          <a:solidFill>
            <a:srgbClr val="EAEAEA">
              <a:alpha val="70195"/>
            </a:srgbClr>
          </a:solidFill>
          <a:ln w="50800">
            <a:noFill/>
            <a:miter lim="800000"/>
            <a:headEnd/>
            <a:tailEnd/>
          </a:ln>
        </p:spPr>
        <p:txBody>
          <a:bodyPr tIns="144000" rIns="378000" bIns="144000" anchor="ctr">
            <a:spAutoFit/>
          </a:bodyPr>
          <a:lstStyle/>
          <a:p>
            <a:pPr marL="542925" lvl="1" indent="-368300" algn="just">
              <a:lnSpc>
                <a:spcPct val="90000"/>
              </a:lnSpc>
              <a:spcBef>
                <a:spcPts val="1500"/>
              </a:spcBef>
              <a:buClr>
                <a:schemeClr val="tx1">
                  <a:lumMod val="50000"/>
                  <a:lumOff val="50000"/>
                </a:schemeClr>
              </a:buClr>
              <a:buFontTx/>
              <a:buChar char="•"/>
            </a:pPr>
            <a:r>
              <a:rPr lang="fr-FR" sz="2450" dirty="0">
                <a:solidFill>
                  <a:srgbClr val="FF6600"/>
                </a:solidFill>
                <a:latin typeface="Franklin Gothic Medium Cond" pitchFamily="34" charset="0"/>
              </a:rPr>
              <a:t>le triage est une nécessité </a:t>
            </a:r>
            <a:r>
              <a:rPr lang="fr-FR" sz="2450" dirty="0">
                <a:latin typeface="Franklin Gothic Medium Cond" pitchFamily="34" charset="0"/>
              </a:rPr>
              <a:t>dans les situations ou offre et demande de soins sont déséquilibrées</a:t>
            </a:r>
            <a:endParaRPr lang="fr-FR" sz="2450" b="1" dirty="0">
              <a:latin typeface="Franklin Gothic Medium Cond" pitchFamily="34" charset="0"/>
            </a:endParaRPr>
          </a:p>
          <a:p>
            <a:pPr marL="542925" lvl="1" indent="-368300" algn="just">
              <a:lnSpc>
                <a:spcPct val="90000"/>
              </a:lnSpc>
              <a:spcBef>
                <a:spcPts val="1400"/>
              </a:spcBef>
              <a:buClr>
                <a:schemeClr val="tx1">
                  <a:lumMod val="50000"/>
                  <a:lumOff val="50000"/>
                </a:schemeClr>
              </a:buClr>
              <a:buFontTx/>
              <a:buChar char="•"/>
            </a:pPr>
            <a:r>
              <a:rPr lang="fr-FR" sz="2450" dirty="0">
                <a:latin typeface="Franklin Gothic Medium Cond" pitchFamily="34" charset="0"/>
              </a:rPr>
              <a:t>trier consiste à </a:t>
            </a:r>
            <a:r>
              <a:rPr lang="fr-FR" sz="2450" dirty="0">
                <a:solidFill>
                  <a:srgbClr val="FF6600"/>
                </a:solidFill>
                <a:latin typeface="Franklin Gothic Medium Cond" pitchFamily="34" charset="0"/>
              </a:rPr>
              <a:t>répartir les victimes dans plusieurs catégories</a:t>
            </a:r>
            <a:r>
              <a:rPr lang="fr-FR" sz="2450" dirty="0">
                <a:solidFill>
                  <a:srgbClr val="000066"/>
                </a:solidFill>
                <a:latin typeface="Franklin Gothic Medium Cond" pitchFamily="34" charset="0"/>
              </a:rPr>
              <a:t> </a:t>
            </a:r>
            <a:r>
              <a:rPr lang="fr-FR" sz="2450" dirty="0" smtClean="0">
                <a:latin typeface="Franklin Gothic Medium Cond" pitchFamily="34" charset="0"/>
              </a:rPr>
              <a:t>afin </a:t>
            </a:r>
            <a:r>
              <a:rPr lang="fr-FR" sz="2450" dirty="0">
                <a:latin typeface="Franklin Gothic Medium Cond" pitchFamily="34" charset="0"/>
              </a:rPr>
              <a:t>de prioriser la prise en charge médicale sur site et les évacuations</a:t>
            </a:r>
            <a:endParaRPr lang="fr-FR" sz="2450" b="1" dirty="0">
              <a:latin typeface="Franklin Gothic Medium Cond" pitchFamily="34" charset="0"/>
            </a:endParaRPr>
          </a:p>
          <a:p>
            <a:pPr marL="542925" lvl="1" indent="-368300" algn="just">
              <a:lnSpc>
                <a:spcPct val="90000"/>
              </a:lnSpc>
              <a:spcBef>
                <a:spcPts val="1400"/>
              </a:spcBef>
              <a:buClr>
                <a:schemeClr val="tx1">
                  <a:lumMod val="50000"/>
                  <a:lumOff val="50000"/>
                </a:schemeClr>
              </a:buClr>
              <a:buFontTx/>
              <a:buChar char="•"/>
            </a:pPr>
            <a:r>
              <a:rPr lang="fr-FR" sz="2450" dirty="0">
                <a:latin typeface="Franklin Gothic Medium Cond" pitchFamily="34" charset="0"/>
              </a:rPr>
              <a:t>les </a:t>
            </a:r>
            <a:r>
              <a:rPr lang="fr-FR" sz="2450" dirty="0">
                <a:solidFill>
                  <a:srgbClr val="FF6600"/>
                </a:solidFill>
                <a:latin typeface="Franklin Gothic Medium Cond" pitchFamily="34" charset="0"/>
              </a:rPr>
              <a:t>urgences absolues </a:t>
            </a:r>
            <a:r>
              <a:rPr lang="fr-FR" sz="2450" b="1" dirty="0">
                <a:latin typeface="Franklin Gothic Medium Cond" pitchFamily="34" charset="0"/>
              </a:rPr>
              <a:t>(</a:t>
            </a:r>
            <a:r>
              <a:rPr lang="fr-FR" sz="2450" b="1" dirty="0" err="1">
                <a:latin typeface="Franklin Gothic Medium Cond" pitchFamily="34" charset="0"/>
              </a:rPr>
              <a:t>UA</a:t>
            </a:r>
            <a:r>
              <a:rPr lang="fr-FR" sz="2450" b="1" dirty="0">
                <a:latin typeface="Franklin Gothic Medium Cond" pitchFamily="34" charset="0"/>
              </a:rPr>
              <a:t>)</a:t>
            </a:r>
            <a:r>
              <a:rPr lang="fr-FR" sz="2450" dirty="0">
                <a:latin typeface="Franklin Gothic Medium Cond" pitchFamily="34" charset="0"/>
              </a:rPr>
              <a:t>, les </a:t>
            </a:r>
            <a:r>
              <a:rPr lang="fr-FR" sz="2450" dirty="0">
                <a:solidFill>
                  <a:srgbClr val="FF6600"/>
                </a:solidFill>
                <a:latin typeface="Franklin Gothic Medium Cond" pitchFamily="34" charset="0"/>
              </a:rPr>
              <a:t>urgences relatives </a:t>
            </a:r>
            <a:r>
              <a:rPr lang="fr-FR" sz="2450" b="1" dirty="0">
                <a:latin typeface="Franklin Gothic Medium Cond" pitchFamily="34" charset="0"/>
              </a:rPr>
              <a:t>(UR)</a:t>
            </a:r>
            <a:r>
              <a:rPr lang="fr-FR" sz="2450" dirty="0">
                <a:latin typeface="Franklin Gothic Medium Cond" pitchFamily="34" charset="0"/>
              </a:rPr>
              <a:t>, les </a:t>
            </a:r>
            <a:r>
              <a:rPr lang="fr-FR" sz="2450" dirty="0">
                <a:solidFill>
                  <a:srgbClr val="FF6600"/>
                </a:solidFill>
                <a:latin typeface="Franklin Gothic Medium Cond" pitchFamily="34" charset="0"/>
              </a:rPr>
              <a:t>éclopés/impliqués</a:t>
            </a:r>
            <a:r>
              <a:rPr lang="fr-FR" sz="2450" dirty="0">
                <a:solidFill>
                  <a:srgbClr val="000066"/>
                </a:solidFill>
                <a:latin typeface="Franklin Gothic Medium Cond" pitchFamily="34" charset="0"/>
              </a:rPr>
              <a:t> </a:t>
            </a:r>
            <a:r>
              <a:rPr lang="fr-FR" sz="2450" b="1" dirty="0">
                <a:latin typeface="Franklin Gothic Medium Cond" pitchFamily="34" charset="0"/>
              </a:rPr>
              <a:t>(E)</a:t>
            </a:r>
            <a:r>
              <a:rPr lang="fr-FR" sz="2450" dirty="0">
                <a:latin typeface="Franklin Gothic Medium Cond" pitchFamily="34" charset="0"/>
              </a:rPr>
              <a:t> et les </a:t>
            </a:r>
            <a:r>
              <a:rPr lang="fr-FR" sz="2450" dirty="0">
                <a:solidFill>
                  <a:srgbClr val="FF6600"/>
                </a:solidFill>
                <a:latin typeface="Franklin Gothic Medium Cond" pitchFamily="34" charset="0"/>
              </a:rPr>
              <a:t>décédés/urgences dépassées</a:t>
            </a:r>
            <a:r>
              <a:rPr lang="fr-FR" sz="2450" dirty="0">
                <a:solidFill>
                  <a:srgbClr val="FF9900"/>
                </a:solidFill>
                <a:latin typeface="Franklin Gothic Medium Cond" pitchFamily="34" charset="0"/>
              </a:rPr>
              <a:t> </a:t>
            </a:r>
            <a:r>
              <a:rPr lang="fr-FR" sz="2450" b="1" dirty="0">
                <a:latin typeface="Franklin Gothic Medium Cond" pitchFamily="34" charset="0"/>
              </a:rPr>
              <a:t>(</a:t>
            </a:r>
            <a:r>
              <a:rPr lang="fr-FR" sz="2450" b="1" dirty="0" err="1">
                <a:latin typeface="Franklin Gothic Medium Cond" pitchFamily="34" charset="0"/>
              </a:rPr>
              <a:t>UD</a:t>
            </a:r>
            <a:r>
              <a:rPr lang="fr-FR" sz="2450" b="1" dirty="0">
                <a:latin typeface="Franklin Gothic Medium Cond" pitchFamily="34" charset="0"/>
              </a:rPr>
              <a:t>)</a:t>
            </a:r>
            <a:r>
              <a:rPr lang="fr-FR" sz="2450" dirty="0">
                <a:latin typeface="Franklin Gothic Medium Cond" pitchFamily="34" charset="0"/>
              </a:rPr>
              <a:t> sont les 4 catégories les plus </a:t>
            </a:r>
            <a:r>
              <a:rPr lang="fr-FR" sz="2450" dirty="0" smtClean="0">
                <a:latin typeface="Franklin Gothic Medium Cond" pitchFamily="34" charset="0"/>
              </a:rPr>
              <a:t>couramment utilisées pour trier les victimes</a:t>
            </a:r>
            <a:endParaRPr lang="fr-FR" sz="2450" b="1" dirty="0">
              <a:latin typeface="Franklin Gothic Medium Cond" pitchFamily="34" charset="0"/>
            </a:endParaRPr>
          </a:p>
          <a:p>
            <a:pPr marL="542925" lvl="1" indent="-368300" algn="just">
              <a:lnSpc>
                <a:spcPct val="90000"/>
              </a:lnSpc>
              <a:spcBef>
                <a:spcPts val="1400"/>
              </a:spcBef>
              <a:buClr>
                <a:srgbClr val="7F7F7F"/>
              </a:buClr>
              <a:buFontTx/>
              <a:buChar char="•"/>
            </a:pPr>
            <a:r>
              <a:rPr lang="fr-FR" sz="2450" dirty="0">
                <a:latin typeface="Franklin Gothic Medium Cond" pitchFamily="34" charset="0"/>
              </a:rPr>
              <a:t>le pourcentage de patients qui décèdera parmi les </a:t>
            </a:r>
            <a:r>
              <a:rPr lang="fr-FR" sz="2450" dirty="0" err="1">
                <a:latin typeface="Franklin Gothic Medium Cond" pitchFamily="34" charset="0"/>
              </a:rPr>
              <a:t>UA</a:t>
            </a:r>
            <a:r>
              <a:rPr lang="fr-FR" sz="2450" dirty="0">
                <a:latin typeface="Franklin Gothic Medium Cond" pitchFamily="34" charset="0"/>
              </a:rPr>
              <a:t> est </a:t>
            </a:r>
            <a:r>
              <a:rPr lang="fr-FR" sz="2450" dirty="0" smtClean="0">
                <a:latin typeface="Franklin Gothic Medium Cond" pitchFamily="34" charset="0"/>
              </a:rPr>
              <a:t>un </a:t>
            </a:r>
            <a:r>
              <a:rPr lang="fr-FR" sz="2450" dirty="0" smtClean="0">
                <a:solidFill>
                  <a:srgbClr val="FF6600"/>
                </a:solidFill>
                <a:latin typeface="Franklin Gothic Medium Cond" pitchFamily="34" charset="0"/>
              </a:rPr>
              <a:t>bon indicateur </a:t>
            </a:r>
            <a:r>
              <a:rPr lang="fr-FR" sz="2450" dirty="0">
                <a:solidFill>
                  <a:srgbClr val="FF6600"/>
                </a:solidFill>
                <a:latin typeface="Franklin Gothic Medium Cond" pitchFamily="34" charset="0"/>
              </a:rPr>
              <a:t>du succès </a:t>
            </a:r>
            <a:r>
              <a:rPr lang="fr-FR" sz="2450" dirty="0">
                <a:latin typeface="Franklin Gothic Medium Cond" pitchFamily="34" charset="0"/>
              </a:rPr>
              <a:t>de la gestion sanitaire d’une catastrophe</a:t>
            </a:r>
          </a:p>
          <a:p>
            <a:pPr marL="542925" lvl="1" indent="-368300" algn="just">
              <a:lnSpc>
                <a:spcPct val="90000"/>
              </a:lnSpc>
              <a:spcBef>
                <a:spcPts val="1400"/>
              </a:spcBef>
              <a:buClr>
                <a:srgbClr val="7F7F7F"/>
              </a:buClr>
              <a:buFontTx/>
              <a:buChar char="•"/>
            </a:pPr>
            <a:r>
              <a:rPr lang="fr-FR" sz="2450" dirty="0">
                <a:latin typeface="Franklin Gothic Medium Cond" pitchFamily="34" charset="0"/>
              </a:rPr>
              <a:t>repérer les « vraies » </a:t>
            </a:r>
            <a:r>
              <a:rPr lang="fr-FR" sz="2450" dirty="0" err="1">
                <a:latin typeface="Franklin Gothic Medium Cond" pitchFamily="34" charset="0"/>
              </a:rPr>
              <a:t>UA</a:t>
            </a:r>
            <a:r>
              <a:rPr lang="fr-FR" sz="2450" dirty="0">
                <a:latin typeface="Franklin Gothic Medium Cond" pitchFamily="34" charset="0"/>
              </a:rPr>
              <a:t> est une tâches très </a:t>
            </a:r>
            <a:r>
              <a:rPr lang="fr-FR" sz="2450" dirty="0" smtClean="0">
                <a:latin typeface="Franklin Gothic Medium Cond" pitchFamily="34" charset="0"/>
              </a:rPr>
              <a:t>complexe. 50 % des victimes sont en moyenne </a:t>
            </a:r>
            <a:r>
              <a:rPr lang="fr-FR" sz="2450" dirty="0" err="1" smtClean="0">
                <a:solidFill>
                  <a:srgbClr val="FF6600"/>
                </a:solidFill>
                <a:latin typeface="Franklin Gothic Medium Cond" pitchFamily="34" charset="0"/>
              </a:rPr>
              <a:t>surtriées</a:t>
            </a:r>
            <a:endParaRPr lang="fr-FR" sz="2450" dirty="0">
              <a:solidFill>
                <a:srgbClr val="FF6600"/>
              </a:solidFill>
              <a:latin typeface="Franklin Gothic Medium Cond" pitchFamily="34" charset="0"/>
            </a:endParaRPr>
          </a:p>
        </p:txBody>
      </p:sp>
      <p:sp>
        <p:nvSpPr>
          <p:cNvPr id="6" name="ZoneTexte 5"/>
          <p:cNvSpPr txBox="1">
            <a:spLocks noChangeArrowheads="1"/>
          </p:cNvSpPr>
          <p:nvPr>
            <p:custDataLst>
              <p:tags r:id="rId4"/>
            </p:custDataLst>
          </p:nvPr>
        </p:nvSpPr>
        <p:spPr bwMode="auto">
          <a:xfrm rot="-5400000">
            <a:off x="-1685177" y="3044514"/>
            <a:ext cx="5181740" cy="646331"/>
          </a:xfrm>
          <a:prstGeom prst="rect">
            <a:avLst/>
          </a:prstGeom>
          <a:noFill/>
          <a:ln w="9525">
            <a:noFill/>
            <a:miter lim="800000"/>
            <a:headEnd/>
            <a:tailEnd/>
          </a:ln>
        </p:spPr>
        <p:txBody>
          <a:bodyPr wrap="none">
            <a:spAutoFit/>
          </a:bodyPr>
          <a:lstStyle/>
          <a:p>
            <a:r>
              <a:rPr lang="fr-FR" sz="3600" i="1" dirty="0" smtClean="0">
                <a:solidFill>
                  <a:schemeClr val="bg1"/>
                </a:solidFill>
                <a:latin typeface="Times New Roman" pitchFamily="18" charset="0"/>
                <a:cs typeface="Times New Roman" pitchFamily="18" charset="0"/>
              </a:rPr>
              <a:t>en situation de catastrophe</a:t>
            </a:r>
            <a:endParaRPr lang="fr-FR" sz="3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57094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2000"/>
                                        <p:tgtEl>
                                          <p:spTgt spid="46084"/>
                                        </p:tgtEl>
                                      </p:cBhvr>
                                    </p:animEffect>
                                    <p:anim calcmode="lin" valueType="num">
                                      <p:cBhvr>
                                        <p:cTn id="8" dur="2000" fill="hold"/>
                                        <p:tgtEl>
                                          <p:spTgt spid="46084"/>
                                        </p:tgtEl>
                                        <p:attrNameLst>
                                          <p:attrName>ppt_x</p:attrName>
                                        </p:attrNameLst>
                                      </p:cBhvr>
                                      <p:tavLst>
                                        <p:tav tm="0">
                                          <p:val>
                                            <p:strVal val="#ppt_x"/>
                                          </p:val>
                                        </p:tav>
                                        <p:tav tm="100000">
                                          <p:val>
                                            <p:strVal val="#ppt_x"/>
                                          </p:val>
                                        </p:tav>
                                      </p:tavLst>
                                    </p:anim>
                                    <p:anim calcmode="lin" valueType="num">
                                      <p:cBhvr>
                                        <p:cTn id="9" dur="2000" fill="hold"/>
                                        <p:tgtEl>
                                          <p:spTgt spid="46084"/>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46083"/>
                                        </p:tgtEl>
                                        <p:attrNameLst>
                                          <p:attrName>style.visibility</p:attrName>
                                        </p:attrNameLst>
                                      </p:cBhvr>
                                      <p:to>
                                        <p:strVal val="visible"/>
                                      </p:to>
                                    </p:set>
                                    <p:anim calcmode="lin" valueType="num">
                                      <p:cBhvr>
                                        <p:cTn id="12" dur="2000" fill="hold"/>
                                        <p:tgtEl>
                                          <p:spTgt spid="46083"/>
                                        </p:tgtEl>
                                        <p:attrNameLst>
                                          <p:attrName>ppt_w</p:attrName>
                                        </p:attrNameLst>
                                      </p:cBhvr>
                                      <p:tavLst>
                                        <p:tav tm="0">
                                          <p:val>
                                            <p:strVal val="#ppt_w*0.70"/>
                                          </p:val>
                                        </p:tav>
                                        <p:tav tm="100000">
                                          <p:val>
                                            <p:strVal val="#ppt_w"/>
                                          </p:val>
                                        </p:tav>
                                      </p:tavLst>
                                    </p:anim>
                                    <p:anim calcmode="lin" valueType="num">
                                      <p:cBhvr>
                                        <p:cTn id="13" dur="2000" fill="hold"/>
                                        <p:tgtEl>
                                          <p:spTgt spid="46083"/>
                                        </p:tgtEl>
                                        <p:attrNameLst>
                                          <p:attrName>ppt_h</p:attrName>
                                        </p:attrNameLst>
                                      </p:cBhvr>
                                      <p:tavLst>
                                        <p:tav tm="0">
                                          <p:val>
                                            <p:strVal val="#ppt_h"/>
                                          </p:val>
                                        </p:tav>
                                        <p:tav tm="100000">
                                          <p:val>
                                            <p:strVal val="#ppt_h"/>
                                          </p:val>
                                        </p:tav>
                                      </p:tavLst>
                                    </p:anim>
                                    <p:animEffect transition="in" filter="fade">
                                      <p:cBhvr>
                                        <p:cTn id="14" dur="2000"/>
                                        <p:tgtEl>
                                          <p:spTgt spid="46083"/>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085">
                                            <p:txEl>
                                              <p:pRg st="0" end="0"/>
                                            </p:txEl>
                                          </p:spTgt>
                                        </p:tgtEl>
                                        <p:attrNameLst>
                                          <p:attrName>style.visibility</p:attrName>
                                        </p:attrNameLst>
                                      </p:cBhvr>
                                      <p:to>
                                        <p:strVal val="visible"/>
                                      </p:to>
                                    </p:set>
                                    <p:animEffect transition="in" filter="fade">
                                      <p:cBhvr>
                                        <p:cTn id="23" dur="500"/>
                                        <p:tgtEl>
                                          <p:spTgt spid="4608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6085">
                                            <p:txEl>
                                              <p:pRg st="1" end="1"/>
                                            </p:txEl>
                                          </p:spTgt>
                                        </p:tgtEl>
                                        <p:attrNameLst>
                                          <p:attrName>style.visibility</p:attrName>
                                        </p:attrNameLst>
                                      </p:cBhvr>
                                      <p:to>
                                        <p:strVal val="visible"/>
                                      </p:to>
                                    </p:set>
                                    <p:animEffect transition="in" filter="fade">
                                      <p:cBhvr>
                                        <p:cTn id="28" dur="500"/>
                                        <p:tgtEl>
                                          <p:spTgt spid="4608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6085">
                                            <p:txEl>
                                              <p:pRg st="2" end="2"/>
                                            </p:txEl>
                                          </p:spTgt>
                                        </p:tgtEl>
                                        <p:attrNameLst>
                                          <p:attrName>style.visibility</p:attrName>
                                        </p:attrNameLst>
                                      </p:cBhvr>
                                      <p:to>
                                        <p:strVal val="visible"/>
                                      </p:to>
                                    </p:set>
                                    <p:animEffect transition="in" filter="fade">
                                      <p:cBhvr>
                                        <p:cTn id="33" dur="500"/>
                                        <p:tgtEl>
                                          <p:spTgt spid="4608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6085">
                                            <p:txEl>
                                              <p:pRg st="3" end="3"/>
                                            </p:txEl>
                                          </p:spTgt>
                                        </p:tgtEl>
                                        <p:attrNameLst>
                                          <p:attrName>style.visibility</p:attrName>
                                        </p:attrNameLst>
                                      </p:cBhvr>
                                      <p:to>
                                        <p:strVal val="visible"/>
                                      </p:to>
                                    </p:set>
                                    <p:animEffect transition="in" filter="fade">
                                      <p:cBhvr>
                                        <p:cTn id="38" dur="500"/>
                                        <p:tgtEl>
                                          <p:spTgt spid="4608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6085">
                                            <p:txEl>
                                              <p:pRg st="4" end="4"/>
                                            </p:txEl>
                                          </p:spTgt>
                                        </p:tgtEl>
                                        <p:attrNameLst>
                                          <p:attrName>style.visibility</p:attrName>
                                        </p:attrNameLst>
                                      </p:cBhvr>
                                      <p:to>
                                        <p:strVal val="visible"/>
                                      </p:to>
                                    </p:set>
                                    <p:animEffect transition="in" filter="fade">
                                      <p:cBhvr>
                                        <p:cTn id="43" dur="500"/>
                                        <p:tgtEl>
                                          <p:spTgt spid="460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autoUpdateAnimBg="0"/>
      <p:bldP spid="46084" grpId="0" animBg="1" autoUpdateAnimBg="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custDataLst>
              <p:tags r:id="rId1"/>
            </p:custDataLst>
          </p:nvPr>
        </p:nvSpPr>
        <p:spPr bwMode="auto">
          <a:xfrm rot="-5400000">
            <a:off x="-2917032" y="2851944"/>
            <a:ext cx="6913563" cy="1152526"/>
          </a:xfrm>
          <a:prstGeom prst="rect">
            <a:avLst/>
          </a:prstGeom>
          <a:gradFill rotWithShape="1">
            <a:gsLst>
              <a:gs pos="0">
                <a:srgbClr val="FF9900"/>
              </a:gs>
              <a:gs pos="99000">
                <a:srgbClr val="FF9900"/>
              </a:gs>
            </a:gsLst>
            <a:lin ang="0" scaled="1"/>
          </a:gradFill>
          <a:ln w="9525">
            <a:noFill/>
            <a:miter lim="800000"/>
            <a:headEnd/>
            <a:tailEnd/>
          </a:ln>
        </p:spPr>
        <p:txBody>
          <a:bodyPr wrap="none" rIns="144000" bIns="144000" anchor="ctr"/>
          <a:lstStyle/>
          <a:p>
            <a:endParaRPr lang="fr-FR" dirty="0">
              <a:solidFill>
                <a:srgbClr val="000066"/>
              </a:solidFill>
              <a:latin typeface="Impact" pitchFamily="34" charset="0"/>
            </a:endParaRPr>
          </a:p>
          <a:p>
            <a:endParaRPr lang="fr-FR" sz="4000" dirty="0">
              <a:solidFill>
                <a:schemeClr val="bg1"/>
              </a:solidFill>
              <a:latin typeface="Impact" pitchFamily="34" charset="0"/>
            </a:endParaRPr>
          </a:p>
          <a:p>
            <a:r>
              <a:rPr lang="fr-FR" sz="7200" dirty="0">
                <a:solidFill>
                  <a:schemeClr val="bg1"/>
                </a:solidFill>
                <a:latin typeface="Impact" pitchFamily="34" charset="0"/>
              </a:rPr>
              <a:t>  </a:t>
            </a:r>
            <a:r>
              <a:rPr lang="fr-FR" sz="6600" dirty="0" smtClean="0">
                <a:solidFill>
                  <a:schemeClr val="bg1"/>
                </a:solidFill>
                <a:latin typeface="Impact" pitchFamily="34" charset="0"/>
              </a:rPr>
              <a:t>Le triage</a:t>
            </a:r>
            <a:endParaRPr lang="fr-FR" sz="6600" dirty="0">
              <a:solidFill>
                <a:schemeClr val="bg1"/>
              </a:solidFill>
              <a:latin typeface="Impact" pitchFamily="34" charset="0"/>
            </a:endParaRPr>
          </a:p>
          <a:p>
            <a:endParaRPr lang="fr-FR" sz="6000" dirty="0"/>
          </a:p>
        </p:txBody>
      </p:sp>
      <p:sp>
        <p:nvSpPr>
          <p:cNvPr id="46084" name="Rectangle 4"/>
          <p:cNvSpPr>
            <a:spLocks noChangeArrowheads="1"/>
          </p:cNvSpPr>
          <p:nvPr>
            <p:custDataLst>
              <p:tags r:id="rId2"/>
            </p:custDataLst>
          </p:nvPr>
        </p:nvSpPr>
        <p:spPr bwMode="auto">
          <a:xfrm>
            <a:off x="-36513" y="0"/>
            <a:ext cx="9180513" cy="536575"/>
          </a:xfrm>
          <a:prstGeom prst="rect">
            <a:avLst/>
          </a:prstGeom>
          <a:solidFill>
            <a:srgbClr val="C0C0C0">
              <a:alpha val="70000"/>
            </a:srgbClr>
          </a:solidFill>
          <a:ln w="9525">
            <a:noFill/>
            <a:miter lim="800000"/>
            <a:headEnd/>
            <a:tailEnd/>
          </a:ln>
          <a:effectLst/>
        </p:spPr>
        <p:txBody>
          <a:bodyPr wrap="none" bIns="14400" anchor="ctr"/>
          <a:lstStyle/>
          <a:p>
            <a:pPr algn="r">
              <a:defRPr/>
            </a:pPr>
            <a:r>
              <a:rPr lang="fr-FR" sz="2400" dirty="0">
                <a:solidFill>
                  <a:srgbClr val="800000"/>
                </a:solidFill>
                <a:latin typeface="Franklin Gothic Medium Cond" pitchFamily="34" charset="0"/>
                <a:cs typeface="+mn-cs"/>
              </a:rPr>
              <a:t>  							</a:t>
            </a:r>
            <a:r>
              <a:rPr lang="fr-FR" sz="2400" spc="50" dirty="0" smtClean="0">
                <a:solidFill>
                  <a:srgbClr val="FF9900"/>
                </a:solidFill>
                <a:latin typeface="Impact" pitchFamily="34" charset="0"/>
                <a:cs typeface="+mn-cs"/>
              </a:rPr>
              <a:t>SYNTHÈSE     </a:t>
            </a:r>
            <a:endParaRPr lang="fr-FR" spc="50" dirty="0">
              <a:solidFill>
                <a:srgbClr val="FF9900"/>
              </a:solidFill>
              <a:latin typeface="Calibri" pitchFamily="34" charset="0"/>
              <a:cs typeface="+mn-cs"/>
            </a:endParaRPr>
          </a:p>
        </p:txBody>
      </p:sp>
      <p:sp>
        <p:nvSpPr>
          <p:cNvPr id="46085" name="Rectangle 5"/>
          <p:cNvSpPr>
            <a:spLocks noChangeArrowheads="1"/>
          </p:cNvSpPr>
          <p:nvPr>
            <p:custDataLst>
              <p:tags r:id="rId3"/>
            </p:custDataLst>
          </p:nvPr>
        </p:nvSpPr>
        <p:spPr bwMode="auto">
          <a:xfrm>
            <a:off x="1512000" y="810000"/>
            <a:ext cx="7270750" cy="5759489"/>
          </a:xfrm>
          <a:prstGeom prst="rect">
            <a:avLst/>
          </a:prstGeom>
          <a:solidFill>
            <a:srgbClr val="EAEAEA">
              <a:alpha val="69804"/>
            </a:srgbClr>
          </a:solidFill>
          <a:ln w="50800">
            <a:noFill/>
            <a:miter lim="800000"/>
            <a:headEnd/>
            <a:tailEnd/>
          </a:ln>
        </p:spPr>
        <p:txBody>
          <a:bodyPr tIns="144000" rIns="378000" bIns="144000" anchor="ctr">
            <a:spAutoFit/>
          </a:bodyPr>
          <a:lstStyle/>
          <a:p>
            <a:pPr marL="542925" lvl="1" indent="-368300" algn="just">
              <a:lnSpc>
                <a:spcPct val="90000"/>
              </a:lnSpc>
              <a:spcBef>
                <a:spcPts val="1500"/>
              </a:spcBef>
              <a:buClr>
                <a:schemeClr val="bg1">
                  <a:lumMod val="95000"/>
                </a:schemeClr>
              </a:buClr>
              <a:buFontTx/>
              <a:buChar char="•"/>
            </a:pPr>
            <a:r>
              <a:rPr lang="fr-FR" sz="2450" dirty="0">
                <a:solidFill>
                  <a:schemeClr val="bg1">
                    <a:lumMod val="95000"/>
                  </a:schemeClr>
                </a:solidFill>
                <a:latin typeface="Franklin Gothic Medium Cond" pitchFamily="34" charset="0"/>
              </a:rPr>
              <a:t>le triage est une nécessité dans les situations ou offre et demande de soins sont déséquilibrées</a:t>
            </a:r>
            <a:endParaRPr lang="fr-FR" sz="2450" b="1" dirty="0">
              <a:solidFill>
                <a:schemeClr val="bg1">
                  <a:lumMod val="95000"/>
                </a:schemeClr>
              </a:solidFill>
              <a:latin typeface="Franklin Gothic Medium Cond" pitchFamily="34" charset="0"/>
            </a:endParaRPr>
          </a:p>
          <a:p>
            <a:pPr marL="542925" lvl="1" indent="-368300" algn="just">
              <a:lnSpc>
                <a:spcPct val="90000"/>
              </a:lnSpc>
              <a:spcBef>
                <a:spcPts val="1400"/>
              </a:spcBef>
              <a:buClr>
                <a:schemeClr val="bg1">
                  <a:lumMod val="95000"/>
                </a:schemeClr>
              </a:buClr>
              <a:buFontTx/>
              <a:buChar char="•"/>
            </a:pPr>
            <a:r>
              <a:rPr lang="fr-FR" sz="2450" dirty="0">
                <a:solidFill>
                  <a:schemeClr val="bg1">
                    <a:lumMod val="95000"/>
                  </a:schemeClr>
                </a:solidFill>
                <a:latin typeface="Franklin Gothic Medium Cond" pitchFamily="34" charset="0"/>
              </a:rPr>
              <a:t>trier consiste à répartir les victimes dans plusieurs catégories permettant de prioriser la prise en charge médicale sur site et les évacuations</a:t>
            </a:r>
            <a:endParaRPr lang="fr-FR" sz="2450" b="1" dirty="0">
              <a:solidFill>
                <a:schemeClr val="bg1">
                  <a:lumMod val="95000"/>
                </a:schemeClr>
              </a:solidFill>
              <a:latin typeface="Franklin Gothic Medium Cond" pitchFamily="34" charset="0"/>
            </a:endParaRPr>
          </a:p>
          <a:p>
            <a:pPr marL="542925" lvl="1" indent="-368300" algn="just">
              <a:lnSpc>
                <a:spcPct val="90000"/>
              </a:lnSpc>
              <a:spcBef>
                <a:spcPts val="1400"/>
              </a:spcBef>
              <a:buClr>
                <a:schemeClr val="bg1">
                  <a:lumMod val="95000"/>
                </a:schemeClr>
              </a:buClr>
              <a:buFontTx/>
              <a:buChar char="•"/>
            </a:pPr>
            <a:r>
              <a:rPr lang="fr-FR" sz="2450" dirty="0">
                <a:solidFill>
                  <a:schemeClr val="bg1">
                    <a:lumMod val="95000"/>
                  </a:schemeClr>
                </a:solidFill>
                <a:latin typeface="Franklin Gothic Medium Cond" pitchFamily="34" charset="0"/>
              </a:rPr>
              <a:t>les urgences absolues </a:t>
            </a:r>
            <a:r>
              <a:rPr lang="fr-FR" sz="2450" b="1" dirty="0">
                <a:solidFill>
                  <a:schemeClr val="bg1">
                    <a:lumMod val="95000"/>
                  </a:schemeClr>
                </a:solidFill>
                <a:latin typeface="Franklin Gothic Medium Cond" pitchFamily="34" charset="0"/>
              </a:rPr>
              <a:t>(</a:t>
            </a:r>
            <a:r>
              <a:rPr lang="fr-FR" sz="2450" b="1" dirty="0" err="1">
                <a:solidFill>
                  <a:schemeClr val="bg1">
                    <a:lumMod val="95000"/>
                  </a:schemeClr>
                </a:solidFill>
                <a:latin typeface="Franklin Gothic Medium Cond" pitchFamily="34" charset="0"/>
              </a:rPr>
              <a:t>UA</a:t>
            </a:r>
            <a:r>
              <a:rPr lang="fr-FR" sz="2450" b="1" dirty="0">
                <a:solidFill>
                  <a:schemeClr val="bg1">
                    <a:lumMod val="95000"/>
                  </a:schemeClr>
                </a:solidFill>
                <a:latin typeface="Franklin Gothic Medium Cond" pitchFamily="34" charset="0"/>
              </a:rPr>
              <a:t>)</a:t>
            </a:r>
            <a:r>
              <a:rPr lang="fr-FR" sz="2450" dirty="0">
                <a:solidFill>
                  <a:schemeClr val="bg1">
                    <a:lumMod val="95000"/>
                  </a:schemeClr>
                </a:solidFill>
                <a:latin typeface="Franklin Gothic Medium Cond" pitchFamily="34" charset="0"/>
              </a:rPr>
              <a:t>, les urgences relatives </a:t>
            </a:r>
            <a:r>
              <a:rPr lang="fr-FR" sz="2450" b="1" dirty="0">
                <a:solidFill>
                  <a:schemeClr val="bg1">
                    <a:lumMod val="95000"/>
                  </a:schemeClr>
                </a:solidFill>
                <a:latin typeface="Franklin Gothic Medium Cond" pitchFamily="34" charset="0"/>
              </a:rPr>
              <a:t>(UR)</a:t>
            </a:r>
            <a:r>
              <a:rPr lang="fr-FR" sz="2450" dirty="0">
                <a:solidFill>
                  <a:schemeClr val="bg1">
                    <a:lumMod val="95000"/>
                  </a:schemeClr>
                </a:solidFill>
                <a:latin typeface="Franklin Gothic Medium Cond" pitchFamily="34" charset="0"/>
              </a:rPr>
              <a:t>, </a:t>
            </a:r>
            <a:r>
              <a:rPr lang="fr-FR" sz="2200" dirty="0">
                <a:solidFill>
                  <a:schemeClr val="bg1">
                    <a:lumMod val="95000"/>
                  </a:schemeClr>
                </a:solidFill>
                <a:latin typeface="Franklin Gothic Medium Cond" pitchFamily="34" charset="0"/>
              </a:rPr>
              <a:t>les éclopés/impliqués </a:t>
            </a:r>
            <a:r>
              <a:rPr lang="fr-FR" sz="2200" b="1" dirty="0">
                <a:solidFill>
                  <a:schemeClr val="bg1">
                    <a:lumMod val="95000"/>
                  </a:schemeClr>
                </a:solidFill>
                <a:latin typeface="Franklin Gothic Medium Cond" pitchFamily="34" charset="0"/>
              </a:rPr>
              <a:t>(E)</a:t>
            </a:r>
            <a:r>
              <a:rPr lang="fr-FR" sz="2200" dirty="0">
                <a:solidFill>
                  <a:schemeClr val="bg1">
                    <a:lumMod val="95000"/>
                  </a:schemeClr>
                </a:solidFill>
                <a:latin typeface="Franklin Gothic Medium Cond" pitchFamily="34" charset="0"/>
              </a:rPr>
              <a:t> et les décédés/urgences dépassées </a:t>
            </a:r>
            <a:r>
              <a:rPr lang="fr-FR" sz="2200" b="1" dirty="0">
                <a:solidFill>
                  <a:schemeClr val="bg1">
                    <a:lumMod val="95000"/>
                  </a:schemeClr>
                </a:solidFill>
                <a:latin typeface="Franklin Gothic Medium Cond" pitchFamily="34" charset="0"/>
              </a:rPr>
              <a:t>(</a:t>
            </a:r>
            <a:r>
              <a:rPr lang="fr-FR" sz="2200" b="1" dirty="0" err="1">
                <a:solidFill>
                  <a:schemeClr val="bg1">
                    <a:lumMod val="95000"/>
                  </a:schemeClr>
                </a:solidFill>
                <a:latin typeface="Franklin Gothic Medium Cond" pitchFamily="34" charset="0"/>
              </a:rPr>
              <a:t>UD</a:t>
            </a:r>
            <a:r>
              <a:rPr lang="fr-FR" sz="2200" b="1" dirty="0">
                <a:solidFill>
                  <a:schemeClr val="bg1">
                    <a:lumMod val="95000"/>
                  </a:schemeClr>
                </a:solidFill>
                <a:latin typeface="Franklin Gothic Medium Cond" pitchFamily="34" charset="0"/>
              </a:rPr>
              <a:t>)</a:t>
            </a:r>
            <a:r>
              <a:rPr lang="fr-FR" sz="2200" dirty="0">
                <a:solidFill>
                  <a:schemeClr val="bg1">
                    <a:lumMod val="95000"/>
                  </a:schemeClr>
                </a:solidFill>
                <a:latin typeface="Franklin Gothic Medium Cond" pitchFamily="34" charset="0"/>
              </a:rPr>
              <a:t> sont les 4 catégories les plus </a:t>
            </a:r>
            <a:r>
              <a:rPr lang="fr-FR" sz="2200" dirty="0" smtClean="0">
                <a:solidFill>
                  <a:schemeClr val="bg1">
                    <a:lumMod val="95000"/>
                  </a:schemeClr>
                </a:solidFill>
                <a:latin typeface="Franklin Gothic Medium Cond" pitchFamily="34" charset="0"/>
              </a:rPr>
              <a:t>couramment utilisées pour trier les victimes</a:t>
            </a:r>
            <a:endParaRPr lang="fr-FR" sz="2200" b="1" dirty="0">
              <a:solidFill>
                <a:schemeClr val="bg1">
                  <a:lumMod val="95000"/>
                </a:schemeClr>
              </a:solidFill>
              <a:latin typeface="Franklin Gothic Medium Cond" pitchFamily="34" charset="0"/>
            </a:endParaRPr>
          </a:p>
          <a:p>
            <a:pPr marL="542925" lvl="1" indent="-368300" algn="just">
              <a:lnSpc>
                <a:spcPct val="90000"/>
              </a:lnSpc>
              <a:spcBef>
                <a:spcPts val="1400"/>
              </a:spcBef>
              <a:buClr>
                <a:schemeClr val="bg1">
                  <a:lumMod val="95000"/>
                </a:schemeClr>
              </a:buClr>
              <a:buFontTx/>
              <a:buChar char="•"/>
            </a:pPr>
            <a:r>
              <a:rPr lang="fr-FR" sz="2200" dirty="0">
                <a:solidFill>
                  <a:schemeClr val="bg1">
                    <a:lumMod val="95000"/>
                  </a:schemeClr>
                </a:solidFill>
                <a:latin typeface="Franklin Gothic Medium Cond" pitchFamily="34" charset="0"/>
              </a:rPr>
              <a:t>le pourcentage de patients qui décèdera parmi les </a:t>
            </a:r>
            <a:r>
              <a:rPr lang="fr-FR" sz="2200" dirty="0" err="1">
                <a:solidFill>
                  <a:schemeClr val="bg1">
                    <a:lumMod val="95000"/>
                  </a:schemeClr>
                </a:solidFill>
                <a:latin typeface="Franklin Gothic Medium Cond" pitchFamily="34" charset="0"/>
              </a:rPr>
              <a:t>UA</a:t>
            </a:r>
            <a:r>
              <a:rPr lang="fr-FR" sz="2200" dirty="0">
                <a:solidFill>
                  <a:schemeClr val="bg1">
                    <a:lumMod val="95000"/>
                  </a:schemeClr>
                </a:solidFill>
                <a:latin typeface="Franklin Gothic Medium Cond" pitchFamily="34" charset="0"/>
              </a:rPr>
              <a:t> est </a:t>
            </a:r>
            <a:r>
              <a:rPr lang="fr-FR" sz="2200" dirty="0" smtClean="0">
                <a:solidFill>
                  <a:schemeClr val="bg1">
                    <a:lumMod val="95000"/>
                  </a:schemeClr>
                </a:solidFill>
                <a:latin typeface="Franklin Gothic Medium Cond" pitchFamily="34" charset="0"/>
              </a:rPr>
              <a:t>un bon indicateur </a:t>
            </a:r>
            <a:r>
              <a:rPr lang="fr-FR" sz="2200" dirty="0">
                <a:solidFill>
                  <a:schemeClr val="bg1">
                    <a:lumMod val="95000"/>
                  </a:schemeClr>
                </a:solidFill>
                <a:latin typeface="Franklin Gothic Medium Cond" pitchFamily="34" charset="0"/>
              </a:rPr>
              <a:t>du succès de la gestion </a:t>
            </a:r>
            <a:r>
              <a:rPr lang="fr-FR" sz="2450" dirty="0">
                <a:solidFill>
                  <a:schemeClr val="bg1">
                    <a:lumMod val="95000"/>
                  </a:schemeClr>
                </a:solidFill>
                <a:latin typeface="Franklin Gothic Medium Cond" pitchFamily="34" charset="0"/>
              </a:rPr>
              <a:t>sanitaire d’une catastrophe</a:t>
            </a:r>
          </a:p>
          <a:p>
            <a:pPr marL="542925" lvl="1" indent="-368300" algn="just">
              <a:lnSpc>
                <a:spcPct val="90000"/>
              </a:lnSpc>
              <a:spcBef>
                <a:spcPts val="2400"/>
              </a:spcBef>
              <a:buClr>
                <a:srgbClr val="7F7F7F"/>
              </a:buClr>
              <a:buFontTx/>
              <a:buChar char="•"/>
            </a:pPr>
            <a:r>
              <a:rPr lang="fr-FR" sz="2450" dirty="0">
                <a:solidFill>
                  <a:schemeClr val="tx1">
                    <a:lumMod val="75000"/>
                    <a:lumOff val="25000"/>
                  </a:schemeClr>
                </a:solidFill>
                <a:latin typeface="Franklin Gothic Medium Cond" pitchFamily="34" charset="0"/>
              </a:rPr>
              <a:t>repérer les « vraies » </a:t>
            </a:r>
            <a:r>
              <a:rPr lang="fr-FR" sz="2450" dirty="0" err="1">
                <a:solidFill>
                  <a:schemeClr val="tx1">
                    <a:lumMod val="75000"/>
                    <a:lumOff val="25000"/>
                  </a:schemeClr>
                </a:solidFill>
                <a:latin typeface="Franklin Gothic Medium Cond" pitchFamily="34" charset="0"/>
              </a:rPr>
              <a:t>UA</a:t>
            </a:r>
            <a:r>
              <a:rPr lang="fr-FR" sz="2450" dirty="0">
                <a:solidFill>
                  <a:schemeClr val="tx1">
                    <a:lumMod val="75000"/>
                    <a:lumOff val="25000"/>
                  </a:schemeClr>
                </a:solidFill>
                <a:latin typeface="Franklin Gothic Medium Cond" pitchFamily="34" charset="0"/>
              </a:rPr>
              <a:t> est une tâches très </a:t>
            </a:r>
            <a:r>
              <a:rPr lang="fr-FR" sz="2450" dirty="0" smtClean="0">
                <a:solidFill>
                  <a:schemeClr val="tx1">
                    <a:lumMod val="75000"/>
                    <a:lumOff val="25000"/>
                  </a:schemeClr>
                </a:solidFill>
                <a:latin typeface="Franklin Gothic Medium Cond" pitchFamily="34" charset="0"/>
              </a:rPr>
              <a:t>complexe. 50 % des victimes sont en moyenne </a:t>
            </a:r>
            <a:r>
              <a:rPr lang="fr-FR" sz="2450" dirty="0" err="1" smtClean="0">
                <a:solidFill>
                  <a:srgbClr val="FF9900"/>
                </a:solidFill>
                <a:latin typeface="Franklin Gothic Medium Cond" pitchFamily="34" charset="0"/>
              </a:rPr>
              <a:t>surtriées</a:t>
            </a:r>
            <a:endParaRPr lang="fr-FR" sz="2450" dirty="0">
              <a:solidFill>
                <a:srgbClr val="FF9900"/>
              </a:solidFill>
              <a:latin typeface="Franklin Gothic Medium Cond" pitchFamily="34" charset="0"/>
            </a:endParaRPr>
          </a:p>
        </p:txBody>
      </p:sp>
      <p:sp>
        <p:nvSpPr>
          <p:cNvPr id="6" name="ZoneTexte 5"/>
          <p:cNvSpPr txBox="1">
            <a:spLocks noChangeArrowheads="1"/>
          </p:cNvSpPr>
          <p:nvPr>
            <p:custDataLst>
              <p:tags r:id="rId4"/>
            </p:custDataLst>
          </p:nvPr>
        </p:nvSpPr>
        <p:spPr bwMode="auto">
          <a:xfrm rot="-5400000">
            <a:off x="-1685177" y="3044514"/>
            <a:ext cx="5181740" cy="646331"/>
          </a:xfrm>
          <a:prstGeom prst="rect">
            <a:avLst/>
          </a:prstGeom>
          <a:noFill/>
          <a:ln w="9525">
            <a:noFill/>
            <a:miter lim="800000"/>
            <a:headEnd/>
            <a:tailEnd/>
          </a:ln>
        </p:spPr>
        <p:txBody>
          <a:bodyPr wrap="none">
            <a:spAutoFit/>
          </a:bodyPr>
          <a:lstStyle/>
          <a:p>
            <a:r>
              <a:rPr lang="fr-FR" sz="3600" i="1" dirty="0" smtClean="0">
                <a:solidFill>
                  <a:schemeClr val="bg1"/>
                </a:solidFill>
                <a:latin typeface="Times New Roman" pitchFamily="18" charset="0"/>
                <a:cs typeface="Times New Roman" pitchFamily="18" charset="0"/>
              </a:rPr>
              <a:t>en situation de catastrophe</a:t>
            </a:r>
            <a:endParaRPr lang="fr-FR" sz="3600" i="1" dirty="0">
              <a:solidFill>
                <a:schemeClr val="bg1"/>
              </a:solidFill>
              <a:latin typeface="Times New Roman" pitchFamily="18" charset="0"/>
              <a:cs typeface="Times New Roman" pitchFamily="18" charset="0"/>
            </a:endParaRPr>
          </a:p>
        </p:txBody>
      </p:sp>
      <p:sp>
        <p:nvSpPr>
          <p:cNvPr id="7" name="Text Box 8"/>
          <p:cNvSpPr txBox="1">
            <a:spLocks noChangeArrowheads="1"/>
          </p:cNvSpPr>
          <p:nvPr>
            <p:custDataLst>
              <p:tags r:id="rId5"/>
            </p:custDataLst>
          </p:nvPr>
        </p:nvSpPr>
        <p:spPr bwMode="auto">
          <a:xfrm>
            <a:off x="2771800" y="980728"/>
            <a:ext cx="4573438" cy="4267322"/>
          </a:xfrm>
          <a:prstGeom prst="rect">
            <a:avLst/>
          </a:prstGeom>
          <a:noFill/>
          <a:ln w="9525">
            <a:noFill/>
            <a:miter lim="800000"/>
            <a:headEnd/>
            <a:tailEnd/>
          </a:ln>
          <a:effectLst/>
        </p:spPr>
        <p:txBody>
          <a:bodyPr wrap="square" lIns="0" tIns="0" rIns="0" bIns="0">
            <a:spAutoFit/>
          </a:bodyPr>
          <a:lstStyle/>
          <a:p>
            <a:pPr algn="ctr">
              <a:lnSpc>
                <a:spcPct val="95000"/>
              </a:lnSpc>
              <a:spcBef>
                <a:spcPts val="6600"/>
              </a:spcBef>
              <a:buClr>
                <a:schemeClr val="bg1">
                  <a:lumMod val="65000"/>
                </a:schemeClr>
              </a:buClr>
              <a:buSzPct val="90000"/>
              <a:defRPr/>
            </a:pPr>
            <a:r>
              <a:rPr lang="fr-FR" sz="5400" b="1" dirty="0" smtClean="0">
                <a:solidFill>
                  <a:srgbClr val="FF9900"/>
                </a:solidFill>
                <a:latin typeface="Calibri" pitchFamily="34" charset="0"/>
                <a:cs typeface="Calibri" pitchFamily="34" charset="0"/>
              </a:rPr>
              <a:t>Le triage</a:t>
            </a:r>
          </a:p>
          <a:p>
            <a:pPr algn="ctr">
              <a:lnSpc>
                <a:spcPct val="95000"/>
              </a:lnSpc>
              <a:spcBef>
                <a:spcPts val="300"/>
              </a:spcBef>
              <a:buClr>
                <a:schemeClr val="bg1">
                  <a:lumMod val="65000"/>
                </a:schemeClr>
              </a:buClr>
              <a:buSzPct val="90000"/>
              <a:defRPr/>
            </a:pPr>
            <a:r>
              <a:rPr lang="fr-FR" sz="3600" b="1" dirty="0" smtClean="0">
                <a:latin typeface="Calibri" pitchFamily="34" charset="0"/>
                <a:cs typeface="Calibri" pitchFamily="34" charset="0"/>
              </a:rPr>
              <a:t>n’est pas qu’un acte </a:t>
            </a:r>
            <a:r>
              <a:rPr lang="fr-FR" sz="5400" b="1" dirty="0" smtClean="0">
                <a:latin typeface="Calibri" pitchFamily="34" charset="0"/>
                <a:cs typeface="Calibri" pitchFamily="34" charset="0"/>
              </a:rPr>
              <a:t>technique</a:t>
            </a:r>
          </a:p>
          <a:p>
            <a:pPr algn="ctr">
              <a:lnSpc>
                <a:spcPct val="95000"/>
              </a:lnSpc>
              <a:spcBef>
                <a:spcPts val="300"/>
              </a:spcBef>
              <a:buClr>
                <a:schemeClr val="bg1">
                  <a:lumMod val="65000"/>
                </a:schemeClr>
              </a:buClr>
              <a:buSzPct val="90000"/>
              <a:defRPr/>
            </a:pPr>
            <a:endParaRPr lang="fr-FR" sz="2000" b="1" dirty="0">
              <a:solidFill>
                <a:srgbClr val="000066"/>
              </a:solidFill>
              <a:latin typeface="Calibri" pitchFamily="34" charset="0"/>
              <a:cs typeface="Calibri" pitchFamily="34" charset="0"/>
            </a:endParaRPr>
          </a:p>
          <a:p>
            <a:pPr algn="ctr">
              <a:lnSpc>
                <a:spcPct val="95000"/>
              </a:lnSpc>
              <a:spcBef>
                <a:spcPts val="300"/>
              </a:spcBef>
              <a:buClr>
                <a:schemeClr val="bg1">
                  <a:lumMod val="65000"/>
                </a:schemeClr>
              </a:buClr>
              <a:buSzPct val="90000"/>
              <a:defRPr/>
            </a:pPr>
            <a:r>
              <a:rPr lang="fr-FR" sz="3000" dirty="0" smtClean="0">
                <a:solidFill>
                  <a:schemeClr val="tx1">
                    <a:lumMod val="75000"/>
                    <a:lumOff val="25000"/>
                  </a:schemeClr>
                </a:solidFill>
                <a:latin typeface="Calibri" pitchFamily="34" charset="0"/>
                <a:cs typeface="Calibri" pitchFamily="34" charset="0"/>
              </a:rPr>
              <a:t>C’est aussi un acte éthique qui met probablement en jeu des interactions complexes entre cognition et émotion</a:t>
            </a:r>
            <a:endParaRPr lang="fr-FR" sz="3000" dirty="0">
              <a:solidFill>
                <a:schemeClr val="tx1">
                  <a:lumMod val="75000"/>
                  <a:lumOff val="25000"/>
                </a:schemeClr>
              </a:solidFill>
              <a:latin typeface="Calibri" pitchFamily="34" charset="0"/>
              <a:cs typeface="Calibri" pitchFamily="34" charset="0"/>
            </a:endParaRPr>
          </a:p>
        </p:txBody>
      </p:sp>
    </p:spTree>
    <p:extLst>
      <p:ext uri="{BB962C8B-B14F-4D97-AF65-F5344CB8AC3E}">
        <p14:creationId xmlns:p14="http://schemas.microsoft.com/office/powerpoint/2010/main" val="1602785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formations initiales et continues\thèse de médecine générale\photos pirc à exploiter\tri-PMA-2.jpg"/>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aintStrokes intensity="1"/>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680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0" y="3419475"/>
            <a:ext cx="7092000" cy="1152525"/>
          </a:xfrm>
          <a:prstGeom prst="rect">
            <a:avLst/>
          </a:prstGeom>
          <a:gradFill rotWithShape="1">
            <a:gsLst>
              <a:gs pos="0">
                <a:schemeClr val="accent6">
                  <a:alpha val="80000"/>
                </a:schemeClr>
              </a:gs>
              <a:gs pos="100000">
                <a:schemeClr val="accent6">
                  <a:alpha val="60000"/>
                </a:schemeClr>
              </a:gs>
            </a:gsLst>
            <a:lin ang="0" scaled="1"/>
          </a:gradFill>
          <a:ln w="9525">
            <a:noFill/>
            <a:miter lim="800000"/>
            <a:headEnd/>
            <a:tailEnd/>
          </a:ln>
          <a:effectLst/>
        </p:spPr>
        <p:txBody>
          <a:bodyPr wrap="none" bIns="288000" anchor="ctr"/>
          <a:lstStyle/>
          <a:p>
            <a:pPr>
              <a:defRPr/>
            </a:pPr>
            <a:endParaRPr lang="fr-FR" sz="2000" dirty="0">
              <a:solidFill>
                <a:srgbClr val="000066"/>
              </a:solidFill>
              <a:latin typeface="Impact" pitchFamily="34" charset="0"/>
              <a:cs typeface="+mn-cs"/>
            </a:endParaRPr>
          </a:p>
          <a:p>
            <a:pPr>
              <a:defRPr/>
            </a:pPr>
            <a:endParaRPr lang="fr-FR" sz="4400" dirty="0" smtClean="0">
              <a:solidFill>
                <a:schemeClr val="bg1"/>
              </a:solidFill>
              <a:latin typeface="Impact" pitchFamily="34" charset="0"/>
              <a:cs typeface="+mn-cs"/>
            </a:endParaRPr>
          </a:p>
          <a:p>
            <a:pPr marL="180975">
              <a:defRPr/>
            </a:pPr>
            <a:r>
              <a:rPr lang="fr-FR" sz="6000" dirty="0" smtClean="0">
                <a:solidFill>
                  <a:schemeClr val="bg1">
                    <a:lumMod val="95000"/>
                  </a:schemeClr>
                </a:solidFill>
                <a:latin typeface="Impact" pitchFamily="34" charset="0"/>
              </a:rPr>
              <a:t>Triage  </a:t>
            </a:r>
          </a:p>
          <a:p>
            <a:pPr>
              <a:defRPr/>
            </a:pPr>
            <a:endParaRPr lang="fr-FR" sz="5000" dirty="0">
              <a:cs typeface="+mn-cs"/>
            </a:endParaRPr>
          </a:p>
        </p:txBody>
      </p:sp>
      <p:sp>
        <p:nvSpPr>
          <p:cNvPr id="2058" name="Line 6"/>
          <p:cNvSpPr>
            <a:spLocks noChangeShapeType="1"/>
          </p:cNvSpPr>
          <p:nvPr/>
        </p:nvSpPr>
        <p:spPr bwMode="auto">
          <a:xfrm>
            <a:off x="0" y="4572000"/>
            <a:ext cx="708818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 name="ZoneTexte 8"/>
          <p:cNvSpPr txBox="1">
            <a:spLocks noChangeArrowheads="1"/>
          </p:cNvSpPr>
          <p:nvPr/>
        </p:nvSpPr>
        <p:spPr bwMode="auto">
          <a:xfrm rot="5400000">
            <a:off x="1335216" y="-2273251"/>
            <a:ext cx="9875139" cy="3545586"/>
          </a:xfrm>
          <a:prstGeom prst="rect">
            <a:avLst/>
          </a:prstGeom>
          <a:noFill/>
          <a:ln w="9525">
            <a:noFill/>
            <a:miter lim="800000"/>
            <a:headEnd/>
            <a:tailEnd/>
          </a:ln>
        </p:spPr>
        <p:txBody>
          <a:bodyPr wrap="none">
            <a:spAutoFit/>
          </a:bodyPr>
          <a:lstStyle/>
          <a:p>
            <a:pPr algn="r">
              <a:lnSpc>
                <a:spcPct val="85000"/>
              </a:lnSpc>
              <a:defRPr/>
            </a:pPr>
            <a:r>
              <a:rPr lang="fr-FR" sz="4400" dirty="0" smtClean="0">
                <a:solidFill>
                  <a:schemeClr val="bg1">
                    <a:lumMod val="65000"/>
                  </a:schemeClr>
                </a:solidFill>
                <a:latin typeface="Calibri" pitchFamily="34" charset="0"/>
              </a:rPr>
              <a:t>      </a:t>
            </a:r>
            <a:r>
              <a:rPr lang="fr-FR" sz="6600" b="1" dirty="0" err="1" smtClean="0">
                <a:solidFill>
                  <a:schemeClr val="accent2">
                    <a:lumMod val="75000"/>
                  </a:schemeClr>
                </a:solidFill>
                <a:latin typeface="Calibri" pitchFamily="34" charset="0"/>
              </a:rPr>
              <a:t>CREUF</a:t>
            </a:r>
            <a:r>
              <a:rPr lang="fr-FR" sz="6600" b="1" dirty="0" smtClean="0">
                <a:solidFill>
                  <a:schemeClr val="accent2">
                    <a:lumMod val="75000"/>
                  </a:schemeClr>
                </a:solidFill>
                <a:latin typeface="Calibri" pitchFamily="34" charset="0"/>
              </a:rPr>
              <a:t> </a:t>
            </a:r>
            <a:r>
              <a:rPr lang="fr-FR" sz="6600" dirty="0" smtClean="0">
                <a:solidFill>
                  <a:schemeClr val="accent2">
                    <a:lumMod val="40000"/>
                    <a:lumOff val="60000"/>
                  </a:schemeClr>
                </a:solidFill>
                <a:latin typeface="Calibri" pitchFamily="34" charset="0"/>
              </a:rPr>
              <a:t>2014</a:t>
            </a:r>
            <a:endParaRPr lang="fr-FR" sz="6600" b="1" dirty="0" smtClean="0">
              <a:solidFill>
                <a:schemeClr val="accent2">
                  <a:lumMod val="40000"/>
                  <a:lumOff val="60000"/>
                </a:schemeClr>
              </a:solidFill>
              <a:latin typeface="Calibri" pitchFamily="34" charset="0"/>
            </a:endParaRPr>
          </a:p>
          <a:p>
            <a:pPr algn="r">
              <a:lnSpc>
                <a:spcPct val="85000"/>
              </a:lnSpc>
              <a:defRPr/>
            </a:pPr>
            <a:r>
              <a:rPr lang="fr-FR" sz="13800" b="1" dirty="0" smtClean="0">
                <a:solidFill>
                  <a:schemeClr val="bg1">
                    <a:lumMod val="65000"/>
                  </a:schemeClr>
                </a:solidFill>
                <a:latin typeface="Calibri" pitchFamily="34" charset="0"/>
              </a:rPr>
              <a:t> </a:t>
            </a:r>
          </a:p>
          <a:p>
            <a:pPr>
              <a:lnSpc>
                <a:spcPct val="85000"/>
              </a:lnSpc>
              <a:defRPr/>
            </a:pPr>
            <a:endParaRPr lang="fr-FR" sz="1200" b="1" dirty="0" smtClean="0">
              <a:solidFill>
                <a:schemeClr val="bg1">
                  <a:lumMod val="65000"/>
                </a:schemeClr>
              </a:solidFill>
              <a:latin typeface="Calibri" pitchFamily="34" charset="0"/>
            </a:endParaRPr>
          </a:p>
          <a:p>
            <a:pPr lvl="2">
              <a:lnSpc>
                <a:spcPct val="85000"/>
              </a:lnSpc>
              <a:defRPr/>
            </a:pPr>
            <a:r>
              <a:rPr lang="fr-FR" sz="4800" b="1" dirty="0" smtClean="0">
                <a:solidFill>
                  <a:schemeClr val="bg1">
                    <a:lumMod val="65000"/>
                  </a:schemeClr>
                </a:solidFill>
                <a:latin typeface="Calibri" pitchFamily="34" charset="0"/>
              </a:rPr>
              <a:t> </a:t>
            </a:r>
            <a:endParaRPr lang="fr-FR" sz="4800" dirty="0">
              <a:solidFill>
                <a:schemeClr val="bg1">
                  <a:lumMod val="75000"/>
                </a:schemeClr>
              </a:solidFill>
              <a:latin typeface="Calibri" pitchFamily="34" charset="0"/>
            </a:endParaRPr>
          </a:p>
        </p:txBody>
      </p:sp>
      <p:sp>
        <p:nvSpPr>
          <p:cNvPr id="2053" name="Line 7"/>
          <p:cNvSpPr>
            <a:spLocks noChangeShapeType="1"/>
          </p:cNvSpPr>
          <p:nvPr/>
        </p:nvSpPr>
        <p:spPr bwMode="auto">
          <a:xfrm>
            <a:off x="7092950" y="0"/>
            <a:ext cx="0" cy="68580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 name="Text Box 8"/>
          <p:cNvSpPr txBox="1">
            <a:spLocks noChangeArrowheads="1"/>
          </p:cNvSpPr>
          <p:nvPr/>
        </p:nvSpPr>
        <p:spPr bwMode="auto">
          <a:xfrm>
            <a:off x="0" y="4572000"/>
            <a:ext cx="9144000" cy="1089248"/>
          </a:xfrm>
          <a:prstGeom prst="rect">
            <a:avLst/>
          </a:prstGeom>
          <a:solidFill>
            <a:schemeClr val="bg1">
              <a:lumMod val="85000"/>
              <a:alpha val="50000"/>
            </a:schemeClr>
          </a:solidFill>
          <a:ln w="9525">
            <a:noFill/>
            <a:miter lim="800000"/>
            <a:headEnd/>
            <a:tailEnd/>
          </a:ln>
          <a:effectLst/>
        </p:spPr>
        <p:txBody>
          <a:bodyPr tIns="108000" bIns="82800" anchor="ctr"/>
          <a:lstStyle/>
          <a:p>
            <a:pPr marL="177800" lvl="0">
              <a:lnSpc>
                <a:spcPct val="80000"/>
              </a:lnSpc>
              <a:tabLst>
                <a:tab pos="180975" algn="l"/>
                <a:tab pos="6821488" algn="l"/>
              </a:tabLst>
              <a:defRPr/>
            </a:pPr>
            <a:r>
              <a:rPr lang="fr-FR" sz="2800" dirty="0" smtClean="0">
                <a:solidFill>
                  <a:srgbClr val="FFFFFF"/>
                </a:solidFill>
                <a:latin typeface="Franklin Gothic Medium Cond" pitchFamily="34" charset="0"/>
              </a:rPr>
              <a:t>et conditions de transfert des polytraumatisés</a:t>
            </a:r>
          </a:p>
          <a:p>
            <a:pPr marL="177800" lvl="0">
              <a:lnSpc>
                <a:spcPct val="80000"/>
              </a:lnSpc>
              <a:tabLst>
                <a:tab pos="180975" algn="l"/>
                <a:tab pos="6821488" algn="l"/>
              </a:tabLst>
              <a:defRPr/>
            </a:pPr>
            <a:r>
              <a:rPr lang="fr-FR" sz="3200" dirty="0" smtClean="0">
                <a:solidFill>
                  <a:schemeClr val="accent2"/>
                </a:solidFill>
                <a:latin typeface="Franklin Gothic Medium Cond" pitchFamily="34" charset="0"/>
              </a:rPr>
              <a:t>en situation de catastrophe</a:t>
            </a:r>
            <a:endParaRPr lang="fr-FR" sz="3200" dirty="0">
              <a:solidFill>
                <a:schemeClr val="accent2"/>
              </a:solidFill>
              <a:latin typeface="Franklin Gothic Medium Cond" pitchFamily="34" charset="0"/>
            </a:endParaRPr>
          </a:p>
        </p:txBody>
      </p:sp>
      <p:sp>
        <p:nvSpPr>
          <p:cNvPr id="15" name="ZoneTexte 14"/>
          <p:cNvSpPr txBox="1"/>
          <p:nvPr/>
        </p:nvSpPr>
        <p:spPr>
          <a:xfrm>
            <a:off x="7121266" y="4823864"/>
            <a:ext cx="1987238" cy="584775"/>
          </a:xfrm>
          <a:prstGeom prst="rect">
            <a:avLst/>
          </a:prstGeom>
          <a:noFill/>
        </p:spPr>
        <p:txBody>
          <a:bodyPr wrap="square" rtlCol="0" anchor="ctr" anchorCtr="0">
            <a:spAutoFit/>
          </a:bodyPr>
          <a:lstStyle/>
          <a:p>
            <a:pPr algn="ctr"/>
            <a:r>
              <a:rPr lang="fr-FR" sz="1400" b="1" dirty="0" smtClean="0">
                <a:solidFill>
                  <a:srgbClr val="000066"/>
                </a:solidFill>
                <a:latin typeface="Calibri" pitchFamily="34" charset="0"/>
                <a:cs typeface="Calibri" pitchFamily="34" charset="0"/>
              </a:rPr>
              <a:t>Thierry </a:t>
            </a:r>
            <a:r>
              <a:rPr lang="fr-FR" sz="1400" b="1" dirty="0">
                <a:solidFill>
                  <a:srgbClr val="000066"/>
                </a:solidFill>
                <a:latin typeface="Calibri" pitchFamily="34" charset="0"/>
                <a:cs typeface="Calibri" pitchFamily="34" charset="0"/>
              </a:rPr>
              <a:t>PELACCIA</a:t>
            </a:r>
          </a:p>
          <a:p>
            <a:pPr algn="ctr"/>
            <a:endParaRPr lang="fr-FR" sz="400" dirty="0" smtClean="0">
              <a:solidFill>
                <a:srgbClr val="000066"/>
              </a:solidFill>
              <a:latin typeface="Calibri" pitchFamily="34" charset="0"/>
              <a:cs typeface="Calibri" pitchFamily="34" charset="0"/>
            </a:endParaRPr>
          </a:p>
          <a:p>
            <a:pPr algn="ctr"/>
            <a:r>
              <a:rPr lang="fr-FR" sz="1400" b="1" dirty="0" smtClean="0">
                <a:solidFill>
                  <a:srgbClr val="FF6600"/>
                </a:solidFill>
                <a:latin typeface="Calibri" pitchFamily="34" charset="0"/>
                <a:cs typeface="Calibri" pitchFamily="34" charset="0"/>
              </a:rPr>
              <a:t>pelaccia@unistra.fr</a:t>
            </a:r>
            <a:endParaRPr lang="fr-FR" sz="300" b="1" dirty="0" smtClean="0">
              <a:solidFill>
                <a:srgbClr val="FF6600"/>
              </a:solidFill>
              <a:latin typeface="Calibri" pitchFamily="34" charset="0"/>
              <a:cs typeface="Calibri" pitchFamily="34" charset="0"/>
            </a:endParaRPr>
          </a:p>
        </p:txBody>
      </p:sp>
    </p:spTree>
    <p:extLst>
      <p:ext uri="{BB962C8B-B14F-4D97-AF65-F5344CB8AC3E}">
        <p14:creationId xmlns:p14="http://schemas.microsoft.com/office/powerpoint/2010/main" val="157440398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DSC00935.JPG"/>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996952"/>
            <a:ext cx="4762500" cy="3571875"/>
          </a:xfrm>
          <a:prstGeom prst="rect">
            <a:avLst/>
          </a:prstGeom>
          <a:noFill/>
          <a:ln>
            <a:noFill/>
          </a:ln>
        </p:spPr>
      </p:pic>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b="1" dirty="0" smtClean="0">
                <a:solidFill>
                  <a:srgbClr val="FFFFFF"/>
                </a:solidFill>
                <a:latin typeface="Calibri" pitchFamily="34" charset="0"/>
                <a:cs typeface="Arial" charset="0"/>
              </a:rPr>
              <a:t>Quand</a:t>
            </a:r>
            <a:r>
              <a:rPr lang="fr-FR" sz="3200" dirty="0" smtClean="0">
                <a:solidFill>
                  <a:srgbClr val="FFFFFF"/>
                </a:solidFill>
                <a:latin typeface="Calibri" pitchFamily="34" charset="0"/>
                <a:cs typeface="Arial" charset="0"/>
              </a:rPr>
              <a:t>,</a:t>
            </a:r>
            <a:r>
              <a:rPr lang="fr-FR" sz="3200" b="1" dirty="0" smtClean="0">
                <a:solidFill>
                  <a:srgbClr val="FFFFFF"/>
                </a:solidFill>
                <a:latin typeface="Calibri" pitchFamily="34" charset="0"/>
                <a:cs typeface="Arial" charset="0"/>
              </a:rPr>
              <a:t> pourquoi </a:t>
            </a:r>
            <a:r>
              <a:rPr lang="fr-FR" sz="2400" dirty="0" smtClean="0">
                <a:solidFill>
                  <a:srgbClr val="FFFFFF"/>
                </a:solidFill>
                <a:latin typeface="Calibri" pitchFamily="34" charset="0"/>
                <a:cs typeface="Arial" charset="0"/>
              </a:rPr>
              <a:t>et</a:t>
            </a:r>
            <a:r>
              <a:rPr lang="fr-FR" sz="3200" b="1" dirty="0" smtClean="0">
                <a:solidFill>
                  <a:srgbClr val="FFFFFF"/>
                </a:solidFill>
                <a:latin typeface="Calibri" pitchFamily="34" charset="0"/>
                <a:cs typeface="Arial" charset="0"/>
              </a:rPr>
              <a:t> où ?</a:t>
            </a:r>
            <a:endParaRPr lang="fr-FR" sz="3200" i="1" dirty="0">
              <a:solidFill>
                <a:srgbClr val="FFFFFF"/>
              </a:solidFill>
              <a:latin typeface="Times New Roman" pitchFamily="18" charset="0"/>
              <a:cs typeface="Times New Roman" pitchFamily="18" charset="0"/>
            </a:endParaRPr>
          </a:p>
        </p:txBody>
      </p:sp>
      <p:sp>
        <p:nvSpPr>
          <p:cNvPr id="2" name="AutoShape 2" descr="http://2.bp.blogspot.com/-gmwtVt8nZWA/TgFRzIpm2mI/AAAAAAAAEVE/k2X4lFl1zzA/s1600/150649-quebec-duree-moyenne-attente-sall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http://2.bp.blogspot.com/-gmwtVt8nZWA/TgFRzIpm2mI/AAAAAAAAEVE/k2X4lFl1zzA/s1600/150649-quebec-duree-moyenne-attente-sall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descr="http://2.bp.blogspot.com/-gmwtVt8nZWA/TgFRzIpm2mI/AAAAAAAAEVE/k2X4lFl1zzA/s1600/150649-quebec-duree-moyenne-attente-salle.jpg"/>
          <p:cNvPicPr/>
          <p:nvPr/>
        </p:nvPicPr>
        <p:blipFill>
          <a:blip r:embed="rId5">
            <a:extLst>
              <a:ext uri="{28A0092B-C50C-407E-A947-70E740481C1C}">
                <a14:useLocalDpi xmlns:a14="http://schemas.microsoft.com/office/drawing/2010/main" val="0"/>
              </a:ext>
            </a:extLst>
          </a:blip>
          <a:srcRect/>
          <a:stretch>
            <a:fillRect/>
          </a:stretch>
        </p:blipFill>
        <p:spPr bwMode="auto">
          <a:xfrm>
            <a:off x="539750" y="1484785"/>
            <a:ext cx="4528696" cy="2592288"/>
          </a:xfrm>
          <a:prstGeom prst="rect">
            <a:avLst/>
          </a:prstGeom>
          <a:noFill/>
          <a:ln>
            <a:noFill/>
          </a:ln>
        </p:spPr>
      </p:pic>
    </p:spTree>
    <p:extLst>
      <p:ext uri="{BB962C8B-B14F-4D97-AF65-F5344CB8AC3E}">
        <p14:creationId xmlns:p14="http://schemas.microsoft.com/office/powerpoint/2010/main" val="3062261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3"/>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0.70"/>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DSC00935.JPG"/>
          <p:cNvPicPr/>
          <p:nvPr/>
        </p:nvPicPr>
        <p:blipFill>
          <a:blip r:embed="rId5">
            <a:extLst>
              <a:ext uri="{28A0092B-C50C-407E-A947-70E740481C1C}">
                <a14:useLocalDpi xmlns:a14="http://schemas.microsoft.com/office/drawing/2010/main" val="0"/>
              </a:ext>
            </a:extLst>
          </a:blip>
          <a:srcRect/>
          <a:stretch>
            <a:fillRect/>
          </a:stretch>
        </p:blipFill>
        <p:spPr bwMode="auto">
          <a:xfrm>
            <a:off x="3707904" y="2996952"/>
            <a:ext cx="4762500" cy="3571875"/>
          </a:xfrm>
          <a:prstGeom prst="rect">
            <a:avLst/>
          </a:prstGeom>
          <a:noFill/>
          <a:ln>
            <a:noFill/>
          </a:ln>
        </p:spPr>
      </p:pic>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b="1" dirty="0">
                <a:solidFill>
                  <a:srgbClr val="FFFFFF"/>
                </a:solidFill>
                <a:latin typeface="Calibri" pitchFamily="34" charset="0"/>
                <a:cs typeface="Arial" charset="0"/>
              </a:rPr>
              <a:t>Quand</a:t>
            </a:r>
            <a:r>
              <a:rPr lang="fr-FR" sz="3200" dirty="0">
                <a:solidFill>
                  <a:srgbClr val="FFFFFF"/>
                </a:solidFill>
                <a:latin typeface="Calibri" pitchFamily="34" charset="0"/>
                <a:cs typeface="Arial" charset="0"/>
              </a:rPr>
              <a:t>,</a:t>
            </a:r>
            <a:r>
              <a:rPr lang="fr-FR" sz="3200" b="1" dirty="0">
                <a:solidFill>
                  <a:srgbClr val="FFFFFF"/>
                </a:solidFill>
                <a:latin typeface="Calibri" pitchFamily="34" charset="0"/>
                <a:cs typeface="Arial" charset="0"/>
              </a:rPr>
              <a:t> pourquoi </a:t>
            </a:r>
            <a:r>
              <a:rPr lang="fr-FR" sz="2400" dirty="0">
                <a:solidFill>
                  <a:srgbClr val="FFFFFF"/>
                </a:solidFill>
                <a:latin typeface="Calibri" pitchFamily="34" charset="0"/>
                <a:cs typeface="Arial" charset="0"/>
              </a:rPr>
              <a:t>et</a:t>
            </a:r>
            <a:r>
              <a:rPr lang="fr-FR" sz="3200" b="1" dirty="0">
                <a:solidFill>
                  <a:srgbClr val="FFFFFF"/>
                </a:solidFill>
                <a:latin typeface="Calibri" pitchFamily="34" charset="0"/>
                <a:cs typeface="Arial" charset="0"/>
              </a:rPr>
              <a:t> où ?</a:t>
            </a:r>
            <a:endParaRPr lang="fr-FR" sz="3200" i="1" dirty="0">
              <a:solidFill>
                <a:srgbClr val="FFFFFF"/>
              </a:solidFill>
              <a:latin typeface="Times New Roman" pitchFamily="18" charset="0"/>
              <a:cs typeface="Times New Roman" pitchFamily="18" charset="0"/>
            </a:endParaRPr>
          </a:p>
        </p:txBody>
      </p:sp>
      <p:sp>
        <p:nvSpPr>
          <p:cNvPr id="7" name="Rectangle à coins arrondis 6"/>
          <p:cNvSpPr/>
          <p:nvPr>
            <p:custDataLst>
              <p:tags r:id="rId2"/>
            </p:custDataLst>
          </p:nvPr>
        </p:nvSpPr>
        <p:spPr>
          <a:xfrm>
            <a:off x="4139952" y="827088"/>
            <a:ext cx="4154426"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smtClean="0">
                <a:solidFill>
                  <a:schemeClr val="bg1">
                    <a:lumMod val="50000"/>
                  </a:schemeClr>
                </a:solidFill>
              </a:rPr>
              <a:t>ARMSTRONG et al, 2008   |   </a:t>
            </a:r>
            <a:r>
              <a:rPr lang="fr-FR" sz="900" b="1" dirty="0" err="1" smtClean="0">
                <a:solidFill>
                  <a:schemeClr val="bg1">
                    <a:lumMod val="50000"/>
                  </a:schemeClr>
                </a:solidFill>
              </a:rPr>
              <a:t>BRINQUIN</a:t>
            </a:r>
            <a:r>
              <a:rPr lang="fr-FR" sz="900" b="1" dirty="0" smtClean="0">
                <a:solidFill>
                  <a:schemeClr val="bg1">
                    <a:lumMod val="50000"/>
                  </a:schemeClr>
                </a:solidFill>
              </a:rPr>
              <a:t> et al, 2004   |   </a:t>
            </a:r>
            <a:r>
              <a:rPr lang="fr-FR" sz="900" b="1" dirty="0" err="1" smtClean="0">
                <a:solidFill>
                  <a:schemeClr val="bg1">
                    <a:lumMod val="50000"/>
                  </a:schemeClr>
                </a:solidFill>
              </a:rPr>
              <a:t>DUNNE</a:t>
            </a:r>
            <a:r>
              <a:rPr lang="fr-FR" sz="900" b="1" dirty="0" smtClean="0">
                <a:solidFill>
                  <a:schemeClr val="bg1">
                    <a:lumMod val="50000"/>
                  </a:schemeClr>
                </a:solidFill>
              </a:rPr>
              <a:t> et al, 2003</a:t>
            </a:r>
            <a:endParaRPr lang="fr-FR" sz="900" b="1" dirty="0">
              <a:solidFill>
                <a:schemeClr val="bg1">
                  <a:lumMod val="50000"/>
                </a:schemeClr>
              </a:solidFill>
            </a:endParaRPr>
          </a:p>
        </p:txBody>
      </p:sp>
      <p:sp>
        <p:nvSpPr>
          <p:cNvPr id="2" name="AutoShape 2" descr="http://2.bp.blogspot.com/-gmwtVt8nZWA/TgFRzIpm2mI/AAAAAAAAEVE/k2X4lFl1zzA/s1600/150649-quebec-duree-moyenne-attente-sall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descr="http://2.bp.blogspot.com/-gmwtVt8nZWA/TgFRzIpm2mI/AAAAAAAAEVE/k2X4lFl1zzA/s1600/150649-quebec-duree-moyenne-attente-salle.jpg"/>
          <p:cNvPicPr/>
          <p:nvPr/>
        </p:nvPicPr>
        <p:blipFill>
          <a:blip r:embed="rId6">
            <a:extLst>
              <a:ext uri="{28A0092B-C50C-407E-A947-70E740481C1C}">
                <a14:useLocalDpi xmlns:a14="http://schemas.microsoft.com/office/drawing/2010/main" val="0"/>
              </a:ext>
            </a:extLst>
          </a:blip>
          <a:srcRect/>
          <a:stretch>
            <a:fillRect/>
          </a:stretch>
        </p:blipFill>
        <p:spPr bwMode="auto">
          <a:xfrm>
            <a:off x="539750" y="1484785"/>
            <a:ext cx="4528696" cy="2592288"/>
          </a:xfrm>
          <a:prstGeom prst="rect">
            <a:avLst/>
          </a:prstGeom>
          <a:noFill/>
          <a:ln>
            <a:noFill/>
          </a:ln>
        </p:spPr>
      </p:pic>
      <p:sp>
        <p:nvSpPr>
          <p:cNvPr id="15" name="ZoneTexte 14"/>
          <p:cNvSpPr txBox="1"/>
          <p:nvPr/>
        </p:nvSpPr>
        <p:spPr>
          <a:xfrm>
            <a:off x="701551" y="4440014"/>
            <a:ext cx="2862337" cy="2062103"/>
          </a:xfrm>
          <a:prstGeom prst="rect">
            <a:avLst/>
          </a:prstGeom>
          <a:noFill/>
        </p:spPr>
        <p:txBody>
          <a:bodyPr wrap="square" rtlCol="0">
            <a:spAutoFit/>
          </a:bodyPr>
          <a:lstStyle/>
          <a:p>
            <a:pPr marL="285750" indent="-285750">
              <a:spcBef>
                <a:spcPts val="1200"/>
              </a:spcBef>
              <a:buClr>
                <a:schemeClr val="tx1">
                  <a:lumMod val="50000"/>
                  <a:lumOff val="50000"/>
                </a:schemeClr>
              </a:buClr>
              <a:buFont typeface="Arial" pitchFamily="34" charset="0"/>
              <a:buChar char="•"/>
            </a:pPr>
            <a:r>
              <a:rPr lang="fr-FR" dirty="0">
                <a:latin typeface="Univers LT 47 CondensedLt" pitchFamily="2" charset="0"/>
              </a:rPr>
              <a:t>pas d’infrastructure de tri préexistante</a:t>
            </a:r>
          </a:p>
          <a:p>
            <a:pPr marL="285750" indent="-285750">
              <a:spcBef>
                <a:spcPts val="1200"/>
              </a:spcBef>
              <a:buClr>
                <a:schemeClr val="tx1">
                  <a:lumMod val="50000"/>
                  <a:lumOff val="50000"/>
                </a:schemeClr>
              </a:buClr>
              <a:buFont typeface="Arial" pitchFamily="34" charset="0"/>
              <a:buChar char="•"/>
            </a:pPr>
            <a:r>
              <a:rPr lang="fr-FR" dirty="0" smtClean="0">
                <a:latin typeface="Univers LT 47 CondensedLt" pitchFamily="2" charset="0"/>
              </a:rPr>
              <a:t>situations pathologiques parfois rares</a:t>
            </a:r>
          </a:p>
          <a:p>
            <a:pPr marL="285750" indent="-285750">
              <a:spcBef>
                <a:spcPts val="1200"/>
              </a:spcBef>
              <a:buClr>
                <a:schemeClr val="tx1">
                  <a:lumMod val="50000"/>
                  <a:lumOff val="50000"/>
                </a:schemeClr>
              </a:buClr>
              <a:buFont typeface="Arial" pitchFamily="34" charset="0"/>
              <a:buChar char="•"/>
            </a:pPr>
            <a:r>
              <a:rPr lang="fr-FR" dirty="0" smtClean="0">
                <a:latin typeface="Univers LT 47 CondensedLt" pitchFamily="2" charset="0"/>
              </a:rPr>
              <a:t>environnement de travail hostile</a:t>
            </a:r>
          </a:p>
        </p:txBody>
      </p:sp>
      <p:sp>
        <p:nvSpPr>
          <p:cNvPr id="16" name="ZoneTexte 15"/>
          <p:cNvSpPr txBox="1"/>
          <p:nvPr/>
        </p:nvSpPr>
        <p:spPr>
          <a:xfrm>
            <a:off x="5364088" y="1477192"/>
            <a:ext cx="2930290" cy="1354217"/>
          </a:xfrm>
          <a:prstGeom prst="rect">
            <a:avLst/>
          </a:prstGeom>
          <a:noFill/>
        </p:spPr>
        <p:txBody>
          <a:bodyPr wrap="square" rtlCol="0">
            <a:spAutoFit/>
          </a:bodyPr>
          <a:lstStyle/>
          <a:p>
            <a:pPr marL="285750" indent="-285750">
              <a:spcBef>
                <a:spcPts val="600"/>
              </a:spcBef>
              <a:buClr>
                <a:schemeClr val="tx1">
                  <a:lumMod val="50000"/>
                  <a:lumOff val="50000"/>
                </a:schemeClr>
              </a:buClr>
              <a:buFont typeface="Arial" pitchFamily="34" charset="0"/>
              <a:buChar char="•"/>
            </a:pPr>
            <a:r>
              <a:rPr lang="fr-FR" dirty="0" smtClean="0">
                <a:latin typeface="Univers LT 47 CondensedLt" pitchFamily="2" charset="0"/>
              </a:rPr>
              <a:t>nombre important de patients à trier simultanément</a:t>
            </a:r>
          </a:p>
          <a:p>
            <a:pPr marL="285750" indent="-285750">
              <a:spcBef>
                <a:spcPts val="1200"/>
              </a:spcBef>
              <a:buClr>
                <a:schemeClr val="tx1">
                  <a:lumMod val="50000"/>
                  <a:lumOff val="50000"/>
                </a:schemeClr>
              </a:buClr>
              <a:buFont typeface="Arial" pitchFamily="34" charset="0"/>
              <a:buChar char="•"/>
            </a:pPr>
            <a:r>
              <a:rPr lang="fr-FR" dirty="0" smtClean="0">
                <a:latin typeface="Univers LT 47 CondensedLt" pitchFamily="2" charset="0"/>
              </a:rPr>
              <a:t>lieu et moment de survenue imprévisibles</a:t>
            </a:r>
            <a:endParaRPr lang="fr-FR" dirty="0">
              <a:latin typeface="Univers LT 47 CondensedLt" pitchFamily="2" charset="0"/>
            </a:endParaRPr>
          </a:p>
        </p:txBody>
      </p:sp>
    </p:spTree>
    <p:extLst>
      <p:ext uri="{BB962C8B-B14F-4D97-AF65-F5344CB8AC3E}">
        <p14:creationId xmlns:p14="http://schemas.microsoft.com/office/powerpoint/2010/main" val="3206976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fade">
                                      <p:cBhvr>
                                        <p:cTn id="3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DSC00935.JPG"/>
          <p:cNvPicPr/>
          <p:nvPr/>
        </p:nvPicPr>
        <p:blipFill>
          <a:blip r:embed="rId5">
            <a:extLst>
              <a:ext uri="{28A0092B-C50C-407E-A947-70E740481C1C}">
                <a14:useLocalDpi xmlns:a14="http://schemas.microsoft.com/office/drawing/2010/main" val="0"/>
              </a:ext>
            </a:extLst>
          </a:blip>
          <a:srcRect/>
          <a:stretch>
            <a:fillRect/>
          </a:stretch>
        </p:blipFill>
        <p:spPr bwMode="auto">
          <a:xfrm>
            <a:off x="3707904" y="2996952"/>
            <a:ext cx="4762500" cy="3571875"/>
          </a:xfrm>
          <a:prstGeom prst="rect">
            <a:avLst/>
          </a:prstGeom>
          <a:noFill/>
          <a:ln>
            <a:noFill/>
          </a:ln>
        </p:spPr>
      </p:pic>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b="1" dirty="0" smtClean="0">
                <a:solidFill>
                  <a:srgbClr val="FFFFFF"/>
                </a:solidFill>
                <a:latin typeface="Calibri" pitchFamily="34" charset="0"/>
                <a:cs typeface="Arial" charset="0"/>
              </a:rPr>
              <a:t>Quand</a:t>
            </a:r>
            <a:r>
              <a:rPr lang="fr-FR" sz="3200" dirty="0" smtClean="0">
                <a:solidFill>
                  <a:srgbClr val="FFFFFF"/>
                </a:solidFill>
                <a:latin typeface="Calibri" pitchFamily="34" charset="0"/>
                <a:cs typeface="Arial" charset="0"/>
              </a:rPr>
              <a:t>,</a:t>
            </a:r>
            <a:r>
              <a:rPr lang="fr-FR" sz="3200" b="1" dirty="0" smtClean="0">
                <a:solidFill>
                  <a:srgbClr val="FFFFFF"/>
                </a:solidFill>
                <a:latin typeface="Calibri" pitchFamily="34" charset="0"/>
                <a:cs typeface="Arial" charset="0"/>
              </a:rPr>
              <a:t> pourquoi </a:t>
            </a:r>
            <a:r>
              <a:rPr lang="fr-FR" sz="2400" dirty="0" smtClean="0">
                <a:solidFill>
                  <a:srgbClr val="FFFFFF"/>
                </a:solidFill>
                <a:latin typeface="Calibri" pitchFamily="34" charset="0"/>
                <a:cs typeface="Arial" charset="0"/>
              </a:rPr>
              <a:t>et</a:t>
            </a:r>
            <a:r>
              <a:rPr lang="fr-FR" sz="3200" b="1" dirty="0" smtClean="0">
                <a:solidFill>
                  <a:srgbClr val="FFFFFF"/>
                </a:solidFill>
                <a:latin typeface="Calibri" pitchFamily="34" charset="0"/>
                <a:cs typeface="Arial" charset="0"/>
              </a:rPr>
              <a:t> où ?</a:t>
            </a:r>
            <a:endParaRPr lang="fr-FR" sz="3200" i="1" dirty="0">
              <a:solidFill>
                <a:srgbClr val="FFFFFF"/>
              </a:solidFill>
              <a:latin typeface="Times New Roman" pitchFamily="18" charset="0"/>
              <a:cs typeface="Times New Roman" pitchFamily="18" charset="0"/>
            </a:endParaRPr>
          </a:p>
        </p:txBody>
      </p:sp>
      <p:sp>
        <p:nvSpPr>
          <p:cNvPr id="7" name="Rectangle à coins arrondis 6"/>
          <p:cNvSpPr/>
          <p:nvPr>
            <p:custDataLst>
              <p:tags r:id="rId2"/>
            </p:custDataLst>
          </p:nvPr>
        </p:nvSpPr>
        <p:spPr>
          <a:xfrm>
            <a:off x="7380312" y="827088"/>
            <a:ext cx="914066" cy="285750"/>
          </a:xfrm>
          <a:prstGeom prst="roundRect">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err="1" smtClean="0">
                <a:solidFill>
                  <a:schemeClr val="bg1">
                    <a:lumMod val="50000"/>
                  </a:schemeClr>
                </a:solidFill>
              </a:rPr>
              <a:t>CARLI</a:t>
            </a:r>
            <a:r>
              <a:rPr lang="fr-FR" sz="900" b="1" dirty="0" smtClean="0">
                <a:solidFill>
                  <a:schemeClr val="bg1">
                    <a:lumMod val="50000"/>
                  </a:schemeClr>
                </a:solidFill>
              </a:rPr>
              <a:t>, 2004</a:t>
            </a:r>
            <a:endParaRPr lang="fr-FR" sz="900" b="1" dirty="0">
              <a:solidFill>
                <a:schemeClr val="bg1">
                  <a:lumMod val="50000"/>
                </a:schemeClr>
              </a:solidFill>
            </a:endParaRPr>
          </a:p>
        </p:txBody>
      </p:sp>
      <p:sp>
        <p:nvSpPr>
          <p:cNvPr id="2" name="AutoShape 2" descr="http://2.bp.blogspot.com/-gmwtVt8nZWA/TgFRzIpm2mI/AAAAAAAAEVE/k2X4lFl1zzA/s1600/150649-quebec-duree-moyenne-attente-sall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http://2.bp.blogspot.com/-gmwtVt8nZWA/TgFRzIpm2mI/AAAAAAAAEVE/k2X4lFl1zzA/s1600/150649-quebec-duree-moyenne-attente-sall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descr="http://2.bp.blogspot.com/-gmwtVt8nZWA/TgFRzIpm2mI/AAAAAAAAEVE/k2X4lFl1zzA/s1600/150649-quebec-duree-moyenne-attente-salle.jpg"/>
          <p:cNvPicPr/>
          <p:nvPr/>
        </p:nvPicPr>
        <p:blipFill>
          <a:blip r:embed="rId6">
            <a:extLst>
              <a:ext uri="{28A0092B-C50C-407E-A947-70E740481C1C}">
                <a14:useLocalDpi xmlns:a14="http://schemas.microsoft.com/office/drawing/2010/main" val="0"/>
              </a:ext>
            </a:extLst>
          </a:blip>
          <a:srcRect/>
          <a:stretch>
            <a:fillRect/>
          </a:stretch>
        </p:blipFill>
        <p:spPr bwMode="auto">
          <a:xfrm>
            <a:off x="539750" y="1484785"/>
            <a:ext cx="4528696" cy="2592288"/>
          </a:xfrm>
          <a:prstGeom prst="rect">
            <a:avLst/>
          </a:prstGeom>
          <a:noFill/>
          <a:ln>
            <a:noFill/>
          </a:ln>
        </p:spPr>
      </p:pic>
      <p:sp>
        <p:nvSpPr>
          <p:cNvPr id="17" name="Flèche vers le bas 16"/>
          <p:cNvSpPr/>
          <p:nvPr/>
        </p:nvSpPr>
        <p:spPr>
          <a:xfrm rot="8256560">
            <a:off x="4303483" y="2839184"/>
            <a:ext cx="1008341" cy="1944216"/>
          </a:xfrm>
          <a:prstGeom prst="downArrow">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36000" rtlCol="0" anchor="ctr"/>
          <a:lstStyle/>
          <a:p>
            <a:pPr algn="ctr">
              <a:spcAft>
                <a:spcPts val="300"/>
              </a:spcAft>
            </a:pPr>
            <a:r>
              <a:rPr lang="fr-FR" sz="1600" b="1" dirty="0" smtClean="0">
                <a:solidFill>
                  <a:schemeClr val="tx1">
                    <a:lumMod val="50000"/>
                    <a:lumOff val="50000"/>
                  </a:schemeClr>
                </a:solidFill>
                <a:latin typeface="Univers LT 47 CondensedLt" pitchFamily="2" charset="0"/>
              </a:rPr>
              <a:t>SCOOP AND </a:t>
            </a:r>
            <a:r>
              <a:rPr lang="fr-FR" sz="1600" b="1" dirty="0" err="1" smtClean="0">
                <a:solidFill>
                  <a:schemeClr val="tx1">
                    <a:lumMod val="50000"/>
                    <a:lumOff val="50000"/>
                  </a:schemeClr>
                </a:solidFill>
                <a:latin typeface="Univers LT 47 CondensedLt" pitchFamily="2" charset="0"/>
              </a:rPr>
              <a:t>RUN</a:t>
            </a:r>
            <a:endParaRPr lang="fr-FR" sz="1600" b="1" dirty="0">
              <a:solidFill>
                <a:schemeClr val="tx1">
                  <a:lumMod val="50000"/>
                  <a:lumOff val="50000"/>
                </a:schemeClr>
              </a:solidFill>
              <a:latin typeface="Univers LT 47 CondensedLt" pitchFamily="2" charset="0"/>
            </a:endParaRPr>
          </a:p>
        </p:txBody>
      </p:sp>
      <p:sp>
        <p:nvSpPr>
          <p:cNvPr id="20" name="Flèche vers le bas 19"/>
          <p:cNvSpPr/>
          <p:nvPr/>
        </p:nvSpPr>
        <p:spPr>
          <a:xfrm rot="5400000">
            <a:off x="3331374" y="4545239"/>
            <a:ext cx="1008341" cy="1944216"/>
          </a:xfrm>
          <a:prstGeom prst="downArrow">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36000" rtlCol="0" anchor="ctr"/>
          <a:lstStyle/>
          <a:p>
            <a:pPr algn="ctr">
              <a:spcAft>
                <a:spcPts val="300"/>
              </a:spcAft>
            </a:pPr>
            <a:endParaRPr lang="fr-FR" sz="1600" b="1" dirty="0">
              <a:solidFill>
                <a:schemeClr val="tx1">
                  <a:lumMod val="50000"/>
                  <a:lumOff val="50000"/>
                </a:schemeClr>
              </a:solidFill>
              <a:latin typeface="Univers LT 47 CondensedLt" pitchFamily="2" charset="0"/>
            </a:endParaRPr>
          </a:p>
        </p:txBody>
      </p:sp>
      <p:sp>
        <p:nvSpPr>
          <p:cNvPr id="21" name="Rectangle 19"/>
          <p:cNvSpPr>
            <a:spLocks noChangeArrowheads="1"/>
          </p:cNvSpPr>
          <p:nvPr/>
        </p:nvSpPr>
        <p:spPr bwMode="auto">
          <a:xfrm rot="3540000">
            <a:off x="1920326" y="5243229"/>
            <a:ext cx="914400" cy="461963"/>
          </a:xfrm>
          <a:prstGeom prst="rect">
            <a:avLst/>
          </a:prstGeom>
          <a:solidFill>
            <a:srgbClr val="FF6600"/>
          </a:solidFill>
          <a:ln w="28575">
            <a:noFill/>
            <a:miter lim="800000"/>
            <a:headEnd/>
            <a:tailEnd/>
          </a:ln>
          <a:effectLst/>
        </p:spPr>
        <p:txBody>
          <a:bodyPr lIns="92075" tIns="46038" rIns="92075" bIns="46038">
            <a:spAutoFit/>
          </a:bodyPr>
          <a:lstStyle/>
          <a:p>
            <a:pPr algn="ctr" defTabSz="762000" eaLnBrk="0" hangingPunct="0">
              <a:spcBef>
                <a:spcPct val="50000"/>
              </a:spcBef>
            </a:pPr>
            <a:r>
              <a:rPr lang="fr-FR" sz="2400" b="1" dirty="0">
                <a:solidFill>
                  <a:schemeClr val="bg1"/>
                </a:solidFill>
                <a:latin typeface="Calibri" pitchFamily="34" charset="0"/>
              </a:rPr>
              <a:t>TRI</a:t>
            </a:r>
            <a:endParaRPr lang="fr-FR" sz="3600" b="1" dirty="0">
              <a:solidFill>
                <a:schemeClr val="bg1"/>
              </a:solidFill>
              <a:latin typeface="Calibri" pitchFamily="34" charset="0"/>
            </a:endParaRPr>
          </a:p>
        </p:txBody>
      </p:sp>
      <p:sp>
        <p:nvSpPr>
          <p:cNvPr id="22" name="Triangle isocèle 21"/>
          <p:cNvSpPr/>
          <p:nvPr/>
        </p:nvSpPr>
        <p:spPr>
          <a:xfrm>
            <a:off x="554773" y="4768827"/>
            <a:ext cx="2160000" cy="1800000"/>
          </a:xfrm>
          <a:prstGeom prst="triangl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bIns="504000" anchor="ctr"/>
          <a:lstStyle/>
          <a:p>
            <a:pPr algn="ctr">
              <a:defRPr/>
            </a:pPr>
            <a:r>
              <a:rPr lang="fr-FR" sz="1600" b="1" dirty="0">
                <a:solidFill>
                  <a:schemeClr val="bg1"/>
                </a:solidFill>
                <a:latin typeface="Calibri" pitchFamily="34" charset="0"/>
              </a:rPr>
              <a:t>Poste médical avancé</a:t>
            </a:r>
          </a:p>
          <a:p>
            <a:pPr algn="ctr">
              <a:defRPr/>
            </a:pPr>
            <a:r>
              <a:rPr lang="fr-FR" sz="3200" b="1" dirty="0">
                <a:solidFill>
                  <a:schemeClr val="bg1"/>
                </a:solidFill>
                <a:latin typeface="Calibri" pitchFamily="34" charset="0"/>
              </a:rPr>
              <a:t>PMA</a:t>
            </a:r>
            <a:endParaRPr lang="fr-FR" b="1" dirty="0">
              <a:solidFill>
                <a:schemeClr val="bg1"/>
              </a:solidFill>
              <a:latin typeface="Calibri" pitchFamily="34" charset="0"/>
            </a:endParaRPr>
          </a:p>
        </p:txBody>
      </p:sp>
      <p:sp>
        <p:nvSpPr>
          <p:cNvPr id="23" name="Flèche vers le bas 22"/>
          <p:cNvSpPr/>
          <p:nvPr/>
        </p:nvSpPr>
        <p:spPr>
          <a:xfrm rot="10800000">
            <a:off x="1130601" y="3101697"/>
            <a:ext cx="1008341" cy="1476000"/>
          </a:xfrm>
          <a:prstGeom prst="downArrow">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36000" rtlCol="0" anchor="ctr"/>
          <a:lstStyle/>
          <a:p>
            <a:pPr algn="ctr">
              <a:spcAft>
                <a:spcPts val="300"/>
              </a:spcAft>
            </a:pPr>
            <a:endParaRPr lang="fr-FR" sz="1600" b="1" dirty="0">
              <a:solidFill>
                <a:schemeClr val="tx1">
                  <a:lumMod val="50000"/>
                  <a:lumOff val="50000"/>
                </a:schemeClr>
              </a:solidFill>
              <a:latin typeface="Univers LT 47 CondensedLt" pitchFamily="2" charset="0"/>
            </a:endParaRPr>
          </a:p>
        </p:txBody>
      </p:sp>
    </p:spTree>
    <p:extLst>
      <p:ext uri="{BB962C8B-B14F-4D97-AF65-F5344CB8AC3E}">
        <p14:creationId xmlns:p14="http://schemas.microsoft.com/office/powerpoint/2010/main" val="911135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1000"/>
                                        <p:tgtEl>
                                          <p:spTgt spid="20"/>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ppt_w</p:attrName>
                                        </p:attrNameLst>
                                      </p:cBhvr>
                                      <p:tavLst>
                                        <p:tav tm="0">
                                          <p:val>
                                            <p:strVal val="#ppt_w*0.70"/>
                                          </p:val>
                                        </p:tav>
                                        <p:tav tm="100000">
                                          <p:val>
                                            <p:strVal val="#ppt_w"/>
                                          </p:val>
                                        </p:tav>
                                      </p:tavLst>
                                    </p:anim>
                                    <p:anim calcmode="lin" valueType="num">
                                      <p:cBhvr>
                                        <p:cTn id="30" dur="1000" fill="hold"/>
                                        <p:tgtEl>
                                          <p:spTgt spid="21"/>
                                        </p:tgtEl>
                                        <p:attrNameLst>
                                          <p:attrName>ppt_h</p:attrName>
                                        </p:attrNameLst>
                                      </p:cBhvr>
                                      <p:tavLst>
                                        <p:tav tm="0">
                                          <p:val>
                                            <p:strVal val="#ppt_h"/>
                                          </p:val>
                                        </p:tav>
                                        <p:tav tm="100000">
                                          <p:val>
                                            <p:strVal val="#ppt_h"/>
                                          </p:val>
                                        </p:tav>
                                      </p:tavLst>
                                    </p:anim>
                                    <p:animEffect transition="in" filter="fade">
                                      <p:cBhvr>
                                        <p:cTn id="3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H:\formations initiales et continues\thèse de médecine générale\photos pirc à exploiter\tri-PMA-2.jpg"/>
          <p:cNvPicPr>
            <a:picLocks noChangeAspect="1" noChangeArrowheads="1"/>
          </p:cNvPicPr>
          <p:nvPr/>
        </p:nvPicPr>
        <p:blipFill rotWithShape="1">
          <a:blip r:embed="rId12">
            <a:duotone>
              <a:schemeClr val="accent2">
                <a:shade val="45000"/>
                <a:satMod val="135000"/>
              </a:schemeClr>
              <a:prstClr val="white"/>
            </a:duotone>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t="39960" b="29756"/>
          <a:stretch/>
        </p:blipFill>
        <p:spPr bwMode="auto">
          <a:xfrm>
            <a:off x="0" y="2887662"/>
            <a:ext cx="9144000" cy="2079903"/>
          </a:xfrm>
          <a:prstGeom prst="rect">
            <a:avLst/>
          </a:prstGeom>
          <a:noFill/>
          <a:effectLst>
            <a:reflection blurRad="38100" stA="40000" endPos="20000" dist="12700" dir="5400000" sy="-100000" algn="bl" rotWithShape="0"/>
          </a:effectLst>
          <a:extLst>
            <a:ext uri="{909E8E84-426E-40DD-AFC4-6F175D3DCCD1}">
              <a14:hiddenFill xmlns:a14="http://schemas.microsoft.com/office/drawing/2010/main">
                <a:solidFill>
                  <a:srgbClr val="FFFFFF"/>
                </a:solidFill>
              </a14:hiddenFill>
            </a:ext>
          </a:extLst>
        </p:spPr>
      </p:pic>
      <p:sp>
        <p:nvSpPr>
          <p:cNvPr id="5123" name="Line 6"/>
          <p:cNvSpPr>
            <a:spLocks noChangeShapeType="1"/>
          </p:cNvSpPr>
          <p:nvPr>
            <p:custDataLst>
              <p:tags r:id="rId1"/>
            </p:custDataLst>
          </p:nvPr>
        </p:nvSpPr>
        <p:spPr bwMode="auto">
          <a:xfrm>
            <a:off x="0" y="5643563"/>
            <a:ext cx="9180513"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4" name="Line 7"/>
          <p:cNvSpPr>
            <a:spLocks noChangeShapeType="1"/>
          </p:cNvSpPr>
          <p:nvPr>
            <p:custDataLst>
              <p:tags r:id="rId2"/>
            </p:custDataLst>
          </p:nvPr>
        </p:nvSpPr>
        <p:spPr bwMode="auto">
          <a:xfrm>
            <a:off x="7092950" y="0"/>
            <a:ext cx="0" cy="685800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cxnSp>
        <p:nvCxnSpPr>
          <p:cNvPr id="16" name="Connecteur droit 15"/>
          <p:cNvCxnSpPr/>
          <p:nvPr>
            <p:custDataLst>
              <p:tags r:id="rId3"/>
            </p:custDataLst>
          </p:nvPr>
        </p:nvCxnSpPr>
        <p:spPr>
          <a:xfrm rot="5400000" flipH="1" flipV="1">
            <a:off x="5652294" y="1443832"/>
            <a:ext cx="2886075" cy="158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custDataLst>
              <p:tags r:id="rId4"/>
            </p:custDataLst>
          </p:nvPr>
        </p:nvCxnSpPr>
        <p:spPr>
          <a:xfrm rot="5400000" flipH="1" flipV="1">
            <a:off x="6123782" y="5925344"/>
            <a:ext cx="1943100" cy="158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Ellipse 18"/>
          <p:cNvSpPr/>
          <p:nvPr>
            <p:custDataLst>
              <p:tags r:id="rId5"/>
            </p:custDataLst>
          </p:nvPr>
        </p:nvSpPr>
        <p:spPr>
          <a:xfrm>
            <a:off x="7326313" y="4464050"/>
            <a:ext cx="360362" cy="360363"/>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Ellipse 19"/>
          <p:cNvSpPr/>
          <p:nvPr>
            <p:custDataLst>
              <p:tags r:id="rId6"/>
            </p:custDataLst>
          </p:nvPr>
        </p:nvSpPr>
        <p:spPr>
          <a:xfrm>
            <a:off x="7929563" y="4464050"/>
            <a:ext cx="360362" cy="360363"/>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Ellipse 20"/>
          <p:cNvSpPr/>
          <p:nvPr>
            <p:custDataLst>
              <p:tags r:id="rId7"/>
            </p:custDataLst>
          </p:nvPr>
        </p:nvSpPr>
        <p:spPr>
          <a:xfrm>
            <a:off x="8531225" y="4464050"/>
            <a:ext cx="360363" cy="360363"/>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Rectangle 21"/>
          <p:cNvSpPr/>
          <p:nvPr>
            <p:custDataLst>
              <p:tags r:id="rId8"/>
            </p:custDataLst>
          </p:nvPr>
        </p:nvSpPr>
        <p:spPr>
          <a:xfrm>
            <a:off x="0" y="4294188"/>
            <a:ext cx="7085013" cy="673100"/>
          </a:xfrm>
          <a:prstGeom prst="rect">
            <a:avLst/>
          </a:prstGeom>
          <a:solidFill>
            <a:srgbClr val="00006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ZoneTexte 17"/>
          <p:cNvSpPr txBox="1">
            <a:spLocks noChangeArrowheads="1"/>
          </p:cNvSpPr>
          <p:nvPr>
            <p:custDataLst>
              <p:tags r:id="rId9"/>
            </p:custDataLst>
          </p:nvPr>
        </p:nvSpPr>
        <p:spPr bwMode="auto">
          <a:xfrm>
            <a:off x="3575221" y="4248150"/>
            <a:ext cx="3508204" cy="112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4000" b="1" dirty="0" smtClean="0">
                <a:solidFill>
                  <a:schemeClr val="bg1"/>
                </a:solidFill>
                <a:latin typeface="Calibri" pitchFamily="34" charset="0"/>
              </a:rPr>
              <a:t>Objectif n°2</a:t>
            </a:r>
            <a:endParaRPr lang="fr-FR" sz="4000" b="1" dirty="0">
              <a:solidFill>
                <a:schemeClr val="bg1"/>
              </a:solidFill>
              <a:latin typeface="Calibri" pitchFamily="34" charset="0"/>
            </a:endParaRPr>
          </a:p>
          <a:p>
            <a:pPr algn="r" eaLnBrk="1" hangingPunct="1"/>
            <a:r>
              <a:rPr lang="fr-FR" sz="400" b="1" dirty="0">
                <a:solidFill>
                  <a:schemeClr val="bg1"/>
                </a:solidFill>
                <a:latin typeface="Calibri" pitchFamily="34" charset="0"/>
              </a:rPr>
              <a:t> </a:t>
            </a:r>
          </a:p>
          <a:p>
            <a:pPr algn="r" eaLnBrk="1" hangingPunct="1">
              <a:spcBef>
                <a:spcPts val="100"/>
              </a:spcBef>
            </a:pPr>
            <a:r>
              <a:rPr lang="fr-FR" sz="2200" b="1" dirty="0" smtClean="0">
                <a:solidFill>
                  <a:srgbClr val="002060"/>
                </a:solidFill>
                <a:latin typeface="Calibri" pitchFamily="34" charset="0"/>
              </a:rPr>
              <a:t>Pourquoi et comment trier ?</a:t>
            </a:r>
            <a:endParaRPr lang="fr-FR" sz="2200" dirty="0" smtClean="0">
              <a:solidFill>
                <a:srgbClr val="002060"/>
              </a:solidFill>
              <a:latin typeface="Calibri" pitchFamily="34" charset="0"/>
            </a:endParaRPr>
          </a:p>
        </p:txBody>
      </p:sp>
    </p:spTree>
    <p:extLst>
      <p:ext uri="{BB962C8B-B14F-4D97-AF65-F5344CB8AC3E}">
        <p14:creationId xmlns:p14="http://schemas.microsoft.com/office/powerpoint/2010/main" val="41383949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smtClean="0">
                <a:solidFill>
                  <a:srgbClr val="FFFFFF"/>
                </a:solidFill>
                <a:latin typeface="Calibri" pitchFamily="34" charset="0"/>
                <a:cs typeface="Arial" charset="0"/>
              </a:rPr>
              <a:t>La </a:t>
            </a:r>
            <a:r>
              <a:rPr lang="fr-FR" sz="3200" b="1" dirty="0" smtClean="0">
                <a:solidFill>
                  <a:srgbClr val="FFFFFF"/>
                </a:solidFill>
                <a:latin typeface="Calibri" pitchFamily="34" charset="0"/>
                <a:cs typeface="Arial" charset="0"/>
              </a:rPr>
              <a:t>situation</a:t>
            </a:r>
            <a:endParaRPr lang="fr-FR" sz="3200" i="1" dirty="0">
              <a:solidFill>
                <a:srgbClr val="FF9900"/>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3866" y="241163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266" y="256403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8666" y="271643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Connecteur droit 3"/>
          <p:cNvCxnSpPr/>
          <p:nvPr/>
        </p:nvCxnSpPr>
        <p:spPr>
          <a:xfrm>
            <a:off x="1763688" y="2231658"/>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18929" y="2149200"/>
            <a:ext cx="1015021" cy="523220"/>
          </a:xfrm>
          <a:prstGeom prst="rect">
            <a:avLst/>
          </a:prstGeom>
          <a:noFill/>
        </p:spPr>
        <p:txBody>
          <a:bodyPr wrap="none" rtlCol="0">
            <a:spAutoFit/>
          </a:bodyPr>
          <a:lstStyle/>
          <a:p>
            <a:r>
              <a:rPr lang="fr-FR" sz="1400" dirty="0" smtClean="0">
                <a:latin typeface="Univers LT 47 CondensedLt" pitchFamily="2" charset="0"/>
              </a:rPr>
              <a:t>Ne semblent</a:t>
            </a:r>
          </a:p>
          <a:p>
            <a:r>
              <a:rPr lang="fr-FR" sz="1400" dirty="0" smtClean="0">
                <a:latin typeface="Univers LT 47 CondensedLt" pitchFamily="2" charset="0"/>
              </a:rPr>
              <a:t>pas blessés</a:t>
            </a:r>
            <a:endParaRPr lang="fr-FR" sz="1400" dirty="0">
              <a:latin typeface="Univers LT 47 CondensedLt" pitchFamily="2" charset="0"/>
            </a:endParaRPr>
          </a:p>
        </p:txBody>
      </p:sp>
      <p:pic>
        <p:nvPicPr>
          <p:cNvPr id="1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1797" y="4889047"/>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0272" y="4509120"/>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7720" y="5801875"/>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Connecteur droit 16"/>
          <p:cNvCxnSpPr/>
          <p:nvPr/>
        </p:nvCxnSpPr>
        <p:spPr>
          <a:xfrm>
            <a:off x="6411797" y="596848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343065" y="5893200"/>
            <a:ext cx="1055096" cy="523220"/>
          </a:xfrm>
          <a:prstGeom prst="rect">
            <a:avLst/>
          </a:prstGeom>
          <a:noFill/>
        </p:spPr>
        <p:txBody>
          <a:bodyPr wrap="none" rtlCol="0">
            <a:spAutoFit/>
          </a:bodyPr>
          <a:lstStyle/>
          <a:p>
            <a:pPr algn="r"/>
            <a:r>
              <a:rPr lang="fr-FR" sz="1400" dirty="0" smtClean="0">
                <a:latin typeface="Univers LT 47 CondensedLt" pitchFamily="2" charset="0"/>
              </a:rPr>
              <a:t>Ne semblent</a:t>
            </a:r>
          </a:p>
          <a:p>
            <a:pPr algn="r"/>
            <a:r>
              <a:rPr lang="fr-FR" sz="1400" dirty="0" smtClean="0">
                <a:latin typeface="Univers LT 47 CondensedLt" pitchFamily="2" charset="0"/>
              </a:rPr>
              <a:t>pas blessés</a:t>
            </a:r>
            <a:endParaRPr lang="fr-FR" sz="1400" dirty="0">
              <a:latin typeface="Univers LT 47 CondensedLt" pitchFamily="2" charset="0"/>
            </a:endParaRPr>
          </a:p>
        </p:txBody>
      </p:sp>
      <p:pic>
        <p:nvPicPr>
          <p:cNvPr id="1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6539" y="500245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9515" y="47660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5237741" y="297686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Connecteur droit 23"/>
          <p:cNvCxnSpPr/>
          <p:nvPr/>
        </p:nvCxnSpPr>
        <p:spPr>
          <a:xfrm>
            <a:off x="6109800" y="3220606"/>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165041" y="3153600"/>
            <a:ext cx="535724" cy="523220"/>
          </a:xfrm>
          <a:prstGeom prst="rect">
            <a:avLst/>
          </a:prstGeom>
          <a:noFill/>
        </p:spPr>
        <p:txBody>
          <a:bodyPr wrap="none" rtlCol="0">
            <a:spAutoFit/>
          </a:bodyPr>
          <a:lstStyle/>
          <a:p>
            <a:r>
              <a:rPr lang="fr-FR" sz="1400" dirty="0" smtClean="0">
                <a:latin typeface="Univers LT 47 CondensedLt" pitchFamily="2" charset="0"/>
              </a:rPr>
              <a:t>TC</a:t>
            </a:r>
          </a:p>
          <a:p>
            <a:r>
              <a:rPr lang="fr-FR" sz="1400" dirty="0" smtClean="0">
                <a:latin typeface="Univers LT 47 CondensedLt" pitchFamily="2" charset="0"/>
              </a:rPr>
              <a:t>coma</a:t>
            </a:r>
            <a:endParaRPr lang="fr-FR" sz="1400" dirty="0">
              <a:latin typeface="Univers LT 47 CondensedLt" pitchFamily="2" charset="0"/>
            </a:endParaRPr>
          </a:p>
        </p:txBody>
      </p:sp>
      <p:pic>
        <p:nvPicPr>
          <p:cNvPr id="2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636987">
            <a:off x="3278341" y="375145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Connecteur droit 26"/>
          <p:cNvCxnSpPr/>
          <p:nvPr/>
        </p:nvCxnSpPr>
        <p:spPr>
          <a:xfrm>
            <a:off x="4075292" y="3995199"/>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130533" y="3909600"/>
            <a:ext cx="1125629" cy="523220"/>
          </a:xfrm>
          <a:prstGeom prst="rect">
            <a:avLst/>
          </a:prstGeom>
          <a:noFill/>
        </p:spPr>
        <p:txBody>
          <a:bodyPr wrap="none" rtlCol="0">
            <a:spAutoFit/>
          </a:bodyPr>
          <a:lstStyle/>
          <a:p>
            <a:r>
              <a:rPr lang="fr-FR" sz="1400" dirty="0">
                <a:latin typeface="Univers LT 47 CondensedLt" pitchFamily="2" charset="0"/>
              </a:rPr>
              <a:t>Brûlures </a:t>
            </a:r>
            <a:r>
              <a:rPr lang="fr-FR" sz="1400" dirty="0" smtClean="0">
                <a:latin typeface="Univers LT 47 CondensedLt" pitchFamily="2" charset="0"/>
              </a:rPr>
              <a:t>de la </a:t>
            </a:r>
          </a:p>
          <a:p>
            <a:r>
              <a:rPr lang="fr-FR" sz="1400" dirty="0" smtClean="0">
                <a:latin typeface="Univers LT 47 CondensedLt" pitchFamily="2" charset="0"/>
              </a:rPr>
              <a:t>face et du cou</a:t>
            </a:r>
            <a:endParaRPr lang="fr-FR" sz="1400" dirty="0">
              <a:latin typeface="Univers LT 47 CondensedLt" pitchFamily="2" charset="0"/>
            </a:endParaRPr>
          </a:p>
        </p:txBody>
      </p:sp>
      <p:pic>
        <p:nvPicPr>
          <p:cNvPr id="3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5929785" y="111409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Connecteur droit 33"/>
          <p:cNvCxnSpPr/>
          <p:nvPr/>
        </p:nvCxnSpPr>
        <p:spPr>
          <a:xfrm>
            <a:off x="5673903" y="1355772"/>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4427984" y="1283764"/>
            <a:ext cx="1245919" cy="523220"/>
          </a:xfrm>
          <a:prstGeom prst="rect">
            <a:avLst/>
          </a:prstGeom>
          <a:noFill/>
        </p:spPr>
        <p:txBody>
          <a:bodyPr wrap="none" rtlCol="0">
            <a:spAutoFit/>
          </a:bodyPr>
          <a:lstStyle/>
          <a:p>
            <a:pPr algn="r"/>
            <a:r>
              <a:rPr lang="fr-FR" sz="1400" dirty="0" smtClean="0">
                <a:latin typeface="Univers LT 47 CondensedLt" pitchFamily="2" charset="0"/>
              </a:rPr>
              <a:t>Fracture ouverte</a:t>
            </a:r>
          </a:p>
          <a:p>
            <a:pPr algn="r"/>
            <a:r>
              <a:rPr lang="fr-FR" sz="1400" dirty="0" smtClean="0">
                <a:latin typeface="Univers LT 47 CondensedLt" pitchFamily="2" charset="0"/>
              </a:rPr>
              <a:t>du fémur</a:t>
            </a:r>
          </a:p>
        </p:txBody>
      </p:sp>
      <p:pic>
        <p:nvPicPr>
          <p:cNvPr id="3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808" y="284639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Connecteur droit 36"/>
          <p:cNvCxnSpPr/>
          <p:nvPr/>
        </p:nvCxnSpPr>
        <p:spPr>
          <a:xfrm>
            <a:off x="3463979" y="307069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3519220" y="2988000"/>
            <a:ext cx="1487908" cy="523220"/>
          </a:xfrm>
          <a:prstGeom prst="rect">
            <a:avLst/>
          </a:prstGeom>
          <a:noFill/>
        </p:spPr>
        <p:txBody>
          <a:bodyPr wrap="none" rtlCol="0">
            <a:spAutoFit/>
          </a:bodyPr>
          <a:lstStyle/>
          <a:p>
            <a:r>
              <a:rPr lang="fr-FR" sz="1400" dirty="0" smtClean="0">
                <a:latin typeface="Univers LT 47 CondensedLt" pitchFamily="2" charset="0"/>
              </a:rPr>
              <a:t>Plaies superficielles</a:t>
            </a:r>
          </a:p>
          <a:p>
            <a:r>
              <a:rPr lang="fr-FR" sz="1400" dirty="0" smtClean="0">
                <a:latin typeface="Univers LT 47 CondensedLt" pitchFamily="2" charset="0"/>
              </a:rPr>
              <a:t>des membres</a:t>
            </a:r>
            <a:endParaRPr lang="fr-FR" sz="1400" dirty="0">
              <a:latin typeface="Univers LT 47 CondensedLt" pitchFamily="2" charset="0"/>
            </a:endParaRPr>
          </a:p>
        </p:txBody>
      </p:sp>
      <p:pic>
        <p:nvPicPr>
          <p:cNvPr id="3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83999">
            <a:off x="8303338" y="388480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Connecteur droit 39"/>
          <p:cNvCxnSpPr/>
          <p:nvPr/>
        </p:nvCxnSpPr>
        <p:spPr>
          <a:xfrm>
            <a:off x="8138269" y="400977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7203398" y="3937765"/>
            <a:ext cx="934871" cy="523220"/>
          </a:xfrm>
          <a:prstGeom prst="rect">
            <a:avLst/>
          </a:prstGeom>
          <a:noFill/>
        </p:spPr>
        <p:txBody>
          <a:bodyPr wrap="none" rtlCol="0">
            <a:spAutoFit/>
          </a:bodyPr>
          <a:lstStyle/>
          <a:p>
            <a:pPr algn="r"/>
            <a:r>
              <a:rPr lang="fr-FR" sz="1400" dirty="0" smtClean="0">
                <a:latin typeface="Univers LT 47 CondensedLt" pitchFamily="2" charset="0"/>
              </a:rPr>
              <a:t>Détresse</a:t>
            </a:r>
          </a:p>
          <a:p>
            <a:pPr algn="r"/>
            <a:r>
              <a:rPr lang="fr-FR" sz="1400" dirty="0" smtClean="0">
                <a:latin typeface="Univers LT 47 CondensedLt" pitchFamily="2" charset="0"/>
              </a:rPr>
              <a:t>respiratoire</a:t>
            </a:r>
            <a:endParaRPr lang="fr-FR" sz="1400" dirty="0">
              <a:latin typeface="Univers LT 47 CondensedLt" pitchFamily="2" charset="0"/>
            </a:endParaRPr>
          </a:p>
        </p:txBody>
      </p:sp>
      <p:pic>
        <p:nvPicPr>
          <p:cNvPr id="4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51385">
            <a:off x="3851286" y="473437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Connecteur droit 45"/>
          <p:cNvCxnSpPr/>
          <p:nvPr/>
        </p:nvCxnSpPr>
        <p:spPr>
          <a:xfrm>
            <a:off x="3800994" y="5019521"/>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2915816" y="4947513"/>
            <a:ext cx="885178" cy="523220"/>
          </a:xfrm>
          <a:prstGeom prst="rect">
            <a:avLst/>
          </a:prstGeom>
          <a:noFill/>
        </p:spPr>
        <p:txBody>
          <a:bodyPr wrap="none" rtlCol="0">
            <a:spAutoFit/>
          </a:bodyPr>
          <a:lstStyle/>
          <a:p>
            <a:pPr algn="r"/>
            <a:r>
              <a:rPr lang="fr-FR" sz="1400" dirty="0" smtClean="0">
                <a:latin typeface="Univers LT 47 CondensedLt" pitchFamily="2" charset="0"/>
              </a:rPr>
              <a:t>État </a:t>
            </a:r>
          </a:p>
          <a:p>
            <a:pPr algn="r"/>
            <a:r>
              <a:rPr lang="fr-FR" sz="1400" dirty="0" smtClean="0">
                <a:latin typeface="Univers LT 47 CondensedLt" pitchFamily="2" charset="0"/>
              </a:rPr>
              <a:t>d’agitation</a:t>
            </a:r>
          </a:p>
        </p:txBody>
      </p:sp>
      <p:pic>
        <p:nvPicPr>
          <p:cNvPr id="4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559998" y="486225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9" name="Connecteur droit 48"/>
          <p:cNvCxnSpPr/>
          <p:nvPr/>
        </p:nvCxnSpPr>
        <p:spPr>
          <a:xfrm>
            <a:off x="1356949" y="510599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1412190" y="5022000"/>
            <a:ext cx="1085554" cy="523220"/>
          </a:xfrm>
          <a:prstGeom prst="rect">
            <a:avLst/>
          </a:prstGeom>
          <a:noFill/>
        </p:spPr>
        <p:txBody>
          <a:bodyPr wrap="none" rtlCol="0">
            <a:spAutoFit/>
          </a:bodyPr>
          <a:lstStyle/>
          <a:p>
            <a:r>
              <a:rPr lang="fr-FR" sz="1400" dirty="0" smtClean="0">
                <a:latin typeface="Univers LT 47 CondensedLt" pitchFamily="2" charset="0"/>
              </a:rPr>
              <a:t>Plaie </a:t>
            </a:r>
          </a:p>
          <a:p>
            <a:r>
              <a:rPr lang="fr-FR" sz="1400" dirty="0" smtClean="0">
                <a:latin typeface="Univers LT 47 CondensedLt" pitchFamily="2" charset="0"/>
              </a:rPr>
              <a:t>hémorragique</a:t>
            </a:r>
            <a:endParaRPr lang="fr-FR" sz="1400" dirty="0">
              <a:latin typeface="Univers LT 47 CondensedLt" pitchFamily="2" charset="0"/>
            </a:endParaRPr>
          </a:p>
        </p:txBody>
      </p:sp>
      <p:pic>
        <p:nvPicPr>
          <p:cNvPr id="5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51385">
            <a:off x="7991688" y="200570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2" name="Connecteur droit 51"/>
          <p:cNvCxnSpPr/>
          <p:nvPr/>
        </p:nvCxnSpPr>
        <p:spPr>
          <a:xfrm>
            <a:off x="7941396" y="229085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7024157" y="2218842"/>
            <a:ext cx="917239" cy="523220"/>
          </a:xfrm>
          <a:prstGeom prst="rect">
            <a:avLst/>
          </a:prstGeom>
          <a:noFill/>
        </p:spPr>
        <p:txBody>
          <a:bodyPr wrap="none" rtlCol="0">
            <a:spAutoFit/>
          </a:bodyPr>
          <a:lstStyle/>
          <a:p>
            <a:pPr algn="r"/>
            <a:r>
              <a:rPr lang="fr-FR" sz="1400" dirty="0" smtClean="0">
                <a:latin typeface="Univers LT 47 CondensedLt" pitchFamily="2" charset="0"/>
              </a:rPr>
              <a:t>Fracture de</a:t>
            </a:r>
          </a:p>
          <a:p>
            <a:pPr algn="r"/>
            <a:r>
              <a:rPr lang="fr-FR" sz="1400" dirty="0" smtClean="0">
                <a:latin typeface="Univers LT 47 CondensedLt" pitchFamily="2" charset="0"/>
              </a:rPr>
              <a:t>la clavicule</a:t>
            </a:r>
          </a:p>
        </p:txBody>
      </p:sp>
      <p:pic>
        <p:nvPicPr>
          <p:cNvPr id="5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256490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0" y="398709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6" name="Connecteur droit 55"/>
          <p:cNvCxnSpPr/>
          <p:nvPr/>
        </p:nvCxnSpPr>
        <p:spPr>
          <a:xfrm>
            <a:off x="2044167" y="4272242"/>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737399" y="4200234"/>
            <a:ext cx="1306768" cy="523220"/>
          </a:xfrm>
          <a:prstGeom prst="rect">
            <a:avLst/>
          </a:prstGeom>
          <a:noFill/>
        </p:spPr>
        <p:txBody>
          <a:bodyPr wrap="none" rtlCol="0">
            <a:spAutoFit/>
          </a:bodyPr>
          <a:lstStyle/>
          <a:p>
            <a:pPr algn="r"/>
            <a:r>
              <a:rPr lang="fr-FR" sz="1400" dirty="0" smtClean="0">
                <a:latin typeface="Univers LT 47 CondensedLt" pitchFamily="2" charset="0"/>
              </a:rPr>
              <a:t>TC sans troubles </a:t>
            </a:r>
          </a:p>
          <a:p>
            <a:pPr algn="r"/>
            <a:r>
              <a:rPr lang="fr-FR" sz="1400" dirty="0" smtClean="0">
                <a:latin typeface="Univers LT 47 CondensedLt" pitchFamily="2" charset="0"/>
              </a:rPr>
              <a:t>de la conscience</a:t>
            </a:r>
          </a:p>
        </p:txBody>
      </p:sp>
      <p:pic>
        <p:nvPicPr>
          <p:cNvPr id="6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784" y="573318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2" name="Connecteur droit 61"/>
          <p:cNvCxnSpPr/>
          <p:nvPr/>
        </p:nvCxnSpPr>
        <p:spPr>
          <a:xfrm>
            <a:off x="3276921" y="595800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ZoneTexte 62"/>
          <p:cNvSpPr txBox="1"/>
          <p:nvPr/>
        </p:nvSpPr>
        <p:spPr>
          <a:xfrm>
            <a:off x="3332162" y="5878123"/>
            <a:ext cx="1016625" cy="523220"/>
          </a:xfrm>
          <a:prstGeom prst="rect">
            <a:avLst/>
          </a:prstGeom>
          <a:noFill/>
        </p:spPr>
        <p:txBody>
          <a:bodyPr wrap="none" rtlCol="0">
            <a:spAutoFit/>
          </a:bodyPr>
          <a:lstStyle/>
          <a:p>
            <a:r>
              <a:rPr lang="fr-FR" sz="1400" dirty="0" smtClean="0">
                <a:latin typeface="Univers LT 47 CondensedLt" pitchFamily="2" charset="0"/>
              </a:rPr>
              <a:t>Douleurs</a:t>
            </a:r>
          </a:p>
          <a:p>
            <a:r>
              <a:rPr lang="fr-FR" sz="1400" dirty="0" smtClean="0">
                <a:latin typeface="Univers LT 47 CondensedLt" pitchFamily="2" charset="0"/>
              </a:rPr>
              <a:t>abdominales</a:t>
            </a:r>
            <a:endParaRPr lang="fr-FR" sz="1400" dirty="0">
              <a:latin typeface="Univers LT 47 CondensedLt" pitchFamily="2" charset="0"/>
            </a:endParaRPr>
          </a:p>
        </p:txBody>
      </p:sp>
      <p:pic>
        <p:nvPicPr>
          <p:cNvPr id="6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0312" y="5741695"/>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6" name="Connecteur droit 65"/>
          <p:cNvCxnSpPr/>
          <p:nvPr/>
        </p:nvCxnSpPr>
        <p:spPr>
          <a:xfrm>
            <a:off x="7958872" y="6006716"/>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8014113" y="5922000"/>
            <a:ext cx="955711" cy="523220"/>
          </a:xfrm>
          <a:prstGeom prst="rect">
            <a:avLst/>
          </a:prstGeom>
          <a:noFill/>
        </p:spPr>
        <p:txBody>
          <a:bodyPr wrap="none" rtlCol="0">
            <a:spAutoFit/>
          </a:bodyPr>
          <a:lstStyle/>
          <a:p>
            <a:r>
              <a:rPr lang="fr-FR" sz="1400" dirty="0" smtClean="0">
                <a:latin typeface="Univers LT 47 CondensedLt" pitchFamily="2" charset="0"/>
              </a:rPr>
              <a:t>Brûlures de</a:t>
            </a:r>
          </a:p>
          <a:p>
            <a:r>
              <a:rPr lang="fr-FR" sz="1400" dirty="0" smtClean="0">
                <a:latin typeface="Univers LT 47 CondensedLt" pitchFamily="2" charset="0"/>
              </a:rPr>
              <a:t>l’avant-bras</a:t>
            </a:r>
            <a:endParaRPr lang="fr-FR" sz="1400" dirty="0">
              <a:latin typeface="Univers LT 47 CondensedLt" pitchFamily="2" charset="0"/>
            </a:endParaRPr>
          </a:p>
        </p:txBody>
      </p:sp>
      <p:pic>
        <p:nvPicPr>
          <p:cNvPr id="6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5197208" y="2005700"/>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9" name="Connecteur droit 68"/>
          <p:cNvCxnSpPr/>
          <p:nvPr/>
        </p:nvCxnSpPr>
        <p:spPr>
          <a:xfrm>
            <a:off x="6069267" y="224944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6124508" y="2276872"/>
            <a:ext cx="604653" cy="307777"/>
          </a:xfrm>
          <a:prstGeom prst="rect">
            <a:avLst/>
          </a:prstGeom>
          <a:noFill/>
        </p:spPr>
        <p:txBody>
          <a:bodyPr wrap="none" rtlCol="0">
            <a:spAutoFit/>
          </a:bodyPr>
          <a:lstStyle/>
          <a:p>
            <a:r>
              <a:rPr lang="fr-FR" sz="1400" dirty="0" smtClean="0">
                <a:latin typeface="Univers LT 47 CondensedLt" pitchFamily="2" charset="0"/>
              </a:rPr>
              <a:t>Apnée</a:t>
            </a:r>
            <a:endParaRPr lang="fr-FR" sz="1400" dirty="0">
              <a:latin typeface="Univers LT 47 CondensedLt" pitchFamily="2" charset="0"/>
            </a:endParaRPr>
          </a:p>
        </p:txBody>
      </p:sp>
      <p:pic>
        <p:nvPicPr>
          <p:cNvPr id="7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8908" y="1117545"/>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5" name="Connecteur droit 74"/>
          <p:cNvCxnSpPr/>
          <p:nvPr/>
        </p:nvCxnSpPr>
        <p:spPr>
          <a:xfrm>
            <a:off x="1452526" y="140269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666733" y="1330686"/>
            <a:ext cx="785793" cy="523220"/>
          </a:xfrm>
          <a:prstGeom prst="rect">
            <a:avLst/>
          </a:prstGeom>
          <a:noFill/>
        </p:spPr>
        <p:txBody>
          <a:bodyPr wrap="none" rtlCol="0">
            <a:spAutoFit/>
          </a:bodyPr>
          <a:lstStyle/>
          <a:p>
            <a:pPr algn="r"/>
            <a:r>
              <a:rPr lang="fr-FR" sz="1400" dirty="0" smtClean="0">
                <a:latin typeface="Univers LT 47 CondensedLt" pitchFamily="2" charset="0"/>
              </a:rPr>
              <a:t>Section</a:t>
            </a:r>
          </a:p>
          <a:p>
            <a:pPr algn="r"/>
            <a:r>
              <a:rPr lang="fr-FR" sz="1400" dirty="0" smtClean="0">
                <a:latin typeface="Univers LT 47 CondensedLt" pitchFamily="2" charset="0"/>
              </a:rPr>
              <a:t>de doigts</a:t>
            </a:r>
            <a:endParaRPr lang="fr-FR" sz="1400" dirty="0">
              <a:latin typeface="Univers LT 47 CondensedLt" pitchFamily="2" charset="0"/>
            </a:endParaRPr>
          </a:p>
        </p:txBody>
      </p:sp>
      <p:pic>
        <p:nvPicPr>
          <p:cNvPr id="7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2681" y="128289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4324" y="1715599"/>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0970" y="1867999"/>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4502" y="401608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0689" y="4722817"/>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1915" y="49184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7711" y="391036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7719" y="293338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0011" y="128376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6258" y="461507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3649" y="107998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9" name="Connecteur droit 88"/>
          <p:cNvCxnSpPr/>
          <p:nvPr/>
        </p:nvCxnSpPr>
        <p:spPr>
          <a:xfrm>
            <a:off x="7652209" y="134500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ZoneTexte 89"/>
          <p:cNvSpPr txBox="1"/>
          <p:nvPr/>
        </p:nvSpPr>
        <p:spPr>
          <a:xfrm>
            <a:off x="7707450" y="1260000"/>
            <a:ext cx="955711" cy="523220"/>
          </a:xfrm>
          <a:prstGeom prst="rect">
            <a:avLst/>
          </a:prstGeom>
          <a:noFill/>
        </p:spPr>
        <p:txBody>
          <a:bodyPr wrap="none" rtlCol="0">
            <a:spAutoFit/>
          </a:bodyPr>
          <a:lstStyle/>
          <a:p>
            <a:r>
              <a:rPr lang="fr-FR" sz="1400" dirty="0" smtClean="0">
                <a:latin typeface="Univers LT 47 CondensedLt" pitchFamily="2" charset="0"/>
              </a:rPr>
              <a:t>Fracture de</a:t>
            </a:r>
          </a:p>
          <a:p>
            <a:r>
              <a:rPr lang="fr-FR" sz="1400" dirty="0" smtClean="0">
                <a:latin typeface="Univers LT 47 CondensedLt" pitchFamily="2" charset="0"/>
              </a:rPr>
              <a:t>l’avant-bras</a:t>
            </a:r>
            <a:endParaRPr lang="fr-FR" sz="1400" dirty="0">
              <a:latin typeface="Univers LT 47 CondensedLt" pitchFamily="2" charset="0"/>
            </a:endParaRPr>
          </a:p>
        </p:txBody>
      </p:sp>
      <p:pic>
        <p:nvPicPr>
          <p:cNvPr id="9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508" y="326109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7586" y="2938369"/>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3" name="Connecteur droit 92"/>
          <p:cNvCxnSpPr/>
          <p:nvPr/>
        </p:nvCxnSpPr>
        <p:spPr>
          <a:xfrm>
            <a:off x="7750210" y="3167762"/>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4" name="ZoneTexte 93"/>
          <p:cNvSpPr txBox="1"/>
          <p:nvPr/>
        </p:nvSpPr>
        <p:spPr>
          <a:xfrm>
            <a:off x="7805451" y="3085200"/>
            <a:ext cx="1015021" cy="523220"/>
          </a:xfrm>
          <a:prstGeom prst="rect">
            <a:avLst/>
          </a:prstGeom>
          <a:noFill/>
        </p:spPr>
        <p:txBody>
          <a:bodyPr wrap="none" rtlCol="0">
            <a:spAutoFit/>
          </a:bodyPr>
          <a:lstStyle/>
          <a:p>
            <a:r>
              <a:rPr lang="fr-FR" sz="1400" dirty="0" smtClean="0">
                <a:latin typeface="Univers LT 47 CondensedLt" pitchFamily="2" charset="0"/>
              </a:rPr>
              <a:t>Ne semblent</a:t>
            </a:r>
          </a:p>
          <a:p>
            <a:r>
              <a:rPr lang="fr-FR" sz="1400" dirty="0" smtClean="0">
                <a:latin typeface="Univers LT 47 CondensedLt" pitchFamily="2" charset="0"/>
              </a:rPr>
              <a:t>pas blessés</a:t>
            </a:r>
            <a:endParaRPr lang="fr-FR" sz="1400" dirty="0">
              <a:latin typeface="Univers LT 47 CondensedLt" pitchFamily="2" charset="0"/>
            </a:endParaRPr>
          </a:p>
        </p:txBody>
      </p:sp>
      <p:pic>
        <p:nvPicPr>
          <p:cNvPr id="9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0765" y="2937600"/>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3977" y="480559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1385239" y="582357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8" name="Connecteur droit 97"/>
          <p:cNvCxnSpPr/>
          <p:nvPr/>
        </p:nvCxnSpPr>
        <p:spPr>
          <a:xfrm>
            <a:off x="1166266" y="604970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9" name="ZoneTexte 98"/>
          <p:cNvSpPr txBox="1"/>
          <p:nvPr/>
        </p:nvSpPr>
        <p:spPr>
          <a:xfrm>
            <a:off x="149641" y="5977696"/>
            <a:ext cx="1016625" cy="523220"/>
          </a:xfrm>
          <a:prstGeom prst="rect">
            <a:avLst/>
          </a:prstGeom>
          <a:noFill/>
        </p:spPr>
        <p:txBody>
          <a:bodyPr wrap="none" rtlCol="0">
            <a:spAutoFit/>
          </a:bodyPr>
          <a:lstStyle/>
          <a:p>
            <a:pPr algn="r"/>
            <a:r>
              <a:rPr lang="fr-FR" sz="1400" dirty="0" smtClean="0">
                <a:latin typeface="Univers LT 47 CondensedLt" pitchFamily="2" charset="0"/>
              </a:rPr>
              <a:t>Douleurs</a:t>
            </a:r>
          </a:p>
          <a:p>
            <a:pPr algn="r"/>
            <a:r>
              <a:rPr lang="fr-FR" sz="1400" dirty="0" smtClean="0">
                <a:latin typeface="Univers LT 47 CondensedLt" pitchFamily="2" charset="0"/>
              </a:rPr>
              <a:t>rachidiennes</a:t>
            </a:r>
            <a:endParaRPr lang="fr-FR" sz="1400" dirty="0">
              <a:latin typeface="Univers LT 47 CondensedLt" pitchFamily="2" charset="0"/>
            </a:endParaRPr>
          </a:p>
        </p:txBody>
      </p:sp>
    </p:spTree>
    <p:extLst>
      <p:ext uri="{BB962C8B-B14F-4D97-AF65-F5344CB8AC3E}">
        <p14:creationId xmlns:p14="http://schemas.microsoft.com/office/powerpoint/2010/main" val="526787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3"/>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fade">
                                      <p:cBhvr>
                                        <p:cTn id="14" dur="500"/>
                                        <p:tgtEl>
                                          <p:spTgt spid="5123"/>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10"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par>
                                <p:cTn id="78" presetID="10" presetClass="entr" presetSubtype="0"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par>
                                <p:cTn id="87" presetID="10" presetClass="entr" presetSubtype="0" fill="hold"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par>
                                <p:cTn id="93" presetID="10" presetClass="entr" presetSubtype="0"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500"/>
                                        <p:tgtEl>
                                          <p:spTgt spid="45"/>
                                        </p:tgtEl>
                                      </p:cBhvr>
                                    </p:animEffect>
                                  </p:childTnLst>
                                </p:cTn>
                              </p:par>
                              <p:par>
                                <p:cTn id="96" presetID="10" presetClass="entr" presetSubtype="0"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500"/>
                                        <p:tgtEl>
                                          <p:spTgt spid="4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childTnLst>
                                </p:cTn>
                              </p:par>
                              <p:par>
                                <p:cTn id="102" presetID="10" presetClass="entr" presetSubtype="0" fill="hold" nodeType="with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500"/>
                                        <p:tgtEl>
                                          <p:spTgt spid="48"/>
                                        </p:tgtEl>
                                      </p:cBhvr>
                                    </p:animEffect>
                                  </p:childTnLst>
                                </p:cTn>
                              </p:par>
                              <p:par>
                                <p:cTn id="105" presetID="10" presetClass="entr" presetSubtype="0" fill="hold"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500"/>
                                        <p:tgtEl>
                                          <p:spTgt spid="4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fade">
                                      <p:cBhvr>
                                        <p:cTn id="110" dur="500"/>
                                        <p:tgtEl>
                                          <p:spTgt spid="50"/>
                                        </p:tgtEl>
                                      </p:cBhvr>
                                    </p:animEffect>
                                  </p:childTnLst>
                                </p:cTn>
                              </p:par>
                              <p:par>
                                <p:cTn id="111" presetID="10" presetClass="entr" presetSubtype="0" fill="hold" nodeType="with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fade">
                                      <p:cBhvr>
                                        <p:cTn id="113" dur="500"/>
                                        <p:tgtEl>
                                          <p:spTgt spid="51"/>
                                        </p:tgtEl>
                                      </p:cBhvr>
                                    </p:animEffect>
                                  </p:childTnLst>
                                </p:cTn>
                              </p:par>
                              <p:par>
                                <p:cTn id="114" presetID="10" presetClass="entr" presetSubtype="0" fill="hold"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500"/>
                                        <p:tgtEl>
                                          <p:spTgt spid="5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fade">
                                      <p:cBhvr>
                                        <p:cTn id="119" dur="500"/>
                                        <p:tgtEl>
                                          <p:spTgt spid="53"/>
                                        </p:tgtEl>
                                      </p:cBhvr>
                                    </p:animEffect>
                                  </p:childTnLst>
                                </p:cTn>
                              </p:par>
                              <p:par>
                                <p:cTn id="120" presetID="10" presetClass="entr" presetSubtype="0" fill="hold" nodeType="with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fade">
                                      <p:cBhvr>
                                        <p:cTn id="122" dur="500"/>
                                        <p:tgtEl>
                                          <p:spTgt spid="54"/>
                                        </p:tgtEl>
                                      </p:cBhvr>
                                    </p:animEffect>
                                  </p:childTnLst>
                                </p:cTn>
                              </p:par>
                              <p:par>
                                <p:cTn id="123" presetID="10" presetClass="entr" presetSubtype="0" fill="hold" nodeType="with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fade">
                                      <p:cBhvr>
                                        <p:cTn id="125" dur="500"/>
                                        <p:tgtEl>
                                          <p:spTgt spid="55"/>
                                        </p:tgtEl>
                                      </p:cBhvr>
                                    </p:animEffect>
                                  </p:childTnLst>
                                </p:cTn>
                              </p:par>
                              <p:par>
                                <p:cTn id="126" presetID="10" presetClass="entr" presetSubtype="0" fill="hold" nodeType="withEffect">
                                  <p:stCondLst>
                                    <p:cond delay="0"/>
                                  </p:stCondLst>
                                  <p:childTnLst>
                                    <p:set>
                                      <p:cBhvr>
                                        <p:cTn id="127" dur="1" fill="hold">
                                          <p:stCondLst>
                                            <p:cond delay="0"/>
                                          </p:stCondLst>
                                        </p:cTn>
                                        <p:tgtEl>
                                          <p:spTgt spid="56"/>
                                        </p:tgtEl>
                                        <p:attrNameLst>
                                          <p:attrName>style.visibility</p:attrName>
                                        </p:attrNameLst>
                                      </p:cBhvr>
                                      <p:to>
                                        <p:strVal val="visible"/>
                                      </p:to>
                                    </p:set>
                                    <p:animEffect transition="in" filter="fade">
                                      <p:cBhvr>
                                        <p:cTn id="128" dur="500"/>
                                        <p:tgtEl>
                                          <p:spTgt spid="5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7"/>
                                        </p:tgtEl>
                                        <p:attrNameLst>
                                          <p:attrName>style.visibility</p:attrName>
                                        </p:attrNameLst>
                                      </p:cBhvr>
                                      <p:to>
                                        <p:strVal val="visible"/>
                                      </p:to>
                                    </p:set>
                                    <p:animEffect transition="in" filter="fade">
                                      <p:cBhvr>
                                        <p:cTn id="131" dur="500"/>
                                        <p:tgtEl>
                                          <p:spTgt spid="57"/>
                                        </p:tgtEl>
                                      </p:cBhvr>
                                    </p:animEffect>
                                  </p:childTnLst>
                                </p:cTn>
                              </p:par>
                              <p:par>
                                <p:cTn id="132" presetID="10" presetClass="entr" presetSubtype="0" fill="hold" nodeType="withEffect">
                                  <p:stCondLst>
                                    <p:cond delay="0"/>
                                  </p:stCondLst>
                                  <p:childTnLst>
                                    <p:set>
                                      <p:cBhvr>
                                        <p:cTn id="133" dur="1" fill="hold">
                                          <p:stCondLst>
                                            <p:cond delay="0"/>
                                          </p:stCondLst>
                                        </p:cTn>
                                        <p:tgtEl>
                                          <p:spTgt spid="61"/>
                                        </p:tgtEl>
                                        <p:attrNameLst>
                                          <p:attrName>style.visibility</p:attrName>
                                        </p:attrNameLst>
                                      </p:cBhvr>
                                      <p:to>
                                        <p:strVal val="visible"/>
                                      </p:to>
                                    </p:set>
                                    <p:animEffect transition="in" filter="fade">
                                      <p:cBhvr>
                                        <p:cTn id="134" dur="500"/>
                                        <p:tgtEl>
                                          <p:spTgt spid="61"/>
                                        </p:tgtEl>
                                      </p:cBhvr>
                                    </p:animEffect>
                                  </p:childTnLst>
                                </p:cTn>
                              </p:par>
                              <p:par>
                                <p:cTn id="135" presetID="10" presetClass="entr" presetSubtype="0" fill="hold" nodeType="with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fade">
                                      <p:cBhvr>
                                        <p:cTn id="137" dur="500"/>
                                        <p:tgtEl>
                                          <p:spTgt spid="6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fade">
                                      <p:cBhvr>
                                        <p:cTn id="140" dur="500"/>
                                        <p:tgtEl>
                                          <p:spTgt spid="63"/>
                                        </p:tgtEl>
                                      </p:cBhvr>
                                    </p:animEffect>
                                  </p:childTnLst>
                                </p:cTn>
                              </p:par>
                              <p:par>
                                <p:cTn id="141" presetID="10" presetClass="entr" presetSubtype="0" fill="hold" nodeType="with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fade">
                                      <p:cBhvr>
                                        <p:cTn id="143" dur="500"/>
                                        <p:tgtEl>
                                          <p:spTgt spid="64"/>
                                        </p:tgtEl>
                                      </p:cBhvr>
                                    </p:animEffect>
                                  </p:childTnLst>
                                </p:cTn>
                              </p:par>
                              <p:par>
                                <p:cTn id="144" presetID="10" presetClass="entr" presetSubtype="0" fill="hold" nodeType="withEffect">
                                  <p:stCondLst>
                                    <p:cond delay="0"/>
                                  </p:stCondLst>
                                  <p:childTnLst>
                                    <p:set>
                                      <p:cBhvr>
                                        <p:cTn id="145" dur="1" fill="hold">
                                          <p:stCondLst>
                                            <p:cond delay="0"/>
                                          </p:stCondLst>
                                        </p:cTn>
                                        <p:tgtEl>
                                          <p:spTgt spid="66"/>
                                        </p:tgtEl>
                                        <p:attrNameLst>
                                          <p:attrName>style.visibility</p:attrName>
                                        </p:attrNameLst>
                                      </p:cBhvr>
                                      <p:to>
                                        <p:strVal val="visible"/>
                                      </p:to>
                                    </p:set>
                                    <p:animEffect transition="in" filter="fade">
                                      <p:cBhvr>
                                        <p:cTn id="146" dur="500"/>
                                        <p:tgtEl>
                                          <p:spTgt spid="6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67"/>
                                        </p:tgtEl>
                                        <p:attrNameLst>
                                          <p:attrName>style.visibility</p:attrName>
                                        </p:attrNameLst>
                                      </p:cBhvr>
                                      <p:to>
                                        <p:strVal val="visible"/>
                                      </p:to>
                                    </p:set>
                                    <p:animEffect transition="in" filter="fade">
                                      <p:cBhvr>
                                        <p:cTn id="149" dur="500"/>
                                        <p:tgtEl>
                                          <p:spTgt spid="67"/>
                                        </p:tgtEl>
                                      </p:cBhvr>
                                    </p:animEffect>
                                  </p:childTnLst>
                                </p:cTn>
                              </p:par>
                              <p:par>
                                <p:cTn id="150" presetID="10" presetClass="entr" presetSubtype="0" fill="hold" nodeType="with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fade">
                                      <p:cBhvr>
                                        <p:cTn id="152" dur="500"/>
                                        <p:tgtEl>
                                          <p:spTgt spid="68"/>
                                        </p:tgtEl>
                                      </p:cBhvr>
                                    </p:animEffect>
                                  </p:childTnLst>
                                </p:cTn>
                              </p:par>
                              <p:par>
                                <p:cTn id="153" presetID="10" presetClass="entr" presetSubtype="0" fill="hold" nodeType="withEffect">
                                  <p:stCondLst>
                                    <p:cond delay="0"/>
                                  </p:stCondLst>
                                  <p:childTnLst>
                                    <p:set>
                                      <p:cBhvr>
                                        <p:cTn id="154" dur="1" fill="hold">
                                          <p:stCondLst>
                                            <p:cond delay="0"/>
                                          </p:stCondLst>
                                        </p:cTn>
                                        <p:tgtEl>
                                          <p:spTgt spid="69"/>
                                        </p:tgtEl>
                                        <p:attrNameLst>
                                          <p:attrName>style.visibility</p:attrName>
                                        </p:attrNameLst>
                                      </p:cBhvr>
                                      <p:to>
                                        <p:strVal val="visible"/>
                                      </p:to>
                                    </p:set>
                                    <p:animEffect transition="in" filter="fade">
                                      <p:cBhvr>
                                        <p:cTn id="155" dur="500"/>
                                        <p:tgtEl>
                                          <p:spTgt spid="69"/>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0"/>
                                        </p:tgtEl>
                                        <p:attrNameLst>
                                          <p:attrName>style.visibility</p:attrName>
                                        </p:attrNameLst>
                                      </p:cBhvr>
                                      <p:to>
                                        <p:strVal val="visible"/>
                                      </p:to>
                                    </p:set>
                                    <p:animEffect transition="in" filter="fade">
                                      <p:cBhvr>
                                        <p:cTn id="158" dur="500"/>
                                        <p:tgtEl>
                                          <p:spTgt spid="70"/>
                                        </p:tgtEl>
                                      </p:cBhvr>
                                    </p:animEffect>
                                  </p:childTnLst>
                                </p:cTn>
                              </p:par>
                              <p:par>
                                <p:cTn id="159" presetID="10" presetClass="entr" presetSubtype="0" fill="hold" nodeType="withEffect">
                                  <p:stCondLst>
                                    <p:cond delay="0"/>
                                  </p:stCondLst>
                                  <p:childTnLst>
                                    <p:set>
                                      <p:cBhvr>
                                        <p:cTn id="160" dur="1" fill="hold">
                                          <p:stCondLst>
                                            <p:cond delay="0"/>
                                          </p:stCondLst>
                                        </p:cTn>
                                        <p:tgtEl>
                                          <p:spTgt spid="74"/>
                                        </p:tgtEl>
                                        <p:attrNameLst>
                                          <p:attrName>style.visibility</p:attrName>
                                        </p:attrNameLst>
                                      </p:cBhvr>
                                      <p:to>
                                        <p:strVal val="visible"/>
                                      </p:to>
                                    </p:set>
                                    <p:animEffect transition="in" filter="fade">
                                      <p:cBhvr>
                                        <p:cTn id="161" dur="500"/>
                                        <p:tgtEl>
                                          <p:spTgt spid="74"/>
                                        </p:tgtEl>
                                      </p:cBhvr>
                                    </p:animEffect>
                                  </p:childTnLst>
                                </p:cTn>
                              </p:par>
                              <p:par>
                                <p:cTn id="162" presetID="10" presetClass="entr" presetSubtype="0" fill="hold" nodeType="withEffect">
                                  <p:stCondLst>
                                    <p:cond delay="0"/>
                                  </p:stCondLst>
                                  <p:childTnLst>
                                    <p:set>
                                      <p:cBhvr>
                                        <p:cTn id="163" dur="1" fill="hold">
                                          <p:stCondLst>
                                            <p:cond delay="0"/>
                                          </p:stCondLst>
                                        </p:cTn>
                                        <p:tgtEl>
                                          <p:spTgt spid="75"/>
                                        </p:tgtEl>
                                        <p:attrNameLst>
                                          <p:attrName>style.visibility</p:attrName>
                                        </p:attrNameLst>
                                      </p:cBhvr>
                                      <p:to>
                                        <p:strVal val="visible"/>
                                      </p:to>
                                    </p:set>
                                    <p:animEffect transition="in" filter="fade">
                                      <p:cBhvr>
                                        <p:cTn id="164" dur="500"/>
                                        <p:tgtEl>
                                          <p:spTgt spid="75"/>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fade">
                                      <p:cBhvr>
                                        <p:cTn id="167" dur="500"/>
                                        <p:tgtEl>
                                          <p:spTgt spid="76"/>
                                        </p:tgtEl>
                                      </p:cBhvr>
                                    </p:animEffect>
                                  </p:childTnLst>
                                </p:cTn>
                              </p:par>
                              <p:par>
                                <p:cTn id="168" presetID="10" presetClass="entr" presetSubtype="0" fill="hold" nodeType="withEffect">
                                  <p:stCondLst>
                                    <p:cond delay="0"/>
                                  </p:stCondLst>
                                  <p:childTnLst>
                                    <p:set>
                                      <p:cBhvr>
                                        <p:cTn id="169" dur="1" fill="hold">
                                          <p:stCondLst>
                                            <p:cond delay="0"/>
                                          </p:stCondLst>
                                        </p:cTn>
                                        <p:tgtEl>
                                          <p:spTgt spid="77"/>
                                        </p:tgtEl>
                                        <p:attrNameLst>
                                          <p:attrName>style.visibility</p:attrName>
                                        </p:attrNameLst>
                                      </p:cBhvr>
                                      <p:to>
                                        <p:strVal val="visible"/>
                                      </p:to>
                                    </p:set>
                                    <p:animEffect transition="in" filter="fade">
                                      <p:cBhvr>
                                        <p:cTn id="170" dur="500"/>
                                        <p:tgtEl>
                                          <p:spTgt spid="77"/>
                                        </p:tgtEl>
                                      </p:cBhvr>
                                    </p:animEffect>
                                  </p:childTnLst>
                                </p:cTn>
                              </p:par>
                              <p:par>
                                <p:cTn id="171" presetID="10" presetClass="entr" presetSubtype="0" fill="hold" nodeType="withEffect">
                                  <p:stCondLst>
                                    <p:cond delay="0"/>
                                  </p:stCondLst>
                                  <p:childTnLst>
                                    <p:set>
                                      <p:cBhvr>
                                        <p:cTn id="172" dur="1" fill="hold">
                                          <p:stCondLst>
                                            <p:cond delay="0"/>
                                          </p:stCondLst>
                                        </p:cTn>
                                        <p:tgtEl>
                                          <p:spTgt spid="79"/>
                                        </p:tgtEl>
                                        <p:attrNameLst>
                                          <p:attrName>style.visibility</p:attrName>
                                        </p:attrNameLst>
                                      </p:cBhvr>
                                      <p:to>
                                        <p:strVal val="visible"/>
                                      </p:to>
                                    </p:set>
                                    <p:animEffect transition="in" filter="fade">
                                      <p:cBhvr>
                                        <p:cTn id="173" dur="500"/>
                                        <p:tgtEl>
                                          <p:spTgt spid="79"/>
                                        </p:tgtEl>
                                      </p:cBhvr>
                                    </p:animEffect>
                                  </p:childTnLst>
                                </p:cTn>
                              </p:par>
                              <p:par>
                                <p:cTn id="174" presetID="10" presetClass="entr" presetSubtype="0" fill="hold" nodeType="withEffect">
                                  <p:stCondLst>
                                    <p:cond delay="0"/>
                                  </p:stCondLst>
                                  <p:childTnLst>
                                    <p:set>
                                      <p:cBhvr>
                                        <p:cTn id="175" dur="1" fill="hold">
                                          <p:stCondLst>
                                            <p:cond delay="0"/>
                                          </p:stCondLst>
                                        </p:cTn>
                                        <p:tgtEl>
                                          <p:spTgt spid="80"/>
                                        </p:tgtEl>
                                        <p:attrNameLst>
                                          <p:attrName>style.visibility</p:attrName>
                                        </p:attrNameLst>
                                      </p:cBhvr>
                                      <p:to>
                                        <p:strVal val="visible"/>
                                      </p:to>
                                    </p:set>
                                    <p:animEffect transition="in" filter="fade">
                                      <p:cBhvr>
                                        <p:cTn id="176" dur="500"/>
                                        <p:tgtEl>
                                          <p:spTgt spid="80"/>
                                        </p:tgtEl>
                                      </p:cBhvr>
                                    </p:animEffect>
                                  </p:childTnLst>
                                </p:cTn>
                              </p:par>
                              <p:par>
                                <p:cTn id="177" presetID="10" presetClass="entr" presetSubtype="0" fill="hold" nodeType="withEffect">
                                  <p:stCondLst>
                                    <p:cond delay="0"/>
                                  </p:stCondLst>
                                  <p:childTnLst>
                                    <p:set>
                                      <p:cBhvr>
                                        <p:cTn id="178" dur="1" fill="hold">
                                          <p:stCondLst>
                                            <p:cond delay="0"/>
                                          </p:stCondLst>
                                        </p:cTn>
                                        <p:tgtEl>
                                          <p:spTgt spid="81"/>
                                        </p:tgtEl>
                                        <p:attrNameLst>
                                          <p:attrName>style.visibility</p:attrName>
                                        </p:attrNameLst>
                                      </p:cBhvr>
                                      <p:to>
                                        <p:strVal val="visible"/>
                                      </p:to>
                                    </p:set>
                                    <p:animEffect transition="in" filter="fade">
                                      <p:cBhvr>
                                        <p:cTn id="179" dur="500"/>
                                        <p:tgtEl>
                                          <p:spTgt spid="81"/>
                                        </p:tgtEl>
                                      </p:cBhvr>
                                    </p:animEffect>
                                  </p:childTnLst>
                                </p:cTn>
                              </p:par>
                              <p:par>
                                <p:cTn id="180" presetID="10" presetClass="entr" presetSubtype="0" fill="hold" nodeType="withEffect">
                                  <p:stCondLst>
                                    <p:cond delay="0"/>
                                  </p:stCondLst>
                                  <p:childTnLst>
                                    <p:set>
                                      <p:cBhvr>
                                        <p:cTn id="181" dur="1" fill="hold">
                                          <p:stCondLst>
                                            <p:cond delay="0"/>
                                          </p:stCondLst>
                                        </p:cTn>
                                        <p:tgtEl>
                                          <p:spTgt spid="82"/>
                                        </p:tgtEl>
                                        <p:attrNameLst>
                                          <p:attrName>style.visibility</p:attrName>
                                        </p:attrNameLst>
                                      </p:cBhvr>
                                      <p:to>
                                        <p:strVal val="visible"/>
                                      </p:to>
                                    </p:set>
                                    <p:animEffect transition="in" filter="fade">
                                      <p:cBhvr>
                                        <p:cTn id="182" dur="500"/>
                                        <p:tgtEl>
                                          <p:spTgt spid="82"/>
                                        </p:tgtEl>
                                      </p:cBhvr>
                                    </p:animEffect>
                                  </p:childTnLst>
                                </p:cTn>
                              </p:par>
                              <p:par>
                                <p:cTn id="183" presetID="10" presetClass="entr" presetSubtype="0" fill="hold" nodeType="withEffect">
                                  <p:stCondLst>
                                    <p:cond delay="0"/>
                                  </p:stCondLst>
                                  <p:childTnLst>
                                    <p:set>
                                      <p:cBhvr>
                                        <p:cTn id="184" dur="1" fill="hold">
                                          <p:stCondLst>
                                            <p:cond delay="0"/>
                                          </p:stCondLst>
                                        </p:cTn>
                                        <p:tgtEl>
                                          <p:spTgt spid="83"/>
                                        </p:tgtEl>
                                        <p:attrNameLst>
                                          <p:attrName>style.visibility</p:attrName>
                                        </p:attrNameLst>
                                      </p:cBhvr>
                                      <p:to>
                                        <p:strVal val="visible"/>
                                      </p:to>
                                    </p:set>
                                    <p:animEffect transition="in" filter="fade">
                                      <p:cBhvr>
                                        <p:cTn id="185" dur="500"/>
                                        <p:tgtEl>
                                          <p:spTgt spid="83"/>
                                        </p:tgtEl>
                                      </p:cBhvr>
                                    </p:animEffect>
                                  </p:childTnLst>
                                </p:cTn>
                              </p:par>
                              <p:par>
                                <p:cTn id="186" presetID="10" presetClass="entr" presetSubtype="0" fill="hold" nodeType="withEffect">
                                  <p:stCondLst>
                                    <p:cond delay="0"/>
                                  </p:stCondLst>
                                  <p:childTnLst>
                                    <p:set>
                                      <p:cBhvr>
                                        <p:cTn id="187" dur="1" fill="hold">
                                          <p:stCondLst>
                                            <p:cond delay="0"/>
                                          </p:stCondLst>
                                        </p:cTn>
                                        <p:tgtEl>
                                          <p:spTgt spid="84"/>
                                        </p:tgtEl>
                                        <p:attrNameLst>
                                          <p:attrName>style.visibility</p:attrName>
                                        </p:attrNameLst>
                                      </p:cBhvr>
                                      <p:to>
                                        <p:strVal val="visible"/>
                                      </p:to>
                                    </p:set>
                                    <p:animEffect transition="in" filter="fade">
                                      <p:cBhvr>
                                        <p:cTn id="188" dur="500"/>
                                        <p:tgtEl>
                                          <p:spTgt spid="84"/>
                                        </p:tgtEl>
                                      </p:cBhvr>
                                    </p:animEffect>
                                  </p:childTnLst>
                                </p:cTn>
                              </p:par>
                              <p:par>
                                <p:cTn id="189" presetID="10" presetClass="entr" presetSubtype="0" fill="hold" nodeType="withEffect">
                                  <p:stCondLst>
                                    <p:cond delay="0"/>
                                  </p:stCondLst>
                                  <p:childTnLst>
                                    <p:set>
                                      <p:cBhvr>
                                        <p:cTn id="190" dur="1" fill="hold">
                                          <p:stCondLst>
                                            <p:cond delay="0"/>
                                          </p:stCondLst>
                                        </p:cTn>
                                        <p:tgtEl>
                                          <p:spTgt spid="85"/>
                                        </p:tgtEl>
                                        <p:attrNameLst>
                                          <p:attrName>style.visibility</p:attrName>
                                        </p:attrNameLst>
                                      </p:cBhvr>
                                      <p:to>
                                        <p:strVal val="visible"/>
                                      </p:to>
                                    </p:set>
                                    <p:animEffect transition="in" filter="fade">
                                      <p:cBhvr>
                                        <p:cTn id="191" dur="500"/>
                                        <p:tgtEl>
                                          <p:spTgt spid="85"/>
                                        </p:tgtEl>
                                      </p:cBhvr>
                                    </p:animEffect>
                                  </p:childTnLst>
                                </p:cTn>
                              </p:par>
                              <p:par>
                                <p:cTn id="192" presetID="10" presetClass="entr" presetSubtype="0" fill="hold" nodeType="withEffect">
                                  <p:stCondLst>
                                    <p:cond delay="0"/>
                                  </p:stCondLst>
                                  <p:childTnLst>
                                    <p:set>
                                      <p:cBhvr>
                                        <p:cTn id="193" dur="1" fill="hold">
                                          <p:stCondLst>
                                            <p:cond delay="0"/>
                                          </p:stCondLst>
                                        </p:cTn>
                                        <p:tgtEl>
                                          <p:spTgt spid="86"/>
                                        </p:tgtEl>
                                        <p:attrNameLst>
                                          <p:attrName>style.visibility</p:attrName>
                                        </p:attrNameLst>
                                      </p:cBhvr>
                                      <p:to>
                                        <p:strVal val="visible"/>
                                      </p:to>
                                    </p:set>
                                    <p:animEffect transition="in" filter="fade">
                                      <p:cBhvr>
                                        <p:cTn id="194" dur="500"/>
                                        <p:tgtEl>
                                          <p:spTgt spid="86"/>
                                        </p:tgtEl>
                                      </p:cBhvr>
                                    </p:animEffect>
                                  </p:childTnLst>
                                </p:cTn>
                              </p:par>
                              <p:par>
                                <p:cTn id="195" presetID="10" presetClass="entr" presetSubtype="0" fill="hold" nodeType="withEffect">
                                  <p:stCondLst>
                                    <p:cond delay="0"/>
                                  </p:stCondLst>
                                  <p:childTnLst>
                                    <p:set>
                                      <p:cBhvr>
                                        <p:cTn id="196" dur="1" fill="hold">
                                          <p:stCondLst>
                                            <p:cond delay="0"/>
                                          </p:stCondLst>
                                        </p:cTn>
                                        <p:tgtEl>
                                          <p:spTgt spid="87"/>
                                        </p:tgtEl>
                                        <p:attrNameLst>
                                          <p:attrName>style.visibility</p:attrName>
                                        </p:attrNameLst>
                                      </p:cBhvr>
                                      <p:to>
                                        <p:strVal val="visible"/>
                                      </p:to>
                                    </p:set>
                                    <p:animEffect transition="in" filter="fade">
                                      <p:cBhvr>
                                        <p:cTn id="197" dur="500"/>
                                        <p:tgtEl>
                                          <p:spTgt spid="87"/>
                                        </p:tgtEl>
                                      </p:cBhvr>
                                    </p:animEffect>
                                  </p:childTnLst>
                                </p:cTn>
                              </p:par>
                              <p:par>
                                <p:cTn id="198" presetID="10" presetClass="entr" presetSubtype="0" fill="hold" nodeType="withEffect">
                                  <p:stCondLst>
                                    <p:cond delay="0"/>
                                  </p:stCondLst>
                                  <p:childTnLst>
                                    <p:set>
                                      <p:cBhvr>
                                        <p:cTn id="199" dur="1" fill="hold">
                                          <p:stCondLst>
                                            <p:cond delay="0"/>
                                          </p:stCondLst>
                                        </p:cTn>
                                        <p:tgtEl>
                                          <p:spTgt spid="88"/>
                                        </p:tgtEl>
                                        <p:attrNameLst>
                                          <p:attrName>style.visibility</p:attrName>
                                        </p:attrNameLst>
                                      </p:cBhvr>
                                      <p:to>
                                        <p:strVal val="visible"/>
                                      </p:to>
                                    </p:set>
                                    <p:animEffect transition="in" filter="fade">
                                      <p:cBhvr>
                                        <p:cTn id="200" dur="500"/>
                                        <p:tgtEl>
                                          <p:spTgt spid="88"/>
                                        </p:tgtEl>
                                      </p:cBhvr>
                                    </p:animEffect>
                                  </p:childTnLst>
                                </p:cTn>
                              </p:par>
                              <p:par>
                                <p:cTn id="201" presetID="10" presetClass="entr" presetSubtype="0" fill="hold" nodeType="withEffect">
                                  <p:stCondLst>
                                    <p:cond delay="0"/>
                                  </p:stCondLst>
                                  <p:childTnLst>
                                    <p:set>
                                      <p:cBhvr>
                                        <p:cTn id="202" dur="1" fill="hold">
                                          <p:stCondLst>
                                            <p:cond delay="0"/>
                                          </p:stCondLst>
                                        </p:cTn>
                                        <p:tgtEl>
                                          <p:spTgt spid="89"/>
                                        </p:tgtEl>
                                        <p:attrNameLst>
                                          <p:attrName>style.visibility</p:attrName>
                                        </p:attrNameLst>
                                      </p:cBhvr>
                                      <p:to>
                                        <p:strVal val="visible"/>
                                      </p:to>
                                    </p:set>
                                    <p:animEffect transition="in" filter="fade">
                                      <p:cBhvr>
                                        <p:cTn id="203" dur="500"/>
                                        <p:tgtEl>
                                          <p:spTgt spid="89"/>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90"/>
                                        </p:tgtEl>
                                        <p:attrNameLst>
                                          <p:attrName>style.visibility</p:attrName>
                                        </p:attrNameLst>
                                      </p:cBhvr>
                                      <p:to>
                                        <p:strVal val="visible"/>
                                      </p:to>
                                    </p:set>
                                    <p:animEffect transition="in" filter="fade">
                                      <p:cBhvr>
                                        <p:cTn id="206" dur="500"/>
                                        <p:tgtEl>
                                          <p:spTgt spid="90"/>
                                        </p:tgtEl>
                                      </p:cBhvr>
                                    </p:animEffect>
                                  </p:childTnLst>
                                </p:cTn>
                              </p:par>
                              <p:par>
                                <p:cTn id="207" presetID="10" presetClass="entr" presetSubtype="0" fill="hold" nodeType="withEffect">
                                  <p:stCondLst>
                                    <p:cond delay="0"/>
                                  </p:stCondLst>
                                  <p:childTnLst>
                                    <p:set>
                                      <p:cBhvr>
                                        <p:cTn id="208" dur="1" fill="hold">
                                          <p:stCondLst>
                                            <p:cond delay="0"/>
                                          </p:stCondLst>
                                        </p:cTn>
                                        <p:tgtEl>
                                          <p:spTgt spid="91"/>
                                        </p:tgtEl>
                                        <p:attrNameLst>
                                          <p:attrName>style.visibility</p:attrName>
                                        </p:attrNameLst>
                                      </p:cBhvr>
                                      <p:to>
                                        <p:strVal val="visible"/>
                                      </p:to>
                                    </p:set>
                                    <p:animEffect transition="in" filter="fade">
                                      <p:cBhvr>
                                        <p:cTn id="209" dur="500"/>
                                        <p:tgtEl>
                                          <p:spTgt spid="91"/>
                                        </p:tgtEl>
                                      </p:cBhvr>
                                    </p:animEffect>
                                  </p:childTnLst>
                                </p:cTn>
                              </p:par>
                              <p:par>
                                <p:cTn id="210" presetID="10" presetClass="entr" presetSubtype="0" fill="hold" nodeType="withEffect">
                                  <p:stCondLst>
                                    <p:cond delay="0"/>
                                  </p:stCondLst>
                                  <p:childTnLst>
                                    <p:set>
                                      <p:cBhvr>
                                        <p:cTn id="211" dur="1" fill="hold">
                                          <p:stCondLst>
                                            <p:cond delay="0"/>
                                          </p:stCondLst>
                                        </p:cTn>
                                        <p:tgtEl>
                                          <p:spTgt spid="92"/>
                                        </p:tgtEl>
                                        <p:attrNameLst>
                                          <p:attrName>style.visibility</p:attrName>
                                        </p:attrNameLst>
                                      </p:cBhvr>
                                      <p:to>
                                        <p:strVal val="visible"/>
                                      </p:to>
                                    </p:set>
                                    <p:animEffect transition="in" filter="fade">
                                      <p:cBhvr>
                                        <p:cTn id="212" dur="500"/>
                                        <p:tgtEl>
                                          <p:spTgt spid="92"/>
                                        </p:tgtEl>
                                      </p:cBhvr>
                                    </p:animEffect>
                                  </p:childTnLst>
                                </p:cTn>
                              </p:par>
                              <p:par>
                                <p:cTn id="213" presetID="10" presetClass="entr" presetSubtype="0" fill="hold" nodeType="withEffect">
                                  <p:stCondLst>
                                    <p:cond delay="0"/>
                                  </p:stCondLst>
                                  <p:childTnLst>
                                    <p:set>
                                      <p:cBhvr>
                                        <p:cTn id="214" dur="1" fill="hold">
                                          <p:stCondLst>
                                            <p:cond delay="0"/>
                                          </p:stCondLst>
                                        </p:cTn>
                                        <p:tgtEl>
                                          <p:spTgt spid="93"/>
                                        </p:tgtEl>
                                        <p:attrNameLst>
                                          <p:attrName>style.visibility</p:attrName>
                                        </p:attrNameLst>
                                      </p:cBhvr>
                                      <p:to>
                                        <p:strVal val="visible"/>
                                      </p:to>
                                    </p:set>
                                    <p:animEffect transition="in" filter="fade">
                                      <p:cBhvr>
                                        <p:cTn id="215" dur="500"/>
                                        <p:tgtEl>
                                          <p:spTgt spid="93"/>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94"/>
                                        </p:tgtEl>
                                        <p:attrNameLst>
                                          <p:attrName>style.visibility</p:attrName>
                                        </p:attrNameLst>
                                      </p:cBhvr>
                                      <p:to>
                                        <p:strVal val="visible"/>
                                      </p:to>
                                    </p:set>
                                    <p:animEffect transition="in" filter="fade">
                                      <p:cBhvr>
                                        <p:cTn id="218" dur="500"/>
                                        <p:tgtEl>
                                          <p:spTgt spid="94"/>
                                        </p:tgtEl>
                                      </p:cBhvr>
                                    </p:animEffect>
                                  </p:childTnLst>
                                </p:cTn>
                              </p:par>
                              <p:par>
                                <p:cTn id="219" presetID="10" presetClass="entr" presetSubtype="0" fill="hold" nodeType="withEffect">
                                  <p:stCondLst>
                                    <p:cond delay="0"/>
                                  </p:stCondLst>
                                  <p:childTnLst>
                                    <p:set>
                                      <p:cBhvr>
                                        <p:cTn id="220" dur="1" fill="hold">
                                          <p:stCondLst>
                                            <p:cond delay="0"/>
                                          </p:stCondLst>
                                        </p:cTn>
                                        <p:tgtEl>
                                          <p:spTgt spid="95"/>
                                        </p:tgtEl>
                                        <p:attrNameLst>
                                          <p:attrName>style.visibility</p:attrName>
                                        </p:attrNameLst>
                                      </p:cBhvr>
                                      <p:to>
                                        <p:strVal val="visible"/>
                                      </p:to>
                                    </p:set>
                                    <p:animEffect transition="in" filter="fade">
                                      <p:cBhvr>
                                        <p:cTn id="221" dur="500"/>
                                        <p:tgtEl>
                                          <p:spTgt spid="95"/>
                                        </p:tgtEl>
                                      </p:cBhvr>
                                    </p:animEffect>
                                  </p:childTnLst>
                                </p:cTn>
                              </p:par>
                              <p:par>
                                <p:cTn id="222" presetID="10" presetClass="entr" presetSubtype="0" fill="hold" nodeType="withEffect">
                                  <p:stCondLst>
                                    <p:cond delay="0"/>
                                  </p:stCondLst>
                                  <p:childTnLst>
                                    <p:set>
                                      <p:cBhvr>
                                        <p:cTn id="223" dur="1" fill="hold">
                                          <p:stCondLst>
                                            <p:cond delay="0"/>
                                          </p:stCondLst>
                                        </p:cTn>
                                        <p:tgtEl>
                                          <p:spTgt spid="96"/>
                                        </p:tgtEl>
                                        <p:attrNameLst>
                                          <p:attrName>style.visibility</p:attrName>
                                        </p:attrNameLst>
                                      </p:cBhvr>
                                      <p:to>
                                        <p:strVal val="visible"/>
                                      </p:to>
                                    </p:set>
                                    <p:animEffect transition="in" filter="fade">
                                      <p:cBhvr>
                                        <p:cTn id="224" dur="500"/>
                                        <p:tgtEl>
                                          <p:spTgt spid="96"/>
                                        </p:tgtEl>
                                      </p:cBhvr>
                                    </p:animEffect>
                                  </p:childTnLst>
                                </p:cTn>
                              </p:par>
                              <p:par>
                                <p:cTn id="225" presetID="10" presetClass="entr" presetSubtype="0" fill="hold" nodeType="withEffect">
                                  <p:stCondLst>
                                    <p:cond delay="0"/>
                                  </p:stCondLst>
                                  <p:childTnLst>
                                    <p:set>
                                      <p:cBhvr>
                                        <p:cTn id="226" dur="1" fill="hold">
                                          <p:stCondLst>
                                            <p:cond delay="0"/>
                                          </p:stCondLst>
                                        </p:cTn>
                                        <p:tgtEl>
                                          <p:spTgt spid="97"/>
                                        </p:tgtEl>
                                        <p:attrNameLst>
                                          <p:attrName>style.visibility</p:attrName>
                                        </p:attrNameLst>
                                      </p:cBhvr>
                                      <p:to>
                                        <p:strVal val="visible"/>
                                      </p:to>
                                    </p:set>
                                    <p:animEffect transition="in" filter="fade">
                                      <p:cBhvr>
                                        <p:cTn id="227" dur="500"/>
                                        <p:tgtEl>
                                          <p:spTgt spid="97"/>
                                        </p:tgtEl>
                                      </p:cBhvr>
                                    </p:animEffect>
                                  </p:childTnLst>
                                </p:cTn>
                              </p:par>
                              <p:par>
                                <p:cTn id="228" presetID="10" presetClass="entr" presetSubtype="0" fill="hold" nodeType="withEffect">
                                  <p:stCondLst>
                                    <p:cond delay="0"/>
                                  </p:stCondLst>
                                  <p:childTnLst>
                                    <p:set>
                                      <p:cBhvr>
                                        <p:cTn id="229" dur="1" fill="hold">
                                          <p:stCondLst>
                                            <p:cond delay="0"/>
                                          </p:stCondLst>
                                        </p:cTn>
                                        <p:tgtEl>
                                          <p:spTgt spid="98"/>
                                        </p:tgtEl>
                                        <p:attrNameLst>
                                          <p:attrName>style.visibility</p:attrName>
                                        </p:attrNameLst>
                                      </p:cBhvr>
                                      <p:to>
                                        <p:strVal val="visible"/>
                                      </p:to>
                                    </p:set>
                                    <p:animEffect transition="in" filter="fade">
                                      <p:cBhvr>
                                        <p:cTn id="230" dur="500"/>
                                        <p:tgtEl>
                                          <p:spTgt spid="98"/>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99"/>
                                        </p:tgtEl>
                                        <p:attrNameLst>
                                          <p:attrName>style.visibility</p:attrName>
                                        </p:attrNameLst>
                                      </p:cBhvr>
                                      <p:to>
                                        <p:strVal val="visible"/>
                                      </p:to>
                                    </p:set>
                                    <p:animEffect transition="in" filter="fade">
                                      <p:cBhvr>
                                        <p:cTn id="23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8" grpId="0"/>
      <p:bldP spid="25" grpId="0"/>
      <p:bldP spid="28" grpId="0"/>
      <p:bldP spid="35" grpId="0"/>
      <p:bldP spid="38" grpId="0"/>
      <p:bldP spid="41" grpId="0"/>
      <p:bldP spid="47" grpId="0"/>
      <p:bldP spid="50" grpId="0"/>
      <p:bldP spid="53" grpId="0"/>
      <p:bldP spid="57" grpId="0"/>
      <p:bldP spid="63" grpId="0"/>
      <p:bldP spid="67" grpId="0"/>
      <p:bldP spid="70" grpId="0"/>
      <p:bldP spid="76" grpId="0"/>
      <p:bldP spid="90" grpId="0"/>
      <p:bldP spid="94" grpId="0"/>
      <p:bldP spid="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539750" y="285750"/>
            <a:ext cx="7920038" cy="68421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bIns="72000" anchor="ctr"/>
          <a:lstStyle/>
          <a:p>
            <a:pPr algn="just">
              <a:lnSpc>
                <a:spcPct val="110000"/>
              </a:lnSpc>
              <a:spcBef>
                <a:spcPts val="1800"/>
              </a:spcBef>
              <a:buClr>
                <a:srgbClr val="A6A6A6"/>
              </a:buClr>
              <a:buSzPct val="90000"/>
              <a:defRPr/>
            </a:pPr>
            <a:r>
              <a:rPr lang="fr-FR" sz="3200" dirty="0" smtClean="0">
                <a:solidFill>
                  <a:srgbClr val="FFFFFF"/>
                </a:solidFill>
                <a:latin typeface="Calibri" pitchFamily="34" charset="0"/>
                <a:cs typeface="Arial" charset="0"/>
              </a:rPr>
              <a:t>La </a:t>
            </a:r>
            <a:r>
              <a:rPr lang="fr-FR" sz="3200" b="1" dirty="0" smtClean="0">
                <a:solidFill>
                  <a:srgbClr val="FFFFFF"/>
                </a:solidFill>
                <a:latin typeface="Calibri" pitchFamily="34" charset="0"/>
                <a:cs typeface="Arial" charset="0"/>
              </a:rPr>
              <a:t>situation</a:t>
            </a:r>
            <a:endParaRPr lang="fr-FR" sz="3200" i="1" dirty="0">
              <a:solidFill>
                <a:srgbClr val="FF9900"/>
              </a:solidFill>
              <a:latin typeface="Times New Roman" pitchFamily="18" charset="0"/>
              <a:cs typeface="Times New Roman" pitchFamily="18" charset="0"/>
            </a:endParaRPr>
          </a:p>
        </p:txBody>
      </p:sp>
      <p:sp>
        <p:nvSpPr>
          <p:cNvPr id="2" name="AutoShape 2" descr="https://encrypted-tbn3.gstatic.com/images?q=tbn:ANd9GcTeezMFBNQ-CX2EUbtmGQwNbZh6GBt4RFFUoeAG0iIo8pBlcBsR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3866" y="241163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266" y="256403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8666" y="271643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Connecteur droit 3"/>
          <p:cNvCxnSpPr/>
          <p:nvPr/>
        </p:nvCxnSpPr>
        <p:spPr>
          <a:xfrm>
            <a:off x="1763688" y="2231658"/>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18929" y="2149200"/>
            <a:ext cx="1015021" cy="523220"/>
          </a:xfrm>
          <a:prstGeom prst="rect">
            <a:avLst/>
          </a:prstGeom>
          <a:noFill/>
        </p:spPr>
        <p:txBody>
          <a:bodyPr wrap="none" rtlCol="0">
            <a:spAutoFit/>
          </a:bodyPr>
          <a:lstStyle/>
          <a:p>
            <a:r>
              <a:rPr lang="fr-FR" sz="1400" dirty="0" smtClean="0">
                <a:latin typeface="Univers LT 47 CondensedLt" pitchFamily="2" charset="0"/>
              </a:rPr>
              <a:t>Ne semblent</a:t>
            </a:r>
          </a:p>
          <a:p>
            <a:r>
              <a:rPr lang="fr-FR" sz="1400" dirty="0" smtClean="0">
                <a:latin typeface="Univers LT 47 CondensedLt" pitchFamily="2" charset="0"/>
              </a:rPr>
              <a:t>pas blessés</a:t>
            </a:r>
            <a:endParaRPr lang="fr-FR" sz="1400" dirty="0">
              <a:latin typeface="Univers LT 47 CondensedLt" pitchFamily="2" charset="0"/>
            </a:endParaRPr>
          </a:p>
        </p:txBody>
      </p:sp>
      <p:pic>
        <p:nvPicPr>
          <p:cNvPr id="1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1797" y="4889047"/>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0272" y="4509120"/>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7720" y="5801875"/>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Connecteur droit 16"/>
          <p:cNvCxnSpPr/>
          <p:nvPr/>
        </p:nvCxnSpPr>
        <p:spPr>
          <a:xfrm>
            <a:off x="6411797" y="596848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343065" y="5893200"/>
            <a:ext cx="1055096" cy="523220"/>
          </a:xfrm>
          <a:prstGeom prst="rect">
            <a:avLst/>
          </a:prstGeom>
          <a:noFill/>
        </p:spPr>
        <p:txBody>
          <a:bodyPr wrap="none" rtlCol="0">
            <a:spAutoFit/>
          </a:bodyPr>
          <a:lstStyle/>
          <a:p>
            <a:pPr algn="r"/>
            <a:r>
              <a:rPr lang="fr-FR" sz="1400" dirty="0" smtClean="0">
                <a:latin typeface="Univers LT 47 CondensedLt" pitchFamily="2" charset="0"/>
              </a:rPr>
              <a:t>Ne semblent</a:t>
            </a:r>
          </a:p>
          <a:p>
            <a:pPr algn="r"/>
            <a:r>
              <a:rPr lang="fr-FR" sz="1400" dirty="0" smtClean="0">
                <a:latin typeface="Univers LT 47 CondensedLt" pitchFamily="2" charset="0"/>
              </a:rPr>
              <a:t>pas blessés</a:t>
            </a:r>
            <a:endParaRPr lang="fr-FR" sz="1400" dirty="0">
              <a:latin typeface="Univers LT 47 CondensedLt" pitchFamily="2" charset="0"/>
            </a:endParaRPr>
          </a:p>
        </p:txBody>
      </p:sp>
      <p:pic>
        <p:nvPicPr>
          <p:cNvPr id="1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6539" y="500245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9515" y="47660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5237741" y="297686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Connecteur droit 23"/>
          <p:cNvCxnSpPr/>
          <p:nvPr/>
        </p:nvCxnSpPr>
        <p:spPr>
          <a:xfrm>
            <a:off x="6109800" y="3220606"/>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165041" y="3153600"/>
            <a:ext cx="535724" cy="523220"/>
          </a:xfrm>
          <a:prstGeom prst="rect">
            <a:avLst/>
          </a:prstGeom>
          <a:noFill/>
        </p:spPr>
        <p:txBody>
          <a:bodyPr wrap="none" rtlCol="0">
            <a:spAutoFit/>
          </a:bodyPr>
          <a:lstStyle/>
          <a:p>
            <a:r>
              <a:rPr lang="fr-FR" sz="1400" dirty="0" smtClean="0">
                <a:latin typeface="Univers LT 47 CondensedLt" pitchFamily="2" charset="0"/>
              </a:rPr>
              <a:t>TC</a:t>
            </a:r>
          </a:p>
          <a:p>
            <a:r>
              <a:rPr lang="fr-FR" sz="1400" dirty="0" smtClean="0">
                <a:latin typeface="Univers LT 47 CondensedLt" pitchFamily="2" charset="0"/>
              </a:rPr>
              <a:t>coma</a:t>
            </a:r>
            <a:endParaRPr lang="fr-FR" sz="1400" dirty="0">
              <a:latin typeface="Univers LT 47 CondensedLt" pitchFamily="2" charset="0"/>
            </a:endParaRPr>
          </a:p>
        </p:txBody>
      </p:sp>
      <p:pic>
        <p:nvPicPr>
          <p:cNvPr id="2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636987">
            <a:off x="3278341" y="375145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Connecteur droit 26"/>
          <p:cNvCxnSpPr/>
          <p:nvPr/>
        </p:nvCxnSpPr>
        <p:spPr>
          <a:xfrm>
            <a:off x="4075292" y="3995199"/>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130533" y="3909600"/>
            <a:ext cx="1125629" cy="523220"/>
          </a:xfrm>
          <a:prstGeom prst="rect">
            <a:avLst/>
          </a:prstGeom>
          <a:noFill/>
        </p:spPr>
        <p:txBody>
          <a:bodyPr wrap="none" rtlCol="0">
            <a:spAutoFit/>
          </a:bodyPr>
          <a:lstStyle/>
          <a:p>
            <a:r>
              <a:rPr lang="fr-FR" sz="1400" dirty="0">
                <a:latin typeface="Univers LT 47 CondensedLt" pitchFamily="2" charset="0"/>
              </a:rPr>
              <a:t>Brûlures </a:t>
            </a:r>
            <a:r>
              <a:rPr lang="fr-FR" sz="1400" dirty="0" smtClean="0">
                <a:latin typeface="Univers LT 47 CondensedLt" pitchFamily="2" charset="0"/>
              </a:rPr>
              <a:t>de la </a:t>
            </a:r>
          </a:p>
          <a:p>
            <a:r>
              <a:rPr lang="fr-FR" sz="1400" dirty="0" smtClean="0">
                <a:latin typeface="Univers LT 47 CondensedLt" pitchFamily="2" charset="0"/>
              </a:rPr>
              <a:t>face et du cou</a:t>
            </a:r>
            <a:endParaRPr lang="fr-FR" sz="1400" dirty="0">
              <a:latin typeface="Univers LT 47 CondensedLt" pitchFamily="2" charset="0"/>
            </a:endParaRPr>
          </a:p>
        </p:txBody>
      </p:sp>
      <p:pic>
        <p:nvPicPr>
          <p:cNvPr id="2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1385239" y="582357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Connecteur droit 29"/>
          <p:cNvCxnSpPr/>
          <p:nvPr/>
        </p:nvCxnSpPr>
        <p:spPr>
          <a:xfrm>
            <a:off x="1166266" y="604970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149641" y="5977696"/>
            <a:ext cx="1016625" cy="523220"/>
          </a:xfrm>
          <a:prstGeom prst="rect">
            <a:avLst/>
          </a:prstGeom>
          <a:noFill/>
        </p:spPr>
        <p:txBody>
          <a:bodyPr wrap="none" rtlCol="0">
            <a:spAutoFit/>
          </a:bodyPr>
          <a:lstStyle/>
          <a:p>
            <a:pPr algn="r"/>
            <a:r>
              <a:rPr lang="fr-FR" sz="1400" dirty="0" smtClean="0">
                <a:latin typeface="Univers LT 47 CondensedLt" pitchFamily="2" charset="0"/>
              </a:rPr>
              <a:t>Douleurs</a:t>
            </a:r>
          </a:p>
          <a:p>
            <a:pPr algn="r"/>
            <a:r>
              <a:rPr lang="fr-FR" sz="1400" dirty="0" smtClean="0">
                <a:latin typeface="Univers LT 47 CondensedLt" pitchFamily="2" charset="0"/>
              </a:rPr>
              <a:t>rachidiennes</a:t>
            </a:r>
            <a:endParaRPr lang="fr-FR" sz="1400" dirty="0">
              <a:latin typeface="Univers LT 47 CondensedLt" pitchFamily="2" charset="0"/>
            </a:endParaRPr>
          </a:p>
        </p:txBody>
      </p:sp>
      <p:pic>
        <p:nvPicPr>
          <p:cNvPr id="3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5929785" y="111409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Connecteur droit 33"/>
          <p:cNvCxnSpPr/>
          <p:nvPr/>
        </p:nvCxnSpPr>
        <p:spPr>
          <a:xfrm>
            <a:off x="5673903" y="1355772"/>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4427984" y="1283764"/>
            <a:ext cx="1245919" cy="523220"/>
          </a:xfrm>
          <a:prstGeom prst="rect">
            <a:avLst/>
          </a:prstGeom>
          <a:noFill/>
        </p:spPr>
        <p:txBody>
          <a:bodyPr wrap="none" rtlCol="0">
            <a:spAutoFit/>
          </a:bodyPr>
          <a:lstStyle/>
          <a:p>
            <a:pPr algn="r"/>
            <a:r>
              <a:rPr lang="fr-FR" sz="1400" dirty="0" smtClean="0">
                <a:latin typeface="Univers LT 47 CondensedLt" pitchFamily="2" charset="0"/>
              </a:rPr>
              <a:t>Fracture ouverte</a:t>
            </a:r>
          </a:p>
          <a:p>
            <a:pPr algn="r"/>
            <a:r>
              <a:rPr lang="fr-FR" sz="1400" dirty="0" smtClean="0">
                <a:latin typeface="Univers LT 47 CondensedLt" pitchFamily="2" charset="0"/>
              </a:rPr>
              <a:t>du fémur</a:t>
            </a:r>
          </a:p>
        </p:txBody>
      </p:sp>
      <p:pic>
        <p:nvPicPr>
          <p:cNvPr id="3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808" y="284639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Connecteur droit 36"/>
          <p:cNvCxnSpPr/>
          <p:nvPr/>
        </p:nvCxnSpPr>
        <p:spPr>
          <a:xfrm>
            <a:off x="3463979" y="307069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3519220" y="2988000"/>
            <a:ext cx="1487908" cy="523220"/>
          </a:xfrm>
          <a:prstGeom prst="rect">
            <a:avLst/>
          </a:prstGeom>
          <a:noFill/>
        </p:spPr>
        <p:txBody>
          <a:bodyPr wrap="none" rtlCol="0">
            <a:spAutoFit/>
          </a:bodyPr>
          <a:lstStyle/>
          <a:p>
            <a:r>
              <a:rPr lang="fr-FR" sz="1400" dirty="0" smtClean="0">
                <a:latin typeface="Univers LT 47 CondensedLt" pitchFamily="2" charset="0"/>
              </a:rPr>
              <a:t>Plaies superficielles</a:t>
            </a:r>
          </a:p>
          <a:p>
            <a:r>
              <a:rPr lang="fr-FR" sz="1400" dirty="0" smtClean="0">
                <a:latin typeface="Univers LT 47 CondensedLt" pitchFamily="2" charset="0"/>
              </a:rPr>
              <a:t>des membres</a:t>
            </a:r>
            <a:endParaRPr lang="fr-FR" sz="1400" dirty="0">
              <a:latin typeface="Univers LT 47 CondensedLt" pitchFamily="2" charset="0"/>
            </a:endParaRPr>
          </a:p>
        </p:txBody>
      </p:sp>
      <p:pic>
        <p:nvPicPr>
          <p:cNvPr id="3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83999">
            <a:off x="8303338" y="388480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Connecteur droit 39"/>
          <p:cNvCxnSpPr/>
          <p:nvPr/>
        </p:nvCxnSpPr>
        <p:spPr>
          <a:xfrm>
            <a:off x="8138269" y="400977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7203398" y="3937765"/>
            <a:ext cx="934871" cy="523220"/>
          </a:xfrm>
          <a:prstGeom prst="rect">
            <a:avLst/>
          </a:prstGeom>
          <a:noFill/>
        </p:spPr>
        <p:txBody>
          <a:bodyPr wrap="none" rtlCol="0">
            <a:spAutoFit/>
          </a:bodyPr>
          <a:lstStyle/>
          <a:p>
            <a:pPr algn="r"/>
            <a:r>
              <a:rPr lang="fr-FR" sz="1400" dirty="0" smtClean="0">
                <a:latin typeface="Univers LT 47 CondensedLt" pitchFamily="2" charset="0"/>
              </a:rPr>
              <a:t>Détresse</a:t>
            </a:r>
          </a:p>
          <a:p>
            <a:pPr algn="r"/>
            <a:r>
              <a:rPr lang="fr-FR" sz="1400" dirty="0" smtClean="0">
                <a:latin typeface="Univers LT 47 CondensedLt" pitchFamily="2" charset="0"/>
              </a:rPr>
              <a:t>respiratoire</a:t>
            </a:r>
            <a:endParaRPr lang="fr-FR" sz="1400" dirty="0">
              <a:latin typeface="Univers LT 47 CondensedLt" pitchFamily="2" charset="0"/>
            </a:endParaRPr>
          </a:p>
        </p:txBody>
      </p:sp>
      <p:pic>
        <p:nvPicPr>
          <p:cNvPr id="4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51385">
            <a:off x="3851286" y="473437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Connecteur droit 45"/>
          <p:cNvCxnSpPr/>
          <p:nvPr/>
        </p:nvCxnSpPr>
        <p:spPr>
          <a:xfrm>
            <a:off x="3800994" y="5019521"/>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2915816" y="4947513"/>
            <a:ext cx="885178" cy="523220"/>
          </a:xfrm>
          <a:prstGeom prst="rect">
            <a:avLst/>
          </a:prstGeom>
          <a:noFill/>
        </p:spPr>
        <p:txBody>
          <a:bodyPr wrap="none" rtlCol="0">
            <a:spAutoFit/>
          </a:bodyPr>
          <a:lstStyle/>
          <a:p>
            <a:pPr algn="r"/>
            <a:r>
              <a:rPr lang="fr-FR" sz="1400" dirty="0" smtClean="0">
                <a:latin typeface="Univers LT 47 CondensedLt" pitchFamily="2" charset="0"/>
              </a:rPr>
              <a:t>État </a:t>
            </a:r>
          </a:p>
          <a:p>
            <a:pPr algn="r"/>
            <a:r>
              <a:rPr lang="fr-FR" sz="1400" dirty="0" smtClean="0">
                <a:latin typeface="Univers LT 47 CondensedLt" pitchFamily="2" charset="0"/>
              </a:rPr>
              <a:t>d’agitation</a:t>
            </a:r>
          </a:p>
        </p:txBody>
      </p:sp>
      <p:pic>
        <p:nvPicPr>
          <p:cNvPr id="4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559998" y="486225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9" name="Connecteur droit 48"/>
          <p:cNvCxnSpPr/>
          <p:nvPr/>
        </p:nvCxnSpPr>
        <p:spPr>
          <a:xfrm>
            <a:off x="1356949" y="510599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1412190" y="5022000"/>
            <a:ext cx="1085554" cy="523220"/>
          </a:xfrm>
          <a:prstGeom prst="rect">
            <a:avLst/>
          </a:prstGeom>
          <a:noFill/>
        </p:spPr>
        <p:txBody>
          <a:bodyPr wrap="none" rtlCol="0">
            <a:spAutoFit/>
          </a:bodyPr>
          <a:lstStyle/>
          <a:p>
            <a:r>
              <a:rPr lang="fr-FR" sz="1400" dirty="0" smtClean="0">
                <a:latin typeface="Univers LT 47 CondensedLt" pitchFamily="2" charset="0"/>
              </a:rPr>
              <a:t>Plaie </a:t>
            </a:r>
          </a:p>
          <a:p>
            <a:r>
              <a:rPr lang="fr-FR" sz="1400" dirty="0" smtClean="0">
                <a:latin typeface="Univers LT 47 CondensedLt" pitchFamily="2" charset="0"/>
              </a:rPr>
              <a:t>hémorragique</a:t>
            </a:r>
            <a:endParaRPr lang="fr-FR" sz="1400" dirty="0">
              <a:latin typeface="Univers LT 47 CondensedLt" pitchFamily="2" charset="0"/>
            </a:endParaRPr>
          </a:p>
        </p:txBody>
      </p:sp>
      <p:pic>
        <p:nvPicPr>
          <p:cNvPr id="5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51385">
            <a:off x="7991688" y="200570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2" name="Connecteur droit 51"/>
          <p:cNvCxnSpPr/>
          <p:nvPr/>
        </p:nvCxnSpPr>
        <p:spPr>
          <a:xfrm>
            <a:off x="7941396" y="229085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7024157" y="2218842"/>
            <a:ext cx="917239" cy="523220"/>
          </a:xfrm>
          <a:prstGeom prst="rect">
            <a:avLst/>
          </a:prstGeom>
          <a:noFill/>
        </p:spPr>
        <p:txBody>
          <a:bodyPr wrap="none" rtlCol="0">
            <a:spAutoFit/>
          </a:bodyPr>
          <a:lstStyle/>
          <a:p>
            <a:pPr algn="r"/>
            <a:r>
              <a:rPr lang="fr-FR" sz="1400" dirty="0" smtClean="0">
                <a:latin typeface="Univers LT 47 CondensedLt" pitchFamily="2" charset="0"/>
              </a:rPr>
              <a:t>Fracture de</a:t>
            </a:r>
          </a:p>
          <a:p>
            <a:pPr algn="r"/>
            <a:r>
              <a:rPr lang="fr-FR" sz="1400" dirty="0" smtClean="0">
                <a:latin typeface="Univers LT 47 CondensedLt" pitchFamily="2" charset="0"/>
              </a:rPr>
              <a:t>la clavicule</a:t>
            </a:r>
          </a:p>
        </p:txBody>
      </p:sp>
      <p:pic>
        <p:nvPicPr>
          <p:cNvPr id="5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256490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720" y="398709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6" name="Connecteur droit 55"/>
          <p:cNvCxnSpPr/>
          <p:nvPr/>
        </p:nvCxnSpPr>
        <p:spPr>
          <a:xfrm>
            <a:off x="2044167" y="4272242"/>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737399" y="4200234"/>
            <a:ext cx="1306768" cy="523220"/>
          </a:xfrm>
          <a:prstGeom prst="rect">
            <a:avLst/>
          </a:prstGeom>
          <a:noFill/>
        </p:spPr>
        <p:txBody>
          <a:bodyPr wrap="none" rtlCol="0">
            <a:spAutoFit/>
          </a:bodyPr>
          <a:lstStyle/>
          <a:p>
            <a:pPr algn="r"/>
            <a:r>
              <a:rPr lang="fr-FR" sz="1400" dirty="0" smtClean="0">
                <a:latin typeface="Univers LT 47 CondensedLt" pitchFamily="2" charset="0"/>
              </a:rPr>
              <a:t>TC sans troubles </a:t>
            </a:r>
          </a:p>
          <a:p>
            <a:pPr algn="r"/>
            <a:r>
              <a:rPr lang="fr-FR" sz="1400" dirty="0" smtClean="0">
                <a:latin typeface="Univers LT 47 CondensedLt" pitchFamily="2" charset="0"/>
              </a:rPr>
              <a:t>de la conscience</a:t>
            </a:r>
          </a:p>
        </p:txBody>
      </p:sp>
      <p:pic>
        <p:nvPicPr>
          <p:cNvPr id="6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784" y="573318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2" name="Connecteur droit 61"/>
          <p:cNvCxnSpPr/>
          <p:nvPr/>
        </p:nvCxnSpPr>
        <p:spPr>
          <a:xfrm>
            <a:off x="3276921" y="5958000"/>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ZoneTexte 62"/>
          <p:cNvSpPr txBox="1"/>
          <p:nvPr/>
        </p:nvSpPr>
        <p:spPr>
          <a:xfrm>
            <a:off x="3332162" y="5878123"/>
            <a:ext cx="1016625" cy="523220"/>
          </a:xfrm>
          <a:prstGeom prst="rect">
            <a:avLst/>
          </a:prstGeom>
          <a:noFill/>
        </p:spPr>
        <p:txBody>
          <a:bodyPr wrap="none" rtlCol="0">
            <a:spAutoFit/>
          </a:bodyPr>
          <a:lstStyle/>
          <a:p>
            <a:r>
              <a:rPr lang="fr-FR" sz="1400" dirty="0" smtClean="0">
                <a:latin typeface="Univers LT 47 CondensedLt" pitchFamily="2" charset="0"/>
              </a:rPr>
              <a:t>Douleurs</a:t>
            </a:r>
          </a:p>
          <a:p>
            <a:r>
              <a:rPr lang="fr-FR" sz="1400" dirty="0" smtClean="0">
                <a:latin typeface="Univers LT 47 CondensedLt" pitchFamily="2" charset="0"/>
              </a:rPr>
              <a:t>abdominales</a:t>
            </a:r>
            <a:endParaRPr lang="fr-FR" sz="1400" dirty="0">
              <a:latin typeface="Univers LT 47 CondensedLt" pitchFamily="2" charset="0"/>
            </a:endParaRPr>
          </a:p>
        </p:txBody>
      </p:sp>
      <p:pic>
        <p:nvPicPr>
          <p:cNvPr id="6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0312" y="5741695"/>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6" name="Connecteur droit 65"/>
          <p:cNvCxnSpPr/>
          <p:nvPr/>
        </p:nvCxnSpPr>
        <p:spPr>
          <a:xfrm>
            <a:off x="7958872" y="6006716"/>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8014113" y="5922000"/>
            <a:ext cx="955711" cy="523220"/>
          </a:xfrm>
          <a:prstGeom prst="rect">
            <a:avLst/>
          </a:prstGeom>
          <a:noFill/>
        </p:spPr>
        <p:txBody>
          <a:bodyPr wrap="none" rtlCol="0">
            <a:spAutoFit/>
          </a:bodyPr>
          <a:lstStyle/>
          <a:p>
            <a:r>
              <a:rPr lang="fr-FR" sz="1400" dirty="0">
                <a:latin typeface="Univers LT 47 CondensedLt" pitchFamily="2" charset="0"/>
              </a:rPr>
              <a:t>Brûlures de</a:t>
            </a:r>
          </a:p>
          <a:p>
            <a:r>
              <a:rPr lang="fr-FR" sz="1400" dirty="0">
                <a:latin typeface="Univers LT 47 CondensedLt" pitchFamily="2" charset="0"/>
              </a:rPr>
              <a:t>l’avant-bras</a:t>
            </a:r>
          </a:p>
        </p:txBody>
      </p:sp>
      <p:pic>
        <p:nvPicPr>
          <p:cNvPr id="6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5197208" y="2005700"/>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9" name="Connecteur droit 68"/>
          <p:cNvCxnSpPr/>
          <p:nvPr/>
        </p:nvCxnSpPr>
        <p:spPr>
          <a:xfrm>
            <a:off x="6069267" y="2249443"/>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6124508" y="2276872"/>
            <a:ext cx="604653" cy="307777"/>
          </a:xfrm>
          <a:prstGeom prst="rect">
            <a:avLst/>
          </a:prstGeom>
          <a:noFill/>
        </p:spPr>
        <p:txBody>
          <a:bodyPr wrap="none" rtlCol="0">
            <a:spAutoFit/>
          </a:bodyPr>
          <a:lstStyle/>
          <a:p>
            <a:r>
              <a:rPr lang="fr-FR" sz="1400" dirty="0" smtClean="0">
                <a:latin typeface="Univers LT 47 CondensedLt" pitchFamily="2" charset="0"/>
              </a:rPr>
              <a:t>Apnée</a:t>
            </a:r>
            <a:endParaRPr lang="fr-FR" sz="1400" dirty="0">
              <a:latin typeface="Univers LT 47 CondensedLt" pitchFamily="2" charset="0"/>
            </a:endParaRPr>
          </a:p>
        </p:txBody>
      </p:sp>
      <p:pic>
        <p:nvPicPr>
          <p:cNvPr id="7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8908" y="1117545"/>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5" name="Connecteur droit 74"/>
          <p:cNvCxnSpPr/>
          <p:nvPr/>
        </p:nvCxnSpPr>
        <p:spPr>
          <a:xfrm>
            <a:off x="1452526" y="140269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666733" y="1330686"/>
            <a:ext cx="785793" cy="523220"/>
          </a:xfrm>
          <a:prstGeom prst="rect">
            <a:avLst/>
          </a:prstGeom>
          <a:noFill/>
        </p:spPr>
        <p:txBody>
          <a:bodyPr wrap="none" rtlCol="0">
            <a:spAutoFit/>
          </a:bodyPr>
          <a:lstStyle/>
          <a:p>
            <a:pPr algn="r"/>
            <a:r>
              <a:rPr lang="fr-FR" sz="1400" dirty="0" smtClean="0">
                <a:latin typeface="Univers LT 47 CondensedLt" pitchFamily="2" charset="0"/>
              </a:rPr>
              <a:t>Section</a:t>
            </a:r>
          </a:p>
          <a:p>
            <a:pPr algn="r"/>
            <a:r>
              <a:rPr lang="fr-FR" sz="1400" dirty="0" smtClean="0">
                <a:latin typeface="Univers LT 47 CondensedLt" pitchFamily="2" charset="0"/>
              </a:rPr>
              <a:t>de doigts</a:t>
            </a:r>
            <a:endParaRPr lang="fr-FR" sz="1400" dirty="0">
              <a:latin typeface="Univers LT 47 CondensedLt" pitchFamily="2" charset="0"/>
            </a:endParaRPr>
          </a:p>
        </p:txBody>
      </p:sp>
      <p:pic>
        <p:nvPicPr>
          <p:cNvPr id="7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2681" y="1282892"/>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4324" y="1715599"/>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0970" y="1867999"/>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4502" y="401608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0689" y="4722817"/>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1915" y="4918418"/>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7711" y="391036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7719" y="293338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0011" y="1283764"/>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6258" y="461507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3649" y="1079983"/>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9" name="Connecteur droit 88"/>
          <p:cNvCxnSpPr/>
          <p:nvPr/>
        </p:nvCxnSpPr>
        <p:spPr>
          <a:xfrm>
            <a:off x="7652209" y="1345004"/>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ZoneTexte 89"/>
          <p:cNvSpPr txBox="1"/>
          <p:nvPr/>
        </p:nvSpPr>
        <p:spPr>
          <a:xfrm>
            <a:off x="7707450" y="1260000"/>
            <a:ext cx="955711" cy="523220"/>
          </a:xfrm>
          <a:prstGeom prst="rect">
            <a:avLst/>
          </a:prstGeom>
          <a:noFill/>
        </p:spPr>
        <p:txBody>
          <a:bodyPr wrap="none" rtlCol="0">
            <a:spAutoFit/>
          </a:bodyPr>
          <a:lstStyle/>
          <a:p>
            <a:r>
              <a:rPr lang="fr-FR" sz="1400" dirty="0" smtClean="0">
                <a:latin typeface="Univers LT 47 CondensedLt" pitchFamily="2" charset="0"/>
              </a:rPr>
              <a:t>Fracture de</a:t>
            </a:r>
          </a:p>
          <a:p>
            <a:r>
              <a:rPr lang="fr-FR" sz="1400" dirty="0" smtClean="0">
                <a:latin typeface="Univers LT 47 CondensedLt" pitchFamily="2" charset="0"/>
              </a:rPr>
              <a:t>l’avant-bras</a:t>
            </a:r>
            <a:endParaRPr lang="fr-FR" sz="1400" dirty="0">
              <a:latin typeface="Univers LT 47 CondensedLt" pitchFamily="2" charset="0"/>
            </a:endParaRPr>
          </a:p>
        </p:txBody>
      </p:sp>
      <p:pic>
        <p:nvPicPr>
          <p:cNvPr id="9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508" y="3261096"/>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7586" y="2938369"/>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3" name="Connecteur droit 92"/>
          <p:cNvCxnSpPr/>
          <p:nvPr/>
        </p:nvCxnSpPr>
        <p:spPr>
          <a:xfrm>
            <a:off x="7750210" y="3167762"/>
            <a:ext cx="0" cy="360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4" name="ZoneTexte 93"/>
          <p:cNvSpPr txBox="1"/>
          <p:nvPr/>
        </p:nvSpPr>
        <p:spPr>
          <a:xfrm>
            <a:off x="7805451" y="3085200"/>
            <a:ext cx="1015021" cy="523220"/>
          </a:xfrm>
          <a:prstGeom prst="rect">
            <a:avLst/>
          </a:prstGeom>
          <a:noFill/>
        </p:spPr>
        <p:txBody>
          <a:bodyPr wrap="none" rtlCol="0">
            <a:spAutoFit/>
          </a:bodyPr>
          <a:lstStyle/>
          <a:p>
            <a:r>
              <a:rPr lang="fr-FR" sz="1400" dirty="0" smtClean="0">
                <a:latin typeface="Univers LT 47 CondensedLt" pitchFamily="2" charset="0"/>
              </a:rPr>
              <a:t>Ne semblent</a:t>
            </a:r>
          </a:p>
          <a:p>
            <a:r>
              <a:rPr lang="fr-FR" sz="1400" dirty="0" smtClean="0">
                <a:latin typeface="Univers LT 47 CondensedLt" pitchFamily="2" charset="0"/>
              </a:rPr>
              <a:t>pas blessés</a:t>
            </a:r>
            <a:endParaRPr lang="fr-FR" sz="1400" dirty="0">
              <a:latin typeface="Univers LT 47 CondensedLt" pitchFamily="2" charset="0"/>
            </a:endParaRPr>
          </a:p>
        </p:txBody>
      </p:sp>
      <p:pic>
        <p:nvPicPr>
          <p:cNvPr id="9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0765" y="2937600"/>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3977" y="4805591"/>
            <a:ext cx="605805" cy="8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5762344" y="1117545"/>
            <a:ext cx="938421" cy="818095"/>
          </a:xfrm>
          <a:prstGeom prst="ellipse">
            <a:avLst/>
          </a:prstGeom>
          <a:solidFill>
            <a:srgbClr val="FF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p:cNvSpPr/>
          <p:nvPr/>
        </p:nvSpPr>
        <p:spPr>
          <a:xfrm>
            <a:off x="5098979" y="2970945"/>
            <a:ext cx="938421" cy="818095"/>
          </a:xfrm>
          <a:prstGeom prst="ellipse">
            <a:avLst/>
          </a:prstGeom>
          <a:solidFill>
            <a:srgbClr val="FF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Ellipse 97"/>
          <p:cNvSpPr/>
          <p:nvPr/>
        </p:nvSpPr>
        <p:spPr>
          <a:xfrm>
            <a:off x="366591" y="4871743"/>
            <a:ext cx="938421" cy="818095"/>
          </a:xfrm>
          <a:prstGeom prst="ellipse">
            <a:avLst/>
          </a:prstGeom>
          <a:solidFill>
            <a:srgbClr val="FF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Ellipse 98"/>
          <p:cNvSpPr/>
          <p:nvPr/>
        </p:nvSpPr>
        <p:spPr>
          <a:xfrm>
            <a:off x="8112171" y="3924134"/>
            <a:ext cx="938421" cy="818095"/>
          </a:xfrm>
          <a:prstGeom prst="ellipse">
            <a:avLst/>
          </a:prstGeom>
          <a:solidFill>
            <a:srgbClr val="FF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p:cNvSpPr/>
          <p:nvPr/>
        </p:nvSpPr>
        <p:spPr>
          <a:xfrm>
            <a:off x="3111759" y="3786410"/>
            <a:ext cx="938421" cy="818095"/>
          </a:xfrm>
          <a:prstGeom prst="ellipse">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p:cNvSpPr/>
          <p:nvPr/>
        </p:nvSpPr>
        <p:spPr>
          <a:xfrm rot="16200000">
            <a:off x="2447855" y="5836258"/>
            <a:ext cx="936000" cy="648000"/>
          </a:xfrm>
          <a:prstGeom prst="ellipse">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Ellipse 101"/>
          <p:cNvSpPr/>
          <p:nvPr/>
        </p:nvSpPr>
        <p:spPr>
          <a:xfrm rot="16200000">
            <a:off x="3708000" y="4820200"/>
            <a:ext cx="936000" cy="684000"/>
          </a:xfrm>
          <a:prstGeom prst="ellipse">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llipse 102"/>
          <p:cNvSpPr/>
          <p:nvPr/>
        </p:nvSpPr>
        <p:spPr>
          <a:xfrm rot="16200000">
            <a:off x="6238845" y="5009875"/>
            <a:ext cx="936000" cy="648000"/>
          </a:xfrm>
          <a:prstGeom prst="ellipse">
            <a:avLst/>
          </a:prstGeom>
          <a:solidFill>
            <a:schemeClr val="bg1">
              <a:lumMod val="6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p:cNvSpPr/>
          <p:nvPr/>
        </p:nvSpPr>
        <p:spPr>
          <a:xfrm rot="16200000">
            <a:off x="476898" y="3397773"/>
            <a:ext cx="936000" cy="648000"/>
          </a:xfrm>
          <a:prstGeom prst="ellipse">
            <a:avLst/>
          </a:prstGeom>
          <a:solidFill>
            <a:schemeClr val="bg1">
              <a:lumMod val="6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58011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p:cTn id="12" dur="1000" fill="hold"/>
                                        <p:tgtEl>
                                          <p:spTgt spid="97"/>
                                        </p:tgtEl>
                                        <p:attrNameLst>
                                          <p:attrName>ppt_w</p:attrName>
                                        </p:attrNameLst>
                                      </p:cBhvr>
                                      <p:tavLst>
                                        <p:tav tm="0">
                                          <p:val>
                                            <p:fltVal val="0"/>
                                          </p:val>
                                        </p:tav>
                                        <p:tav tm="100000">
                                          <p:val>
                                            <p:strVal val="#ppt_w"/>
                                          </p:val>
                                        </p:tav>
                                      </p:tavLst>
                                    </p:anim>
                                    <p:anim calcmode="lin" valueType="num">
                                      <p:cBhvr>
                                        <p:cTn id="13" dur="1000" fill="hold"/>
                                        <p:tgtEl>
                                          <p:spTgt spid="97"/>
                                        </p:tgtEl>
                                        <p:attrNameLst>
                                          <p:attrName>ppt_h</p:attrName>
                                        </p:attrNameLst>
                                      </p:cBhvr>
                                      <p:tavLst>
                                        <p:tav tm="0">
                                          <p:val>
                                            <p:fltVal val="0"/>
                                          </p:val>
                                        </p:tav>
                                        <p:tav tm="100000">
                                          <p:val>
                                            <p:strVal val="#ppt_h"/>
                                          </p:val>
                                        </p:tav>
                                      </p:tavLst>
                                    </p:anim>
                                    <p:animEffect transition="in" filter="fade">
                                      <p:cBhvr>
                                        <p:cTn id="14" dur="1000"/>
                                        <p:tgtEl>
                                          <p:spTgt spid="9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1000" fill="hold"/>
                                        <p:tgtEl>
                                          <p:spTgt spid="99"/>
                                        </p:tgtEl>
                                        <p:attrNameLst>
                                          <p:attrName>ppt_w</p:attrName>
                                        </p:attrNameLst>
                                      </p:cBhvr>
                                      <p:tavLst>
                                        <p:tav tm="0">
                                          <p:val>
                                            <p:fltVal val="0"/>
                                          </p:val>
                                        </p:tav>
                                        <p:tav tm="100000">
                                          <p:val>
                                            <p:strVal val="#ppt_w"/>
                                          </p:val>
                                        </p:tav>
                                      </p:tavLst>
                                    </p:anim>
                                    <p:anim calcmode="lin" valueType="num">
                                      <p:cBhvr>
                                        <p:cTn id="18" dur="1000" fill="hold"/>
                                        <p:tgtEl>
                                          <p:spTgt spid="99"/>
                                        </p:tgtEl>
                                        <p:attrNameLst>
                                          <p:attrName>ppt_h</p:attrName>
                                        </p:attrNameLst>
                                      </p:cBhvr>
                                      <p:tavLst>
                                        <p:tav tm="0">
                                          <p:val>
                                            <p:fltVal val="0"/>
                                          </p:val>
                                        </p:tav>
                                        <p:tav tm="100000">
                                          <p:val>
                                            <p:strVal val="#ppt_h"/>
                                          </p:val>
                                        </p:tav>
                                      </p:tavLst>
                                    </p:anim>
                                    <p:animEffect transition="in" filter="fade">
                                      <p:cBhvr>
                                        <p:cTn id="19" dur="10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 calcmode="lin" valueType="num">
                                      <p:cBhvr>
                                        <p:cTn id="22" dur="1000" fill="hold"/>
                                        <p:tgtEl>
                                          <p:spTgt spid="98"/>
                                        </p:tgtEl>
                                        <p:attrNameLst>
                                          <p:attrName>ppt_w</p:attrName>
                                        </p:attrNameLst>
                                      </p:cBhvr>
                                      <p:tavLst>
                                        <p:tav tm="0">
                                          <p:val>
                                            <p:fltVal val="0"/>
                                          </p:val>
                                        </p:tav>
                                        <p:tav tm="100000">
                                          <p:val>
                                            <p:strVal val="#ppt_w"/>
                                          </p:val>
                                        </p:tav>
                                      </p:tavLst>
                                    </p:anim>
                                    <p:anim calcmode="lin" valueType="num">
                                      <p:cBhvr>
                                        <p:cTn id="23" dur="1000" fill="hold"/>
                                        <p:tgtEl>
                                          <p:spTgt spid="98"/>
                                        </p:tgtEl>
                                        <p:attrNameLst>
                                          <p:attrName>ppt_h</p:attrName>
                                        </p:attrNameLst>
                                      </p:cBhvr>
                                      <p:tavLst>
                                        <p:tav tm="0">
                                          <p:val>
                                            <p:fltVal val="0"/>
                                          </p:val>
                                        </p:tav>
                                        <p:tav tm="100000">
                                          <p:val>
                                            <p:strVal val="#ppt_h"/>
                                          </p:val>
                                        </p:tav>
                                      </p:tavLst>
                                    </p:anim>
                                    <p:animEffect transition="in" filter="fade">
                                      <p:cBhvr>
                                        <p:cTn id="24" dur="1000"/>
                                        <p:tgtEl>
                                          <p:spTgt spid="9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p:cTn id="29" dur="1000" fill="hold"/>
                                        <p:tgtEl>
                                          <p:spTgt spid="100"/>
                                        </p:tgtEl>
                                        <p:attrNameLst>
                                          <p:attrName>ppt_w</p:attrName>
                                        </p:attrNameLst>
                                      </p:cBhvr>
                                      <p:tavLst>
                                        <p:tav tm="0">
                                          <p:val>
                                            <p:fltVal val="0"/>
                                          </p:val>
                                        </p:tav>
                                        <p:tav tm="100000">
                                          <p:val>
                                            <p:strVal val="#ppt_w"/>
                                          </p:val>
                                        </p:tav>
                                      </p:tavLst>
                                    </p:anim>
                                    <p:anim calcmode="lin" valueType="num">
                                      <p:cBhvr>
                                        <p:cTn id="30" dur="1000" fill="hold"/>
                                        <p:tgtEl>
                                          <p:spTgt spid="100"/>
                                        </p:tgtEl>
                                        <p:attrNameLst>
                                          <p:attrName>ppt_h</p:attrName>
                                        </p:attrNameLst>
                                      </p:cBhvr>
                                      <p:tavLst>
                                        <p:tav tm="0">
                                          <p:val>
                                            <p:fltVal val="0"/>
                                          </p:val>
                                        </p:tav>
                                        <p:tav tm="100000">
                                          <p:val>
                                            <p:strVal val="#ppt_h"/>
                                          </p:val>
                                        </p:tav>
                                      </p:tavLst>
                                    </p:anim>
                                    <p:animEffect transition="in" filter="fade">
                                      <p:cBhvr>
                                        <p:cTn id="31" dur="1000"/>
                                        <p:tgtEl>
                                          <p:spTgt spid="10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2"/>
                                        </p:tgtEl>
                                        <p:attrNameLst>
                                          <p:attrName>style.visibility</p:attrName>
                                        </p:attrNameLst>
                                      </p:cBhvr>
                                      <p:to>
                                        <p:strVal val="visible"/>
                                      </p:to>
                                    </p:set>
                                    <p:anim calcmode="lin" valueType="num">
                                      <p:cBhvr>
                                        <p:cTn id="34" dur="1000" fill="hold"/>
                                        <p:tgtEl>
                                          <p:spTgt spid="102"/>
                                        </p:tgtEl>
                                        <p:attrNameLst>
                                          <p:attrName>ppt_w</p:attrName>
                                        </p:attrNameLst>
                                      </p:cBhvr>
                                      <p:tavLst>
                                        <p:tav tm="0">
                                          <p:val>
                                            <p:fltVal val="0"/>
                                          </p:val>
                                        </p:tav>
                                        <p:tav tm="100000">
                                          <p:val>
                                            <p:strVal val="#ppt_w"/>
                                          </p:val>
                                        </p:tav>
                                      </p:tavLst>
                                    </p:anim>
                                    <p:anim calcmode="lin" valueType="num">
                                      <p:cBhvr>
                                        <p:cTn id="35" dur="1000" fill="hold"/>
                                        <p:tgtEl>
                                          <p:spTgt spid="102"/>
                                        </p:tgtEl>
                                        <p:attrNameLst>
                                          <p:attrName>ppt_h</p:attrName>
                                        </p:attrNameLst>
                                      </p:cBhvr>
                                      <p:tavLst>
                                        <p:tav tm="0">
                                          <p:val>
                                            <p:fltVal val="0"/>
                                          </p:val>
                                        </p:tav>
                                        <p:tav tm="100000">
                                          <p:val>
                                            <p:strVal val="#ppt_h"/>
                                          </p:val>
                                        </p:tav>
                                      </p:tavLst>
                                    </p:anim>
                                    <p:animEffect transition="in" filter="fade">
                                      <p:cBhvr>
                                        <p:cTn id="36" dur="1000"/>
                                        <p:tgtEl>
                                          <p:spTgt spid="10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p:cTn id="39" dur="1000" fill="hold"/>
                                        <p:tgtEl>
                                          <p:spTgt spid="101"/>
                                        </p:tgtEl>
                                        <p:attrNameLst>
                                          <p:attrName>ppt_w</p:attrName>
                                        </p:attrNameLst>
                                      </p:cBhvr>
                                      <p:tavLst>
                                        <p:tav tm="0">
                                          <p:val>
                                            <p:fltVal val="0"/>
                                          </p:val>
                                        </p:tav>
                                        <p:tav tm="100000">
                                          <p:val>
                                            <p:strVal val="#ppt_w"/>
                                          </p:val>
                                        </p:tav>
                                      </p:tavLst>
                                    </p:anim>
                                    <p:anim calcmode="lin" valueType="num">
                                      <p:cBhvr>
                                        <p:cTn id="40" dur="1000" fill="hold"/>
                                        <p:tgtEl>
                                          <p:spTgt spid="101"/>
                                        </p:tgtEl>
                                        <p:attrNameLst>
                                          <p:attrName>ppt_h</p:attrName>
                                        </p:attrNameLst>
                                      </p:cBhvr>
                                      <p:tavLst>
                                        <p:tav tm="0">
                                          <p:val>
                                            <p:fltVal val="0"/>
                                          </p:val>
                                        </p:tav>
                                        <p:tav tm="100000">
                                          <p:val>
                                            <p:strVal val="#ppt_h"/>
                                          </p:val>
                                        </p:tav>
                                      </p:tavLst>
                                    </p:anim>
                                    <p:animEffect transition="in" filter="fade">
                                      <p:cBhvr>
                                        <p:cTn id="41" dur="1000"/>
                                        <p:tgtEl>
                                          <p:spTgt spid="10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04"/>
                                        </p:tgtEl>
                                        <p:attrNameLst>
                                          <p:attrName>style.visibility</p:attrName>
                                        </p:attrNameLst>
                                      </p:cBhvr>
                                      <p:to>
                                        <p:strVal val="visible"/>
                                      </p:to>
                                    </p:set>
                                    <p:anim calcmode="lin" valueType="num">
                                      <p:cBhvr>
                                        <p:cTn id="46" dur="1000" fill="hold"/>
                                        <p:tgtEl>
                                          <p:spTgt spid="104"/>
                                        </p:tgtEl>
                                        <p:attrNameLst>
                                          <p:attrName>ppt_w</p:attrName>
                                        </p:attrNameLst>
                                      </p:cBhvr>
                                      <p:tavLst>
                                        <p:tav tm="0">
                                          <p:val>
                                            <p:fltVal val="0"/>
                                          </p:val>
                                        </p:tav>
                                        <p:tav tm="100000">
                                          <p:val>
                                            <p:strVal val="#ppt_w"/>
                                          </p:val>
                                        </p:tav>
                                      </p:tavLst>
                                    </p:anim>
                                    <p:anim calcmode="lin" valueType="num">
                                      <p:cBhvr>
                                        <p:cTn id="47" dur="1000" fill="hold"/>
                                        <p:tgtEl>
                                          <p:spTgt spid="104"/>
                                        </p:tgtEl>
                                        <p:attrNameLst>
                                          <p:attrName>ppt_h</p:attrName>
                                        </p:attrNameLst>
                                      </p:cBhvr>
                                      <p:tavLst>
                                        <p:tav tm="0">
                                          <p:val>
                                            <p:fltVal val="0"/>
                                          </p:val>
                                        </p:tav>
                                        <p:tav tm="100000">
                                          <p:val>
                                            <p:strVal val="#ppt_h"/>
                                          </p:val>
                                        </p:tav>
                                      </p:tavLst>
                                    </p:anim>
                                    <p:animEffect transition="in" filter="fade">
                                      <p:cBhvr>
                                        <p:cTn id="48" dur="1000"/>
                                        <p:tgtEl>
                                          <p:spTgt spid="10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p:cTn id="51" dur="1000" fill="hold"/>
                                        <p:tgtEl>
                                          <p:spTgt spid="103"/>
                                        </p:tgtEl>
                                        <p:attrNameLst>
                                          <p:attrName>ppt_w</p:attrName>
                                        </p:attrNameLst>
                                      </p:cBhvr>
                                      <p:tavLst>
                                        <p:tav tm="0">
                                          <p:val>
                                            <p:fltVal val="0"/>
                                          </p:val>
                                        </p:tav>
                                        <p:tav tm="100000">
                                          <p:val>
                                            <p:strVal val="#ppt_w"/>
                                          </p:val>
                                        </p:tav>
                                      </p:tavLst>
                                    </p:anim>
                                    <p:anim calcmode="lin" valueType="num">
                                      <p:cBhvr>
                                        <p:cTn id="52" dur="1000" fill="hold"/>
                                        <p:tgtEl>
                                          <p:spTgt spid="103"/>
                                        </p:tgtEl>
                                        <p:attrNameLst>
                                          <p:attrName>ppt_h</p:attrName>
                                        </p:attrNameLst>
                                      </p:cBhvr>
                                      <p:tavLst>
                                        <p:tav tm="0">
                                          <p:val>
                                            <p:fltVal val="0"/>
                                          </p:val>
                                        </p:tav>
                                        <p:tav tm="100000">
                                          <p:val>
                                            <p:strVal val="#ppt_h"/>
                                          </p:val>
                                        </p:tav>
                                      </p:tavLst>
                                    </p:anim>
                                    <p:animEffect transition="in" filter="fade">
                                      <p:cBhvr>
                                        <p:cTn id="53"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7" grpId="0" animBg="1"/>
      <p:bldP spid="98" grpId="0" animBg="1"/>
      <p:bldP spid="99" grpId="0" animBg="1"/>
      <p:bldP spid="100" grpId="0" animBg="1"/>
      <p:bldP spid="101" grpId="0" animBg="1"/>
      <p:bldP spid="102" grpId="0" animBg="1"/>
      <p:bldP spid="103" grpId="0" animBg="1"/>
      <p:bldP spid="10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12615</TotalTime>
  <Words>2503</Words>
  <Application>Microsoft Office PowerPoint</Application>
  <PresentationFormat>Affichage à l'écran (4:3)</PresentationFormat>
  <Paragraphs>572</Paragraphs>
  <Slides>34</Slides>
  <Notes>34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34</vt:i4>
      </vt:variant>
    </vt:vector>
  </HeadingPairs>
  <TitlesOfParts>
    <vt:vector size="44" baseType="lpstr">
      <vt:lpstr>Arial</vt:lpstr>
      <vt:lpstr>Franklin Gothic Medium Cond</vt:lpstr>
      <vt:lpstr>Wingdings 3</vt:lpstr>
      <vt:lpstr>Times New Roman</vt:lpstr>
      <vt:lpstr>Calibri</vt:lpstr>
      <vt:lpstr>Arial Narrow</vt:lpstr>
      <vt:lpstr>Impact</vt:lpstr>
      <vt:lpstr>Univers LT 47 CondensedLt</vt:lpstr>
      <vt:lpstr>Cambria</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Thierry PELACCIA</dc:creator>
  <cp:lastModifiedBy>Thierry PELACCIA</cp:lastModifiedBy>
  <cp:revision>983</cp:revision>
  <dcterms:created xsi:type="dcterms:W3CDTF">2006-09-15T14:38:52Z</dcterms:created>
  <dcterms:modified xsi:type="dcterms:W3CDTF">2014-10-02T10:02:55Z</dcterms:modified>
</cp:coreProperties>
</file>